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5"/>
  </p:notesMasterIdLst>
  <p:sldIdLst>
    <p:sldId id="256" r:id="rId3"/>
    <p:sldId id="466" r:id="rId4"/>
    <p:sldId id="476" r:id="rId5"/>
    <p:sldId id="493" r:id="rId6"/>
    <p:sldId id="494" r:id="rId7"/>
    <p:sldId id="509" r:id="rId8"/>
    <p:sldId id="510" r:id="rId9"/>
    <p:sldId id="511" r:id="rId10"/>
    <p:sldId id="512" r:id="rId11"/>
    <p:sldId id="470" r:id="rId12"/>
    <p:sldId id="459" r:id="rId13"/>
    <p:sldId id="497" r:id="rId14"/>
    <p:sldId id="499" r:id="rId15"/>
    <p:sldId id="457" r:id="rId16"/>
    <p:sldId id="500" r:id="rId17"/>
    <p:sldId id="502" r:id="rId18"/>
    <p:sldId id="456" r:id="rId19"/>
    <p:sldId id="503" r:id="rId20"/>
    <p:sldId id="505" r:id="rId21"/>
    <p:sldId id="458" r:id="rId22"/>
    <p:sldId id="506" r:id="rId23"/>
    <p:sldId id="508" r:id="rId24"/>
    <p:sldId id="513" r:id="rId25"/>
    <p:sldId id="514" r:id="rId26"/>
    <p:sldId id="515" r:id="rId27"/>
    <p:sldId id="516" r:id="rId28"/>
    <p:sldId id="517" r:id="rId29"/>
    <p:sldId id="518" r:id="rId30"/>
    <p:sldId id="519" r:id="rId31"/>
    <p:sldId id="520" r:id="rId32"/>
    <p:sldId id="409" r:id="rId33"/>
    <p:sldId id="410" r:id="rId3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11/03/2021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2537144" y="2612734"/>
            <a:ext cx="3701654" cy="78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3/11/2021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3/11/2021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3/11/2021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3/11/2021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3/11/2021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3/11/2021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3/11/2021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357254" y="414613"/>
            <a:ext cx="1542271" cy="32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3/11/2021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3/11/2021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3/11/2021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3/11/2021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3/11/2021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3/11/2021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3/11/2021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3/11/2021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29/01/2021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CADJP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CADJPY - Historical &amp; Planned</a:t>
            </a:r>
            <a:endParaRPr lang="en-US" dirty="0"/>
          </a:p>
        </p:txBody>
      </p:sp>
      <p:pic>
        <p:nvPicPr>
          <p:cNvPr id="3" name="Image 2">
            <a:extLst>
              <a:ext uri="{FF2B5EF4-FFF2-40B4-BE49-F238E27FC236}">
                <a16:creationId xmlns:a16="http://schemas.microsoft.com/office/drawing/2014/main" id="{3B1A7F14-4CDC-4BE5-ABAA-51D6D55C428F}"/>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315131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CAD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Synthesis</a:t>
            </a:r>
          </a:p>
        </p:txBody>
      </p:sp>
      <p:pic>
        <p:nvPicPr>
          <p:cNvPr id="5" name="Image 4">
            <a:extLst>
              <a:ext uri="{FF2B5EF4-FFF2-40B4-BE49-F238E27FC236}">
                <a16:creationId xmlns:a16="http://schemas.microsoft.com/office/drawing/2014/main" id="{44E547D3-4039-4D43-8EBE-27BB33051795}"/>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3211416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- 2021</a:t>
            </a:r>
          </a:p>
        </p:txBody>
      </p:sp>
      <p:pic>
        <p:nvPicPr>
          <p:cNvPr id="7" name="Image 6">
            <a:extLst>
              <a:ext uri="{FF2B5EF4-FFF2-40B4-BE49-F238E27FC236}">
                <a16:creationId xmlns:a16="http://schemas.microsoft.com/office/drawing/2014/main" id="{869B66E8-44BD-4945-9971-106731C78F5B}"/>
              </a:ext>
            </a:extLst>
          </p:cNvPr>
          <p:cNvPicPr>
            <a:picLocks noChangeAspect="1"/>
          </p:cNvPicPr>
          <p:nvPr/>
        </p:nvPicPr>
        <p:blipFill>
          <a:blip r:embed="rId2"/>
          <a:stretch>
            <a:fillRect/>
          </a:stretch>
        </p:blipFill>
        <p:spPr>
          <a:xfrm>
            <a:off x="4749800" y="2349500"/>
            <a:ext cx="4204717" cy="3569208"/>
          </a:xfrm>
          <a:prstGeom prst="rect">
            <a:avLst/>
          </a:prstGeom>
        </p:spPr>
      </p:pic>
      <p:pic>
        <p:nvPicPr>
          <p:cNvPr id="8" name="Image 7">
            <a:extLst>
              <a:ext uri="{FF2B5EF4-FFF2-40B4-BE49-F238E27FC236}">
                <a16:creationId xmlns:a16="http://schemas.microsoft.com/office/drawing/2014/main" id="{5F2F6853-2CA5-410C-938E-5BDEA831ABF8}"/>
              </a:ext>
            </a:extLst>
          </p:cNvPr>
          <p:cNvPicPr>
            <a:picLocks noChangeAspect="1"/>
          </p:cNvPicPr>
          <p:nvPr/>
        </p:nvPicPr>
        <p:blipFill>
          <a:blip r:embed="rId3"/>
          <a:stretch>
            <a:fillRect/>
          </a:stretch>
        </p:blipFill>
        <p:spPr>
          <a:xfrm>
            <a:off x="240428" y="2349501"/>
            <a:ext cx="4200508" cy="3569208"/>
          </a:xfrm>
          <a:prstGeom prst="rect">
            <a:avLst/>
          </a:prstGeom>
        </p:spPr>
      </p:pic>
    </p:spTree>
    <p:extLst>
      <p:ext uri="{BB962C8B-B14F-4D97-AF65-F5344CB8AC3E}">
        <p14:creationId xmlns:p14="http://schemas.microsoft.com/office/powerpoint/2010/main" val="535468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731F8325-D25B-4AC6-901E-5CC4C37A494D}"/>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444956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CD53AEA4-AEE8-4E56-A66B-64222E695473}"/>
              </a:ext>
            </a:extLst>
          </p:cNvPr>
          <p:cNvPicPr>
            <a:picLocks noChangeAspect="1"/>
          </p:cNvPicPr>
          <p:nvPr/>
        </p:nvPicPr>
        <p:blipFill>
          <a:blip r:embed="rId2"/>
          <a:stretch>
            <a:fillRect/>
          </a:stretch>
        </p:blipFill>
        <p:spPr>
          <a:xfrm>
            <a:off x="880552" y="1270000"/>
            <a:ext cx="7382896" cy="5029636"/>
          </a:xfrm>
          <a:prstGeom prst="rect">
            <a:avLst/>
          </a:prstGeom>
        </p:spPr>
      </p:pic>
    </p:spTree>
    <p:extLst>
      <p:ext uri="{BB962C8B-B14F-4D97-AF65-F5344CB8AC3E}">
        <p14:creationId xmlns:p14="http://schemas.microsoft.com/office/powerpoint/2010/main" val="2356511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7" name="Image 6">
            <a:extLst>
              <a:ext uri="{FF2B5EF4-FFF2-40B4-BE49-F238E27FC236}">
                <a16:creationId xmlns:a16="http://schemas.microsoft.com/office/drawing/2014/main" id="{0C942071-0A14-4A5C-8EDA-89171FE7822A}"/>
              </a:ext>
            </a:extLst>
          </p:cNvPr>
          <p:cNvPicPr>
            <a:picLocks noChangeAspect="1"/>
          </p:cNvPicPr>
          <p:nvPr/>
        </p:nvPicPr>
        <p:blipFill>
          <a:blip r:embed="rId2"/>
          <a:stretch>
            <a:fillRect/>
          </a:stretch>
        </p:blipFill>
        <p:spPr>
          <a:xfrm>
            <a:off x="236220" y="2349500"/>
            <a:ext cx="4200508" cy="3569208"/>
          </a:xfrm>
          <a:prstGeom prst="rect">
            <a:avLst/>
          </a:prstGeom>
        </p:spPr>
      </p:pic>
      <p:pic>
        <p:nvPicPr>
          <p:cNvPr id="8" name="Image 7">
            <a:extLst>
              <a:ext uri="{FF2B5EF4-FFF2-40B4-BE49-F238E27FC236}">
                <a16:creationId xmlns:a16="http://schemas.microsoft.com/office/drawing/2014/main" id="{9B5BBB46-C166-41A9-A33D-5721361604BD}"/>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65307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086FD9E3-32ED-497D-954E-AE6CD98919D0}"/>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3203519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FFAA449B-4D88-45ED-BC5F-68F5C93D8179}"/>
              </a:ext>
            </a:extLst>
          </p:cNvPr>
          <p:cNvPicPr>
            <a:picLocks noChangeAspect="1"/>
          </p:cNvPicPr>
          <p:nvPr/>
        </p:nvPicPr>
        <p:blipFill>
          <a:blip r:embed="rId2"/>
          <a:stretch>
            <a:fillRect/>
          </a:stretch>
        </p:blipFill>
        <p:spPr>
          <a:xfrm>
            <a:off x="880552" y="1269564"/>
            <a:ext cx="7382896" cy="5029636"/>
          </a:xfrm>
          <a:prstGeom prst="rect">
            <a:avLst/>
          </a:prstGeom>
        </p:spPr>
      </p:pic>
    </p:spTree>
    <p:extLst>
      <p:ext uri="{BB962C8B-B14F-4D97-AF65-F5344CB8AC3E}">
        <p14:creationId xmlns:p14="http://schemas.microsoft.com/office/powerpoint/2010/main" val="531251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7" name="Image 6">
            <a:extLst>
              <a:ext uri="{FF2B5EF4-FFF2-40B4-BE49-F238E27FC236}">
                <a16:creationId xmlns:a16="http://schemas.microsoft.com/office/drawing/2014/main" id="{9AB5D275-DEDB-4CAC-BA5F-C0E05FD820FC}"/>
              </a:ext>
            </a:extLst>
          </p:cNvPr>
          <p:cNvPicPr>
            <a:picLocks noChangeAspect="1"/>
          </p:cNvPicPr>
          <p:nvPr/>
        </p:nvPicPr>
        <p:blipFill>
          <a:blip r:embed="rId2"/>
          <a:stretch>
            <a:fillRect/>
          </a:stretch>
        </p:blipFill>
        <p:spPr>
          <a:xfrm>
            <a:off x="236220" y="2349500"/>
            <a:ext cx="4206605" cy="3572566"/>
          </a:xfrm>
          <a:prstGeom prst="rect">
            <a:avLst/>
          </a:prstGeom>
        </p:spPr>
      </p:pic>
      <p:pic>
        <p:nvPicPr>
          <p:cNvPr id="8" name="Image 7">
            <a:extLst>
              <a:ext uri="{FF2B5EF4-FFF2-40B4-BE49-F238E27FC236}">
                <a16:creationId xmlns:a16="http://schemas.microsoft.com/office/drawing/2014/main" id="{DDA73A3E-BF0B-4BD1-874E-BD738EB77496}"/>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35338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USDCA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USDCAD - Historical &amp; Planned</a:t>
            </a:r>
            <a:endParaRPr lang="en-US" dirty="0"/>
          </a:p>
        </p:txBody>
      </p:sp>
      <p:pic>
        <p:nvPicPr>
          <p:cNvPr id="3" name="Image 2">
            <a:extLst>
              <a:ext uri="{FF2B5EF4-FFF2-40B4-BE49-F238E27FC236}">
                <a16:creationId xmlns:a16="http://schemas.microsoft.com/office/drawing/2014/main" id="{60F3C301-DFDB-40E4-80B9-1565F6F86E3C}"/>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364799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A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Synthesis</a:t>
            </a:r>
          </a:p>
        </p:txBody>
      </p:sp>
      <p:pic>
        <p:nvPicPr>
          <p:cNvPr id="5" name="Image 4">
            <a:extLst>
              <a:ext uri="{FF2B5EF4-FFF2-40B4-BE49-F238E27FC236}">
                <a16:creationId xmlns:a16="http://schemas.microsoft.com/office/drawing/2014/main" id="{96979E72-B76A-429A-A034-DEBF565A0CF4}"/>
              </a:ext>
            </a:extLst>
          </p:cNvPr>
          <p:cNvPicPr>
            <a:picLocks noChangeAspect="1"/>
          </p:cNvPicPr>
          <p:nvPr/>
        </p:nvPicPr>
        <p:blipFill>
          <a:blip r:embed="rId2"/>
          <a:stretch>
            <a:fillRect/>
          </a:stretch>
        </p:blipFill>
        <p:spPr>
          <a:xfrm>
            <a:off x="880552" y="1261122"/>
            <a:ext cx="7382896" cy="5029636"/>
          </a:xfrm>
          <a:prstGeom prst="rect">
            <a:avLst/>
          </a:prstGeom>
        </p:spPr>
      </p:pic>
    </p:spTree>
    <p:extLst>
      <p:ext uri="{BB962C8B-B14F-4D97-AF65-F5344CB8AC3E}">
        <p14:creationId xmlns:p14="http://schemas.microsoft.com/office/powerpoint/2010/main" val="3691984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- 2021</a:t>
            </a:r>
          </a:p>
        </p:txBody>
      </p:sp>
      <p:pic>
        <p:nvPicPr>
          <p:cNvPr id="7" name="Image 6">
            <a:extLst>
              <a:ext uri="{FF2B5EF4-FFF2-40B4-BE49-F238E27FC236}">
                <a16:creationId xmlns:a16="http://schemas.microsoft.com/office/drawing/2014/main" id="{5C0A6F97-946A-4D8B-9F9B-A0597CEF47AD}"/>
              </a:ext>
            </a:extLst>
          </p:cNvPr>
          <p:cNvPicPr>
            <a:picLocks noChangeAspect="1"/>
          </p:cNvPicPr>
          <p:nvPr/>
        </p:nvPicPr>
        <p:blipFill>
          <a:blip r:embed="rId2"/>
          <a:stretch>
            <a:fillRect/>
          </a:stretch>
        </p:blipFill>
        <p:spPr>
          <a:xfrm>
            <a:off x="234331" y="2349500"/>
            <a:ext cx="4206605" cy="3572566"/>
          </a:xfrm>
          <a:prstGeom prst="rect">
            <a:avLst/>
          </a:prstGeom>
        </p:spPr>
      </p:pic>
      <p:pic>
        <p:nvPicPr>
          <p:cNvPr id="8" name="Image 7">
            <a:extLst>
              <a:ext uri="{FF2B5EF4-FFF2-40B4-BE49-F238E27FC236}">
                <a16:creationId xmlns:a16="http://schemas.microsoft.com/office/drawing/2014/main" id="{F8C2450A-CECB-4A33-9D41-35C01FAF86A1}"/>
              </a:ext>
            </a:extLst>
          </p:cNvPr>
          <p:cNvPicPr>
            <a:picLocks noChangeAspect="1"/>
          </p:cNvPicPr>
          <p:nvPr/>
        </p:nvPicPr>
        <p:blipFill>
          <a:blip r:embed="rId3"/>
          <a:stretch>
            <a:fillRect/>
          </a:stretch>
        </p:blipFill>
        <p:spPr>
          <a:xfrm>
            <a:off x="4749800" y="2349501"/>
            <a:ext cx="4206605" cy="3569208"/>
          </a:xfrm>
          <a:prstGeom prst="rect">
            <a:avLst/>
          </a:prstGeom>
        </p:spPr>
      </p:pic>
    </p:spTree>
    <p:extLst>
      <p:ext uri="{BB962C8B-B14F-4D97-AF65-F5344CB8AC3E}">
        <p14:creationId xmlns:p14="http://schemas.microsoft.com/office/powerpoint/2010/main" val="1098627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Internal GHP</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154797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6" name="Tableau 5">
            <a:extLst>
              <a:ext uri="{FF2B5EF4-FFF2-40B4-BE49-F238E27FC236}">
                <a16:creationId xmlns:a16="http://schemas.microsoft.com/office/drawing/2014/main" id="{7F53DE96-E9EB-480E-B2AC-DE5301599699}"/>
              </a:ext>
            </a:extLst>
          </p:cNvPr>
          <p:cNvGraphicFramePr>
            <a:graphicFrameLocks noGrp="1"/>
          </p:cNvGraphicFramePr>
          <p:nvPr/>
        </p:nvGraphicFramePr>
        <p:xfrm>
          <a:off x="396441" y="1295607"/>
          <a:ext cx="7966324" cy="4391904"/>
        </p:xfrm>
        <a:graphic>
          <a:graphicData uri="http://schemas.openxmlformats.org/drawingml/2006/table">
            <a:tbl>
              <a:tblPr/>
              <a:tblGrid>
                <a:gridCol w="1009795">
                  <a:extLst>
                    <a:ext uri="{9D8B030D-6E8A-4147-A177-3AD203B41FA5}">
                      <a16:colId xmlns:a16="http://schemas.microsoft.com/office/drawing/2014/main" val="3277976506"/>
                    </a:ext>
                  </a:extLst>
                </a:gridCol>
                <a:gridCol w="56907">
                  <a:extLst>
                    <a:ext uri="{9D8B030D-6E8A-4147-A177-3AD203B41FA5}">
                      <a16:colId xmlns:a16="http://schemas.microsoft.com/office/drawing/2014/main" val="3751031552"/>
                    </a:ext>
                  </a:extLst>
                </a:gridCol>
                <a:gridCol w="757346">
                  <a:extLst>
                    <a:ext uri="{9D8B030D-6E8A-4147-A177-3AD203B41FA5}">
                      <a16:colId xmlns:a16="http://schemas.microsoft.com/office/drawing/2014/main" val="2651720880"/>
                    </a:ext>
                  </a:extLst>
                </a:gridCol>
                <a:gridCol w="56907">
                  <a:extLst>
                    <a:ext uri="{9D8B030D-6E8A-4147-A177-3AD203B41FA5}">
                      <a16:colId xmlns:a16="http://schemas.microsoft.com/office/drawing/2014/main" val="1064417869"/>
                    </a:ext>
                  </a:extLst>
                </a:gridCol>
                <a:gridCol w="987843">
                  <a:extLst>
                    <a:ext uri="{9D8B030D-6E8A-4147-A177-3AD203B41FA5}">
                      <a16:colId xmlns:a16="http://schemas.microsoft.com/office/drawing/2014/main" val="475542639"/>
                    </a:ext>
                  </a:extLst>
                </a:gridCol>
                <a:gridCol w="987843">
                  <a:extLst>
                    <a:ext uri="{9D8B030D-6E8A-4147-A177-3AD203B41FA5}">
                      <a16:colId xmlns:a16="http://schemas.microsoft.com/office/drawing/2014/main" val="485607554"/>
                    </a:ext>
                  </a:extLst>
                </a:gridCol>
                <a:gridCol w="56907">
                  <a:extLst>
                    <a:ext uri="{9D8B030D-6E8A-4147-A177-3AD203B41FA5}">
                      <a16:colId xmlns:a16="http://schemas.microsoft.com/office/drawing/2014/main" val="775992082"/>
                    </a:ext>
                  </a:extLst>
                </a:gridCol>
                <a:gridCol w="913755">
                  <a:extLst>
                    <a:ext uri="{9D8B030D-6E8A-4147-A177-3AD203B41FA5}">
                      <a16:colId xmlns:a16="http://schemas.microsoft.com/office/drawing/2014/main" val="850437558"/>
                    </a:ext>
                  </a:extLst>
                </a:gridCol>
                <a:gridCol w="56907">
                  <a:extLst>
                    <a:ext uri="{9D8B030D-6E8A-4147-A177-3AD203B41FA5}">
                      <a16:colId xmlns:a16="http://schemas.microsoft.com/office/drawing/2014/main" val="1749213321"/>
                    </a:ext>
                  </a:extLst>
                </a:gridCol>
                <a:gridCol w="878083">
                  <a:extLst>
                    <a:ext uri="{9D8B030D-6E8A-4147-A177-3AD203B41FA5}">
                      <a16:colId xmlns:a16="http://schemas.microsoft.com/office/drawing/2014/main" val="3185373887"/>
                    </a:ext>
                  </a:extLst>
                </a:gridCol>
                <a:gridCol w="56907">
                  <a:extLst>
                    <a:ext uri="{9D8B030D-6E8A-4147-A177-3AD203B41FA5}">
                      <a16:colId xmlns:a16="http://schemas.microsoft.com/office/drawing/2014/main" val="685245754"/>
                    </a:ext>
                  </a:extLst>
                </a:gridCol>
                <a:gridCol w="782043">
                  <a:extLst>
                    <a:ext uri="{9D8B030D-6E8A-4147-A177-3AD203B41FA5}">
                      <a16:colId xmlns:a16="http://schemas.microsoft.com/office/drawing/2014/main" val="1168773459"/>
                    </a:ext>
                  </a:extLst>
                </a:gridCol>
                <a:gridCol w="56907">
                  <a:extLst>
                    <a:ext uri="{9D8B030D-6E8A-4147-A177-3AD203B41FA5}">
                      <a16:colId xmlns:a16="http://schemas.microsoft.com/office/drawing/2014/main" val="782920876"/>
                    </a:ext>
                  </a:extLst>
                </a:gridCol>
                <a:gridCol w="56907">
                  <a:extLst>
                    <a:ext uri="{9D8B030D-6E8A-4147-A177-3AD203B41FA5}">
                      <a16:colId xmlns:a16="http://schemas.microsoft.com/office/drawing/2014/main" val="3042506019"/>
                    </a:ext>
                  </a:extLst>
                </a:gridCol>
                <a:gridCol w="1251267">
                  <a:extLst>
                    <a:ext uri="{9D8B030D-6E8A-4147-A177-3AD203B41FA5}">
                      <a16:colId xmlns:a16="http://schemas.microsoft.com/office/drawing/2014/main" val="2067442361"/>
                    </a:ext>
                  </a:extLst>
                </a:gridCol>
              </a:tblGrid>
              <a:tr h="218220">
                <a:tc>
                  <a:txBody>
                    <a:bodyPr/>
                    <a:lstStyle/>
                    <a:p>
                      <a:pPr algn="ctr" fontAlgn="ctr"/>
                      <a:r>
                        <a:rPr lang="fr-CH" sz="1000" b="1" i="0" u="none" strike="noStrike">
                          <a:solidFill>
                            <a:srgbClr val="000000"/>
                          </a:solidFill>
                          <a:effectLst/>
                          <a:latin typeface="Calibri" panose="020F0502020204030204" pitchFamily="34" charset="0"/>
                        </a:rPr>
                        <a:t>EURUSD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CH" sz="1000" b="1"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Reference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Hedged notional</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Exposure (USD)</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Budget  2020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Hedging performance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871551314"/>
                  </a:ext>
                </a:extLst>
              </a:tr>
              <a:tr h="104953">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0661939"/>
                  </a:ext>
                </a:extLst>
              </a:tr>
              <a:tr h="109110">
                <a:tc>
                  <a:txBody>
                    <a:bodyPr/>
                    <a:lstStyle/>
                    <a:p>
                      <a:pPr algn="ctr" fontAlgn="ctr"/>
                      <a:r>
                        <a:rPr lang="fr-CH" sz="1000" b="0" i="0" u="none" strike="noStrike">
                          <a:solidFill>
                            <a:srgbClr val="000000"/>
                          </a:solidFill>
                          <a:effectLst/>
                          <a:latin typeface="Calibri" panose="020F0502020204030204" pitchFamily="34" charset="0"/>
                        </a:rPr>
                        <a:t>Groupe Socomore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299 778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600 000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50%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1,200</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fr-CH" sz="1000" b="0" i="0" u="none" strike="noStrike">
                          <a:solidFill>
                            <a:srgbClr val="000000"/>
                          </a:solidFill>
                          <a:effectLst/>
                          <a:latin typeface="Calibri" panose="020F0502020204030204" pitchFamily="34" charset="0"/>
                        </a:rPr>
                        <a:t>          1,16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8 971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4059630"/>
                  </a:ext>
                </a:extLst>
              </a:tr>
              <a:tr h="109110">
                <a:tc>
                  <a:txBody>
                    <a:bodyPr/>
                    <a:lstStyle/>
                    <a:p>
                      <a:pPr algn="ctr" fontAlgn="ctr"/>
                      <a:r>
                        <a:rPr lang="fr-CH" sz="1000" b="0" i="0" u="none" strike="noStrike">
                          <a:solidFill>
                            <a:srgbClr val="000000"/>
                          </a:solidFill>
                          <a:effectLst/>
                          <a:latin typeface="Calibri" panose="020F0502020204030204" pitchFamily="34" charset="0"/>
                        </a:rPr>
                        <a:t>Socomore Ireland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964 560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1 825 000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53%</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1,200</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fr-CH" sz="1000" b="0" i="0" u="none" strike="noStrike">
                          <a:solidFill>
                            <a:srgbClr val="000000"/>
                          </a:solidFill>
                          <a:effectLst/>
                          <a:latin typeface="Calibri" panose="020F0502020204030204" pitchFamily="34" charset="0"/>
                        </a:rPr>
                        <a:t>          1,16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28 866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1290986"/>
                  </a:ext>
                </a:extLst>
              </a:tr>
              <a:tr h="109110">
                <a:tc>
                  <a:txBody>
                    <a:bodyPr/>
                    <a:lstStyle/>
                    <a:p>
                      <a:pPr algn="ctr" fontAlgn="ctr"/>
                      <a:r>
                        <a:rPr lang="fr-CH" sz="1000" b="0" i="0" u="none" strike="noStrike">
                          <a:solidFill>
                            <a:srgbClr val="000000"/>
                          </a:solidFill>
                          <a:effectLst/>
                          <a:latin typeface="Calibri" panose="020F0502020204030204" pitchFamily="34" charset="0"/>
                        </a:rPr>
                        <a:t>Socomore France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477 098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925 012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52%</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0048080"/>
                  </a:ext>
                </a:extLst>
              </a:tr>
              <a:tr h="109110">
                <a:tc>
                  <a:txBody>
                    <a:bodyPr/>
                    <a:lstStyle/>
                    <a:p>
                      <a:pPr algn="ctr" fontAlgn="ctr"/>
                      <a:r>
                        <a:rPr lang="fr-CH" sz="1000" b="0" i="0" u="none" strike="noStrike">
                          <a:solidFill>
                            <a:srgbClr val="000000"/>
                          </a:solidFill>
                          <a:effectLst/>
                          <a:latin typeface="Calibri" panose="020F0502020204030204" pitchFamily="34" charset="0"/>
                        </a:rPr>
                        <a:t>Socomore Canada</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187 760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300 000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63%</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1,200</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fr-CH" sz="1000" b="0" i="0" u="none" strike="noStrike">
                          <a:solidFill>
                            <a:srgbClr val="000000"/>
                          </a:solidFill>
                          <a:effectLst/>
                          <a:latin typeface="Calibri" panose="020F0502020204030204" pitchFamily="34" charset="0"/>
                        </a:rPr>
                        <a:t>          1,16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5 619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0979133"/>
                  </a:ext>
                </a:extLst>
              </a:tr>
              <a:tr h="109110">
                <a:tc>
                  <a:txBody>
                    <a:bodyPr/>
                    <a:lstStyle/>
                    <a:p>
                      <a:pPr algn="ctr" fontAlgn="ctr"/>
                      <a:r>
                        <a:rPr lang="fr-CH" sz="1000" b="0" i="0" u="none" strike="noStrike">
                          <a:solidFill>
                            <a:srgbClr val="000000"/>
                          </a:solidFill>
                          <a:effectLst/>
                          <a:latin typeface="Calibri" panose="020F0502020204030204" pitchFamily="34" charset="0"/>
                        </a:rPr>
                        <a:t>Total</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975 000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1 812 488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54%</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900" b="0" i="0" u="none" strike="noStrike">
                          <a:solidFill>
                            <a:srgbClr val="595959"/>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1,200</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fr-CH" sz="1000" b="0" i="0" u="none" strike="noStrike">
                          <a:solidFill>
                            <a:srgbClr val="000000"/>
                          </a:solidFill>
                          <a:effectLst/>
                          <a:latin typeface="Calibri" panose="020F0502020204030204" pitchFamily="34" charset="0"/>
                        </a:rPr>
                        <a:t>          1,16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29 178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1429327"/>
                  </a:ext>
                </a:extLst>
              </a:tr>
              <a:tr h="109110">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900" b="0" i="0" u="none" strike="noStrike">
                          <a:solidFill>
                            <a:srgbClr val="595959"/>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900" b="0" i="0" u="none" strike="noStrike">
                          <a:solidFill>
                            <a:srgbClr val="595959"/>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900" b="0" i="0" u="none" strike="noStrike">
                          <a:solidFill>
                            <a:srgbClr val="595959"/>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900" b="0" i="0" u="none" strike="noStrike">
                          <a:solidFill>
                            <a:srgbClr val="595959"/>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900" b="0" i="0" u="none" strike="noStrike">
                          <a:solidFill>
                            <a:srgbClr val="595959"/>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900" b="0" i="0" u="none" strike="noStrike">
                          <a:solidFill>
                            <a:srgbClr val="595959"/>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900" b="0" i="0" u="none" strike="noStrike">
                          <a:solidFill>
                            <a:srgbClr val="595959"/>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45327062"/>
                  </a:ext>
                </a:extLst>
              </a:tr>
              <a:tr h="218220">
                <a:tc>
                  <a:txBody>
                    <a:bodyPr/>
                    <a:lstStyle/>
                    <a:p>
                      <a:pPr algn="ctr" fontAlgn="ctr"/>
                      <a:r>
                        <a:rPr lang="fr-CH" sz="1000" b="1" i="0" u="none" strike="noStrike">
                          <a:solidFill>
                            <a:srgbClr val="000000"/>
                          </a:solidFill>
                          <a:effectLst/>
                          <a:latin typeface="Calibri" panose="020F0502020204030204" pitchFamily="34" charset="0"/>
                        </a:rPr>
                        <a:t>EURGBP</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CH" sz="1000" b="1"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Reference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Hedged notional</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Exposure (GBP)</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Budget  2020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Hedging performance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820138056"/>
                  </a:ext>
                </a:extLst>
              </a:tr>
              <a:tr h="104953">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3806944"/>
                  </a:ext>
                </a:extLst>
              </a:tr>
              <a:tr h="109110">
                <a:tc>
                  <a:txBody>
                    <a:bodyPr/>
                    <a:lstStyle/>
                    <a:p>
                      <a:pPr algn="ctr" fontAlgn="ctr"/>
                      <a:r>
                        <a:rPr lang="fr-CH" sz="1000" b="0" i="0" u="none" strike="noStrike">
                          <a:solidFill>
                            <a:srgbClr val="000000"/>
                          </a:solidFill>
                          <a:effectLst/>
                          <a:latin typeface="Calibri" panose="020F0502020204030204" pitchFamily="34" charset="0"/>
                        </a:rPr>
                        <a:t>Groupe Socomore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73 180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104 170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70%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0,890</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596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3945377"/>
                  </a:ext>
                </a:extLst>
              </a:tr>
              <a:tr h="109110">
                <a:tc>
                  <a:txBody>
                    <a:bodyPr/>
                    <a:lstStyle/>
                    <a:p>
                      <a:pPr algn="ctr" fontAlgn="ctr"/>
                      <a:r>
                        <a:rPr lang="fr-CH" sz="1000" b="0" i="0" u="none" strike="noStrike">
                          <a:solidFill>
                            <a:srgbClr val="000000"/>
                          </a:solidFill>
                          <a:effectLst/>
                          <a:latin typeface="Calibri" panose="020F0502020204030204" pitchFamily="34" charset="0"/>
                        </a:rPr>
                        <a:t>Socomore France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292 719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416 670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70%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0,890</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2 382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6062197"/>
                  </a:ext>
                </a:extLst>
              </a:tr>
              <a:tr h="109110">
                <a:tc>
                  <a:txBody>
                    <a:bodyPr/>
                    <a:lstStyle/>
                    <a:p>
                      <a:pPr algn="ctr" fontAlgn="ctr"/>
                      <a:r>
                        <a:rPr lang="fr-CH" sz="1000" b="0" i="0" u="none" strike="noStrike">
                          <a:solidFill>
                            <a:srgbClr val="000000"/>
                          </a:solidFill>
                          <a:effectLst/>
                          <a:latin typeface="Calibri" panose="020F0502020204030204" pitchFamily="34" charset="0"/>
                        </a:rPr>
                        <a:t>Socomore Ireland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1 375 773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1 958 340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70%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0,890</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11 196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4721017"/>
                  </a:ext>
                </a:extLst>
              </a:tr>
              <a:tr h="109110">
                <a:tc>
                  <a:txBody>
                    <a:bodyPr/>
                    <a:lstStyle/>
                    <a:p>
                      <a:pPr algn="ctr" fontAlgn="ctr"/>
                      <a:r>
                        <a:rPr lang="fr-CH" sz="1000" b="0" i="0" u="none" strike="noStrike">
                          <a:solidFill>
                            <a:srgbClr val="000000"/>
                          </a:solidFill>
                          <a:effectLst/>
                          <a:latin typeface="Calibri" panose="020F0502020204030204" pitchFamily="34" charset="0"/>
                        </a:rPr>
                        <a:t>Total</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1 741 672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2 479 180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70%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900" b="0" i="0" u="none" strike="noStrike">
                          <a:solidFill>
                            <a:srgbClr val="595959"/>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0,890</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14 174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275769"/>
                  </a:ext>
                </a:extLst>
              </a:tr>
              <a:tr h="109110">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6159239"/>
                  </a:ext>
                </a:extLst>
              </a:tr>
              <a:tr h="218220">
                <a:tc>
                  <a:txBody>
                    <a:bodyPr/>
                    <a:lstStyle/>
                    <a:p>
                      <a:pPr algn="ctr" fontAlgn="ctr"/>
                      <a:r>
                        <a:rPr lang="fr-CH" sz="1000" b="1" i="0" u="none" strike="noStrike">
                          <a:solidFill>
                            <a:srgbClr val="000000"/>
                          </a:solidFill>
                          <a:effectLst/>
                          <a:latin typeface="Calibri" panose="020F0502020204030204" pitchFamily="34" charset="0"/>
                        </a:rPr>
                        <a:t>USDCAD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CH" sz="1000" b="1"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Reference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Hedged notional</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Exposure (CAD)</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Budget  2020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Hedging performance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223779232"/>
                  </a:ext>
                </a:extLst>
              </a:tr>
              <a:tr h="104953">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6869496"/>
                  </a:ext>
                </a:extLst>
              </a:tr>
              <a:tr h="109110">
                <a:tc>
                  <a:txBody>
                    <a:bodyPr/>
                    <a:lstStyle/>
                    <a:p>
                      <a:pPr algn="ctr" fontAlgn="ctr"/>
                      <a:r>
                        <a:rPr lang="fr-CH" sz="1000" b="0" i="0" u="none" strike="noStrike">
                          <a:solidFill>
                            <a:srgbClr val="000000"/>
                          </a:solidFill>
                          <a:effectLst/>
                          <a:latin typeface="Calibri" panose="020F0502020204030204" pitchFamily="34" charset="0"/>
                        </a:rPr>
                        <a:t>Socomore CAD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381 060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382 500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1,275</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1,270</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FF0000"/>
                          </a:solidFill>
                          <a:effectLst/>
                          <a:latin typeface="Calibri" panose="020F0502020204030204" pitchFamily="34" charset="0"/>
                        </a:rPr>
                        <a:t>-                         1 129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8943674"/>
                  </a:ext>
                </a:extLst>
              </a:tr>
              <a:tr h="109110">
                <a:tc>
                  <a:txBody>
                    <a:bodyPr/>
                    <a:lstStyle/>
                    <a:p>
                      <a:pPr algn="ctr" fontAlgn="ctr"/>
                      <a:r>
                        <a:rPr lang="fr-CH" sz="1000" b="0" i="0" u="none" strike="noStrike">
                          <a:solidFill>
                            <a:srgbClr val="000000"/>
                          </a:solidFill>
                          <a:effectLst/>
                          <a:latin typeface="Calibri" panose="020F0502020204030204" pitchFamily="34" charset="0"/>
                        </a:rPr>
                        <a:t>Total</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381 060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382 500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1,275</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1,270</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FF0000"/>
                          </a:solidFill>
                          <a:effectLst/>
                          <a:latin typeface="Calibri" panose="020F0502020204030204" pitchFamily="34" charset="0"/>
                        </a:rPr>
                        <a:t>-                         1 129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0925527"/>
                  </a:ext>
                </a:extLst>
              </a:tr>
              <a:tr h="109110">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9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6857894"/>
                  </a:ext>
                </a:extLst>
              </a:tr>
              <a:tr h="218220">
                <a:tc>
                  <a:txBody>
                    <a:bodyPr/>
                    <a:lstStyle/>
                    <a:p>
                      <a:pPr algn="ctr" fontAlgn="ctr"/>
                      <a:r>
                        <a:rPr lang="fr-CH" sz="1000" b="1" i="0" u="none" strike="noStrike">
                          <a:solidFill>
                            <a:srgbClr val="000000"/>
                          </a:solidFill>
                          <a:effectLst/>
                          <a:latin typeface="Calibri" panose="020F0502020204030204" pitchFamily="34" charset="0"/>
                        </a:rPr>
                        <a:t>CADJPY</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CH" sz="1000" b="1"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Reference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Hedged notional</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Exposure (JPY)</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Budget  2020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Hedging performance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18701270"/>
                  </a:ext>
                </a:extLst>
              </a:tr>
              <a:tr h="104953">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5101813"/>
                  </a:ext>
                </a:extLst>
              </a:tr>
              <a:tr h="109110">
                <a:tc>
                  <a:txBody>
                    <a:bodyPr/>
                    <a:lstStyle/>
                    <a:p>
                      <a:pPr algn="ctr" fontAlgn="ctr"/>
                      <a:r>
                        <a:rPr lang="fr-CH" sz="1000" b="0" i="0" u="none" strike="noStrike">
                          <a:solidFill>
                            <a:srgbClr val="000000"/>
                          </a:solidFill>
                          <a:effectLst/>
                          <a:latin typeface="Calibri" panose="020F0502020204030204" pitchFamily="34" charset="0"/>
                        </a:rPr>
                        <a:t>Socomore CAD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64 404 000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83 065 000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78%</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81,500</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81,369</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1 269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2156446"/>
                  </a:ext>
                </a:extLst>
              </a:tr>
              <a:tr h="109110">
                <a:tc>
                  <a:txBody>
                    <a:bodyPr/>
                    <a:lstStyle/>
                    <a:p>
                      <a:pPr algn="ctr" fontAlgn="ctr"/>
                      <a:r>
                        <a:rPr lang="fr-CH" sz="1000" b="0" i="0" u="none" strike="noStrike">
                          <a:solidFill>
                            <a:srgbClr val="000000"/>
                          </a:solidFill>
                          <a:effectLst/>
                          <a:latin typeface="Calibri" panose="020F0502020204030204" pitchFamily="34" charset="0"/>
                        </a:rPr>
                        <a:t>Total</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64 404 000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83 065 000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78%</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81,500</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81,369</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dirty="0">
                          <a:solidFill>
                            <a:srgbClr val="00B050"/>
                          </a:solidFill>
                          <a:effectLst/>
                          <a:latin typeface="Calibri" panose="020F0502020204030204" pitchFamily="34" charset="0"/>
                        </a:rPr>
                        <a:t>                          1 269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3856436"/>
                  </a:ext>
                </a:extLst>
              </a:tr>
            </a:tbl>
          </a:graphicData>
        </a:graphic>
      </p:graphicFrame>
    </p:spTree>
    <p:extLst>
      <p:ext uri="{BB962C8B-B14F-4D97-AF65-F5344CB8AC3E}">
        <p14:creationId xmlns:p14="http://schemas.microsoft.com/office/powerpoint/2010/main" val="928635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E7667B5-C8BE-4B1B-8F2A-C499D88B0ED1}"/>
              </a:ext>
            </a:extLst>
          </p:cNvPr>
          <p:cNvPicPr>
            <a:picLocks noChangeAspect="1"/>
          </p:cNvPicPr>
          <p:nvPr/>
        </p:nvPicPr>
        <p:blipFill>
          <a:blip r:embed="rId2"/>
          <a:stretch>
            <a:fillRect/>
          </a:stretch>
        </p:blipFill>
        <p:spPr>
          <a:xfrm>
            <a:off x="240429" y="2349501"/>
            <a:ext cx="4200508" cy="3554276"/>
          </a:xfrm>
          <a:prstGeom prst="rect">
            <a:avLst/>
          </a:prstGeom>
        </p:spPr>
      </p:pic>
      <p:pic>
        <p:nvPicPr>
          <p:cNvPr id="3" name="Image 2">
            <a:extLst>
              <a:ext uri="{FF2B5EF4-FFF2-40B4-BE49-F238E27FC236}">
                <a16:creationId xmlns:a16="http://schemas.microsoft.com/office/drawing/2014/main" id="{A69D459B-2635-4824-BC09-20667918F00E}"/>
              </a:ext>
            </a:extLst>
          </p:cNvPr>
          <p:cNvPicPr>
            <a:picLocks noChangeAspect="1"/>
          </p:cNvPicPr>
          <p:nvPr/>
        </p:nvPicPr>
        <p:blipFill>
          <a:blip r:embed="rId3"/>
          <a:stretch>
            <a:fillRect/>
          </a:stretch>
        </p:blipFill>
        <p:spPr>
          <a:xfrm>
            <a:off x="4752851" y="2349500"/>
            <a:ext cx="4212701" cy="3554276"/>
          </a:xfrm>
          <a:prstGeom prst="rect">
            <a:avLst/>
          </a:prstGeom>
        </p:spPr>
      </p:pic>
      <p:sp>
        <p:nvSpPr>
          <p:cNvPr id="2" name="Title"/>
          <p:cNvSpPr>
            <a:spLocks noGrp="1"/>
          </p:cNvSpPr>
          <p:nvPr>
            <p:ph type="title"/>
          </p:nvPr>
        </p:nvSpPr>
        <p:spPr/>
        <p:txBody>
          <a:bodyPr/>
          <a:lstStyle/>
          <a:p>
            <a:r>
              <a:rPr lang="en-US" dirty="0"/>
              <a:t>EURUSD - 2021-EURUSD</a:t>
            </a:r>
          </a:p>
        </p:txBody>
      </p:sp>
    </p:spTree>
    <p:extLst>
      <p:ext uri="{BB962C8B-B14F-4D97-AF65-F5344CB8AC3E}">
        <p14:creationId xmlns:p14="http://schemas.microsoft.com/office/powerpoint/2010/main" val="1974292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B51B056-0FB6-4404-8ADA-D1E5F9B7CE45}"/>
              </a:ext>
            </a:extLst>
          </p:cNvPr>
          <p:cNvPicPr>
            <a:picLocks noChangeAspect="1"/>
          </p:cNvPicPr>
          <p:nvPr/>
        </p:nvPicPr>
        <p:blipFill>
          <a:blip r:embed="rId2"/>
          <a:stretch>
            <a:fillRect/>
          </a:stretch>
        </p:blipFill>
        <p:spPr>
          <a:xfrm>
            <a:off x="234332" y="2349500"/>
            <a:ext cx="4212701" cy="3554276"/>
          </a:xfrm>
          <a:prstGeom prst="rect">
            <a:avLst/>
          </a:prstGeom>
        </p:spPr>
      </p:pic>
      <p:pic>
        <p:nvPicPr>
          <p:cNvPr id="5" name="Image 4">
            <a:extLst>
              <a:ext uri="{FF2B5EF4-FFF2-40B4-BE49-F238E27FC236}">
                <a16:creationId xmlns:a16="http://schemas.microsoft.com/office/drawing/2014/main" id="{1944152A-A1B3-4520-8D75-B473CF499BE3}"/>
              </a:ext>
            </a:extLst>
          </p:cNvPr>
          <p:cNvPicPr>
            <a:picLocks noChangeAspect="1"/>
          </p:cNvPicPr>
          <p:nvPr/>
        </p:nvPicPr>
        <p:blipFill>
          <a:blip r:embed="rId3"/>
          <a:stretch>
            <a:fillRect/>
          </a:stretch>
        </p:blipFill>
        <p:spPr>
          <a:xfrm>
            <a:off x="4752851" y="2349500"/>
            <a:ext cx="4212701" cy="3554276"/>
          </a:xfrm>
          <a:prstGeom prst="rect">
            <a:avLst/>
          </a:prstGeom>
        </p:spPr>
      </p:pic>
      <p:sp>
        <p:nvSpPr>
          <p:cNvPr id="2" name="Title"/>
          <p:cNvSpPr>
            <a:spLocks noGrp="1"/>
          </p:cNvSpPr>
          <p:nvPr>
            <p:ph type="title"/>
          </p:nvPr>
        </p:nvSpPr>
        <p:spPr/>
        <p:txBody>
          <a:bodyPr/>
          <a:lstStyle/>
          <a:p>
            <a:r>
              <a:rPr lang="en-US" dirty="0"/>
              <a:t>EURUSD - 2021-EURUSD</a:t>
            </a:r>
          </a:p>
        </p:txBody>
      </p:sp>
    </p:spTree>
    <p:extLst>
      <p:ext uri="{BB962C8B-B14F-4D97-AF65-F5344CB8AC3E}">
        <p14:creationId xmlns:p14="http://schemas.microsoft.com/office/powerpoint/2010/main" val="3570114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20BAA33-3FF5-4A82-BAED-AF5206264E49}"/>
              </a:ext>
            </a:extLst>
          </p:cNvPr>
          <p:cNvPicPr>
            <a:picLocks noChangeAspect="1"/>
          </p:cNvPicPr>
          <p:nvPr/>
        </p:nvPicPr>
        <p:blipFill>
          <a:blip r:embed="rId2"/>
          <a:stretch>
            <a:fillRect/>
          </a:stretch>
        </p:blipFill>
        <p:spPr>
          <a:xfrm>
            <a:off x="234332" y="2349500"/>
            <a:ext cx="4212701" cy="3554276"/>
          </a:xfrm>
          <a:prstGeom prst="rect">
            <a:avLst/>
          </a:prstGeom>
        </p:spPr>
      </p:pic>
      <p:pic>
        <p:nvPicPr>
          <p:cNvPr id="5" name="Image 4">
            <a:extLst>
              <a:ext uri="{FF2B5EF4-FFF2-40B4-BE49-F238E27FC236}">
                <a16:creationId xmlns:a16="http://schemas.microsoft.com/office/drawing/2014/main" id="{4DDCC740-029E-41A2-B1B2-D839A1BFB61F}"/>
              </a:ext>
            </a:extLst>
          </p:cNvPr>
          <p:cNvPicPr>
            <a:picLocks noChangeAspect="1"/>
          </p:cNvPicPr>
          <p:nvPr/>
        </p:nvPicPr>
        <p:blipFill>
          <a:blip r:embed="rId3"/>
          <a:stretch>
            <a:fillRect/>
          </a:stretch>
        </p:blipFill>
        <p:spPr>
          <a:xfrm>
            <a:off x="4752851" y="2349500"/>
            <a:ext cx="4212701" cy="3554276"/>
          </a:xfrm>
          <a:prstGeom prst="rect">
            <a:avLst/>
          </a:prstGeom>
        </p:spPr>
      </p:pic>
      <p:sp>
        <p:nvSpPr>
          <p:cNvPr id="2" name="Title"/>
          <p:cNvSpPr>
            <a:spLocks noGrp="1"/>
          </p:cNvSpPr>
          <p:nvPr>
            <p:ph type="title"/>
          </p:nvPr>
        </p:nvSpPr>
        <p:spPr/>
        <p:txBody>
          <a:bodyPr/>
          <a:lstStyle/>
          <a:p>
            <a:r>
              <a:rPr lang="en-US" dirty="0"/>
              <a:t>EURUSD - 2021-EURUSD</a:t>
            </a:r>
          </a:p>
        </p:txBody>
      </p:sp>
    </p:spTree>
    <p:extLst>
      <p:ext uri="{BB962C8B-B14F-4D97-AF65-F5344CB8AC3E}">
        <p14:creationId xmlns:p14="http://schemas.microsoft.com/office/powerpoint/2010/main" val="217892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- 2021-EURGBP</a:t>
            </a:r>
          </a:p>
        </p:txBody>
      </p:sp>
      <p:pic>
        <p:nvPicPr>
          <p:cNvPr id="5" name="Image 4">
            <a:extLst>
              <a:ext uri="{FF2B5EF4-FFF2-40B4-BE49-F238E27FC236}">
                <a16:creationId xmlns:a16="http://schemas.microsoft.com/office/drawing/2014/main" id="{A8AB6CBA-FBD1-4A59-9E44-1A576FF48855}"/>
              </a:ext>
            </a:extLst>
          </p:cNvPr>
          <p:cNvPicPr>
            <a:picLocks noChangeAspect="1"/>
          </p:cNvPicPr>
          <p:nvPr/>
        </p:nvPicPr>
        <p:blipFill>
          <a:blip r:embed="rId2"/>
          <a:stretch>
            <a:fillRect/>
          </a:stretch>
        </p:blipFill>
        <p:spPr>
          <a:xfrm>
            <a:off x="287840" y="2349500"/>
            <a:ext cx="4200508" cy="3554276"/>
          </a:xfrm>
          <a:prstGeom prst="rect">
            <a:avLst/>
          </a:prstGeom>
        </p:spPr>
      </p:pic>
      <p:pic>
        <p:nvPicPr>
          <p:cNvPr id="6" name="Image 5">
            <a:extLst>
              <a:ext uri="{FF2B5EF4-FFF2-40B4-BE49-F238E27FC236}">
                <a16:creationId xmlns:a16="http://schemas.microsoft.com/office/drawing/2014/main" id="{260C29A4-B602-4355-B055-4CB8DEF8539E}"/>
              </a:ext>
            </a:extLst>
          </p:cNvPr>
          <p:cNvPicPr>
            <a:picLocks noChangeAspect="1"/>
          </p:cNvPicPr>
          <p:nvPr/>
        </p:nvPicPr>
        <p:blipFill>
          <a:blip r:embed="rId3"/>
          <a:stretch>
            <a:fillRect/>
          </a:stretch>
        </p:blipFill>
        <p:spPr>
          <a:xfrm>
            <a:off x="4649555" y="2349500"/>
            <a:ext cx="4206605" cy="3566469"/>
          </a:xfrm>
          <a:prstGeom prst="rect">
            <a:avLst/>
          </a:prstGeom>
        </p:spPr>
      </p:pic>
    </p:spTree>
    <p:extLst>
      <p:ext uri="{BB962C8B-B14F-4D97-AF65-F5344CB8AC3E}">
        <p14:creationId xmlns:p14="http://schemas.microsoft.com/office/powerpoint/2010/main" val="3980659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- 2021-EURGBP</a:t>
            </a:r>
          </a:p>
        </p:txBody>
      </p:sp>
      <p:pic>
        <p:nvPicPr>
          <p:cNvPr id="5" name="Image 4">
            <a:extLst>
              <a:ext uri="{FF2B5EF4-FFF2-40B4-BE49-F238E27FC236}">
                <a16:creationId xmlns:a16="http://schemas.microsoft.com/office/drawing/2014/main" id="{857562DE-2E51-479E-AC93-868B667AE0CD}"/>
              </a:ext>
            </a:extLst>
          </p:cNvPr>
          <p:cNvPicPr>
            <a:picLocks noChangeAspect="1"/>
          </p:cNvPicPr>
          <p:nvPr/>
        </p:nvPicPr>
        <p:blipFill>
          <a:blip r:embed="rId2"/>
          <a:stretch>
            <a:fillRect/>
          </a:stretch>
        </p:blipFill>
        <p:spPr>
          <a:xfrm>
            <a:off x="281743" y="2361693"/>
            <a:ext cx="4206605" cy="3554276"/>
          </a:xfrm>
          <a:prstGeom prst="rect">
            <a:avLst/>
          </a:prstGeom>
        </p:spPr>
      </p:pic>
      <p:pic>
        <p:nvPicPr>
          <p:cNvPr id="3" name="Image 2">
            <a:extLst>
              <a:ext uri="{FF2B5EF4-FFF2-40B4-BE49-F238E27FC236}">
                <a16:creationId xmlns:a16="http://schemas.microsoft.com/office/drawing/2014/main" id="{E8B7BF78-233B-459E-BB22-AD75E1898BB8}"/>
              </a:ext>
            </a:extLst>
          </p:cNvPr>
          <p:cNvPicPr>
            <a:picLocks noChangeAspect="1"/>
          </p:cNvPicPr>
          <p:nvPr/>
        </p:nvPicPr>
        <p:blipFill>
          <a:blip r:embed="rId3"/>
          <a:stretch>
            <a:fillRect/>
          </a:stretch>
        </p:blipFill>
        <p:spPr>
          <a:xfrm>
            <a:off x="4661749" y="2349500"/>
            <a:ext cx="4200508" cy="3566469"/>
          </a:xfrm>
          <a:prstGeom prst="rect">
            <a:avLst/>
          </a:prstGeom>
        </p:spPr>
      </p:pic>
    </p:spTree>
    <p:extLst>
      <p:ext uri="{BB962C8B-B14F-4D97-AF65-F5344CB8AC3E}">
        <p14:creationId xmlns:p14="http://schemas.microsoft.com/office/powerpoint/2010/main" val="733798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- 2021-EURGBP</a:t>
            </a:r>
          </a:p>
        </p:txBody>
      </p:sp>
      <p:pic>
        <p:nvPicPr>
          <p:cNvPr id="5" name="Image 4">
            <a:extLst>
              <a:ext uri="{FF2B5EF4-FFF2-40B4-BE49-F238E27FC236}">
                <a16:creationId xmlns:a16="http://schemas.microsoft.com/office/drawing/2014/main" id="{1B77E75B-B799-4B5C-B66C-8EE5EC45887D}"/>
              </a:ext>
            </a:extLst>
          </p:cNvPr>
          <p:cNvPicPr>
            <a:picLocks noChangeAspect="1"/>
          </p:cNvPicPr>
          <p:nvPr/>
        </p:nvPicPr>
        <p:blipFill>
          <a:blip r:embed="rId2"/>
          <a:stretch>
            <a:fillRect/>
          </a:stretch>
        </p:blipFill>
        <p:spPr>
          <a:xfrm>
            <a:off x="281743" y="2349500"/>
            <a:ext cx="4200508" cy="3554276"/>
          </a:xfrm>
          <a:prstGeom prst="rect">
            <a:avLst/>
          </a:prstGeom>
        </p:spPr>
      </p:pic>
      <p:pic>
        <p:nvPicPr>
          <p:cNvPr id="3" name="Image 2">
            <a:extLst>
              <a:ext uri="{FF2B5EF4-FFF2-40B4-BE49-F238E27FC236}">
                <a16:creationId xmlns:a16="http://schemas.microsoft.com/office/drawing/2014/main" id="{0C0CF848-AB85-4320-8531-BDA01007791C}"/>
              </a:ext>
            </a:extLst>
          </p:cNvPr>
          <p:cNvPicPr>
            <a:picLocks noChangeAspect="1"/>
          </p:cNvPicPr>
          <p:nvPr/>
        </p:nvPicPr>
        <p:blipFill>
          <a:blip r:embed="rId3"/>
          <a:stretch>
            <a:fillRect/>
          </a:stretch>
        </p:blipFill>
        <p:spPr>
          <a:xfrm>
            <a:off x="4572000" y="2349500"/>
            <a:ext cx="4200508" cy="3572566"/>
          </a:xfrm>
          <a:prstGeom prst="rect">
            <a:avLst/>
          </a:prstGeom>
        </p:spPr>
      </p:pic>
    </p:spTree>
    <p:extLst>
      <p:ext uri="{BB962C8B-B14F-4D97-AF65-F5344CB8AC3E}">
        <p14:creationId xmlns:p14="http://schemas.microsoft.com/office/powerpoint/2010/main" val="81244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30EDBCF4-E49F-4581-B110-29AB9F2B8322}"/>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0651CC7-9330-49EC-AF83-CACCD5772F0E}"/>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3" name="Tableau 2">
            <a:extLst>
              <a:ext uri="{FF2B5EF4-FFF2-40B4-BE49-F238E27FC236}">
                <a16:creationId xmlns:a16="http://schemas.microsoft.com/office/drawing/2014/main" id="{C37FACC5-6E62-4858-A61D-0AA7ACF9A044}"/>
              </a:ext>
            </a:extLst>
          </p:cNvPr>
          <p:cNvGraphicFramePr>
            <a:graphicFrameLocks noGrp="1"/>
          </p:cNvGraphicFramePr>
          <p:nvPr>
            <p:extLst>
              <p:ext uri="{D42A27DB-BD31-4B8C-83A1-F6EECF244321}">
                <p14:modId xmlns:p14="http://schemas.microsoft.com/office/powerpoint/2010/main" val="3548052993"/>
              </p:ext>
            </p:extLst>
          </p:nvPr>
        </p:nvGraphicFramePr>
        <p:xfrm>
          <a:off x="90996" y="1060510"/>
          <a:ext cx="5554144" cy="2046671"/>
        </p:xfrm>
        <a:graphic>
          <a:graphicData uri="http://schemas.openxmlformats.org/drawingml/2006/table">
            <a:tbl>
              <a:tblPr/>
              <a:tblGrid>
                <a:gridCol w="1817565">
                  <a:extLst>
                    <a:ext uri="{9D8B030D-6E8A-4147-A177-3AD203B41FA5}">
                      <a16:colId xmlns:a16="http://schemas.microsoft.com/office/drawing/2014/main" val="1306866346"/>
                    </a:ext>
                  </a:extLst>
                </a:gridCol>
                <a:gridCol w="935554">
                  <a:extLst>
                    <a:ext uri="{9D8B030D-6E8A-4147-A177-3AD203B41FA5}">
                      <a16:colId xmlns:a16="http://schemas.microsoft.com/office/drawing/2014/main" val="2055904933"/>
                    </a:ext>
                  </a:extLst>
                </a:gridCol>
                <a:gridCol w="935554">
                  <a:extLst>
                    <a:ext uri="{9D8B030D-6E8A-4147-A177-3AD203B41FA5}">
                      <a16:colId xmlns:a16="http://schemas.microsoft.com/office/drawing/2014/main" val="2163108059"/>
                    </a:ext>
                  </a:extLst>
                </a:gridCol>
                <a:gridCol w="935554">
                  <a:extLst>
                    <a:ext uri="{9D8B030D-6E8A-4147-A177-3AD203B41FA5}">
                      <a16:colId xmlns:a16="http://schemas.microsoft.com/office/drawing/2014/main" val="830166751"/>
                    </a:ext>
                  </a:extLst>
                </a:gridCol>
                <a:gridCol w="929917">
                  <a:extLst>
                    <a:ext uri="{9D8B030D-6E8A-4147-A177-3AD203B41FA5}">
                      <a16:colId xmlns:a16="http://schemas.microsoft.com/office/drawing/2014/main" val="3186206299"/>
                    </a:ext>
                  </a:extLst>
                </a:gridCol>
              </a:tblGrid>
              <a:tr h="184464">
                <a:tc rowSpan="2">
                  <a:txBody>
                    <a:bodyPr/>
                    <a:lstStyle/>
                    <a:p>
                      <a:pPr algn="ctr" fontAlgn="ctr"/>
                      <a:r>
                        <a:rPr lang="fr-FR" sz="1000" b="1" i="0" u="none" strike="noStrike">
                          <a:solidFill>
                            <a:srgbClr val="000000"/>
                          </a:solidFill>
                          <a:effectLst/>
                          <a:latin typeface="Calibri" panose="020F0502020204030204" pitchFamily="34" charset="0"/>
                        </a:rPr>
                        <a:t>Spot de simulation</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fr-FR" sz="1000" b="1" i="0" u="none" strike="noStrike">
                          <a:solidFill>
                            <a:srgbClr val="000000"/>
                          </a:solidFill>
                          <a:effectLst/>
                          <a:latin typeface="Calibri" panose="020F0502020204030204" pitchFamily="34" charset="0"/>
                        </a:rPr>
                        <a:t>2021</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81888132"/>
                  </a:ext>
                </a:extLst>
              </a:tr>
              <a:tr h="272303">
                <a:tc vMerge="1">
                  <a:txBody>
                    <a:bodyPr/>
                    <a:lstStyle/>
                    <a:p>
                      <a:endParaRPr lang="fr-FR"/>
                    </a:p>
                  </a:txBody>
                  <a:tcPr/>
                </a:tc>
                <a:tc>
                  <a:txBody>
                    <a:bodyPr/>
                    <a:lstStyle/>
                    <a:p>
                      <a:pPr algn="ctr" fontAlgn="ctr"/>
                      <a:r>
                        <a:rPr lang="fr-FR" sz="700" b="1" i="0" u="none" strike="noStrike">
                          <a:solidFill>
                            <a:srgbClr val="000000"/>
                          </a:solidFill>
                          <a:effectLst/>
                          <a:latin typeface="Calibri" panose="020F0502020204030204" pitchFamily="34" charset="0"/>
                        </a:rPr>
                        <a:t>Total réévalué au Spot</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alibri" panose="020F0502020204030204" pitchFamily="34" charset="0"/>
                        </a:rPr>
                        <a:t>Couvertures existantes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alibri" panose="020F0502020204030204" pitchFamily="34" charset="0"/>
                        </a:rPr>
                        <a:t>Couvertures optionnelles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alibri" panose="020F0502020204030204" pitchFamily="34" charset="0"/>
                        </a:rPr>
                        <a:t>Couvertures fermes au Spot</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973840"/>
                  </a:ext>
                </a:extLst>
              </a:tr>
              <a:tr h="175680">
                <a:tc>
                  <a:txBody>
                    <a:bodyPr/>
                    <a:lstStyle/>
                    <a:p>
                      <a:pPr algn="ctr" fontAlgn="ctr"/>
                      <a:r>
                        <a:rPr lang="fr-FR" sz="1000" b="0" i="0" u="none" strike="noStrike">
                          <a:solidFill>
                            <a:srgbClr val="000000"/>
                          </a:solidFill>
                          <a:effectLst/>
                          <a:latin typeface="Calibri" panose="020F0502020204030204" pitchFamily="34" charset="0"/>
                        </a:rPr>
                        <a:t>1,0500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1,1056</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867667"/>
                  </a:ext>
                </a:extLst>
              </a:tr>
              <a:tr h="175680">
                <a:tc>
                  <a:txBody>
                    <a:bodyPr/>
                    <a:lstStyle/>
                    <a:p>
                      <a:pPr algn="ctr" fontAlgn="ctr"/>
                      <a:r>
                        <a:rPr lang="fr-FR" sz="1000" b="0" i="0" u="none" strike="noStrike">
                          <a:solidFill>
                            <a:srgbClr val="000000"/>
                          </a:solidFill>
                          <a:effectLst/>
                          <a:latin typeface="Calibri" panose="020F0502020204030204" pitchFamily="34" charset="0"/>
                        </a:rPr>
                        <a:t>1,0750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1,1183</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6624497"/>
                  </a:ext>
                </a:extLst>
              </a:tr>
              <a:tr h="175680">
                <a:tc>
                  <a:txBody>
                    <a:bodyPr/>
                    <a:lstStyle/>
                    <a:p>
                      <a:pPr algn="ctr" fontAlgn="ctr"/>
                      <a:r>
                        <a:rPr lang="fr-FR" sz="1000" b="0" i="0" u="none" strike="noStrike">
                          <a:solidFill>
                            <a:srgbClr val="000000"/>
                          </a:solidFill>
                          <a:effectLst/>
                          <a:latin typeface="Calibri" panose="020F0502020204030204" pitchFamily="34" charset="0"/>
                        </a:rPr>
                        <a:t>1,1000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1,1307</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171040"/>
                  </a:ext>
                </a:extLst>
              </a:tr>
              <a:tr h="175680">
                <a:tc>
                  <a:txBody>
                    <a:bodyPr/>
                    <a:lstStyle/>
                    <a:p>
                      <a:pPr algn="ctr" fontAlgn="ctr"/>
                      <a:r>
                        <a:rPr lang="fr-FR" sz="1000" b="0" i="0" u="none" strike="noStrike">
                          <a:solidFill>
                            <a:srgbClr val="000000"/>
                          </a:solidFill>
                          <a:effectLst/>
                          <a:latin typeface="Calibri" panose="020F0502020204030204" pitchFamily="34" charset="0"/>
                        </a:rPr>
                        <a:t>1,1250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1,1427</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8738825"/>
                  </a:ext>
                </a:extLst>
              </a:tr>
              <a:tr h="175680">
                <a:tc>
                  <a:txBody>
                    <a:bodyPr/>
                    <a:lstStyle/>
                    <a:p>
                      <a:pPr algn="ctr" fontAlgn="ctr"/>
                      <a:r>
                        <a:rPr lang="fr-FR" sz="1000" b="0" i="0" u="none" strike="noStrike">
                          <a:solidFill>
                            <a:srgbClr val="000000"/>
                          </a:solidFill>
                          <a:effectLst/>
                          <a:latin typeface="Calibri" panose="020F0502020204030204" pitchFamily="34" charset="0"/>
                        </a:rPr>
                        <a:t>1,1500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1,1545</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580119"/>
                  </a:ext>
                </a:extLst>
              </a:tr>
              <a:tr h="175680">
                <a:tc>
                  <a:txBody>
                    <a:bodyPr/>
                    <a:lstStyle/>
                    <a:p>
                      <a:pPr algn="ctr" fontAlgn="ctr"/>
                      <a:r>
                        <a:rPr lang="fr-FR" sz="1000" b="0" i="0" u="none" strike="noStrike">
                          <a:solidFill>
                            <a:srgbClr val="000000"/>
                          </a:solidFill>
                          <a:effectLst/>
                          <a:latin typeface="Calibri" panose="020F0502020204030204" pitchFamily="34" charset="0"/>
                        </a:rPr>
                        <a:t>1,1750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1,1660</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068111"/>
                  </a:ext>
                </a:extLst>
              </a:tr>
              <a:tr h="175680">
                <a:tc>
                  <a:txBody>
                    <a:bodyPr/>
                    <a:lstStyle/>
                    <a:p>
                      <a:pPr algn="ctr" fontAlgn="ctr"/>
                      <a:r>
                        <a:rPr lang="fr-FR" sz="1000" b="0" i="0" u="none" strike="noStrike">
                          <a:solidFill>
                            <a:srgbClr val="000000"/>
                          </a:solidFill>
                          <a:effectLst/>
                          <a:latin typeface="Calibri" panose="020F0502020204030204" pitchFamily="34" charset="0"/>
                        </a:rPr>
                        <a:t>1,2000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1,1772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546509"/>
                  </a:ext>
                </a:extLst>
              </a:tr>
              <a:tr h="175680">
                <a:tc>
                  <a:txBody>
                    <a:bodyPr/>
                    <a:lstStyle/>
                    <a:p>
                      <a:pPr algn="ctr" fontAlgn="ctr"/>
                      <a:r>
                        <a:rPr lang="fr-FR" sz="1000" b="0" i="0" u="none" strike="noStrike">
                          <a:solidFill>
                            <a:srgbClr val="000000"/>
                          </a:solidFill>
                          <a:effectLst/>
                          <a:latin typeface="Calibri" panose="020F0502020204030204" pitchFamily="34" charset="0"/>
                        </a:rPr>
                        <a:t>1,2250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1,1882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421469"/>
                  </a:ext>
                </a:extLst>
              </a:tr>
              <a:tr h="184464">
                <a:tc>
                  <a:txBody>
                    <a:bodyPr/>
                    <a:lstStyle/>
                    <a:p>
                      <a:pPr algn="ctr" fontAlgn="ctr"/>
                      <a:r>
                        <a:rPr lang="fr-FR" sz="1000" b="0" i="0" u="none" strike="noStrike">
                          <a:solidFill>
                            <a:srgbClr val="000000"/>
                          </a:solidFill>
                          <a:effectLst/>
                          <a:latin typeface="Calibri" panose="020F0502020204030204" pitchFamily="34" charset="0"/>
                        </a:rPr>
                        <a:t>1,2500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1,1990</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6794380"/>
                  </a:ext>
                </a:extLst>
              </a:tr>
            </a:tbl>
          </a:graphicData>
        </a:graphic>
      </p:graphicFrame>
      <p:pic>
        <p:nvPicPr>
          <p:cNvPr id="12" name="Image 11">
            <a:extLst>
              <a:ext uri="{FF2B5EF4-FFF2-40B4-BE49-F238E27FC236}">
                <a16:creationId xmlns:a16="http://schemas.microsoft.com/office/drawing/2014/main" id="{57B4C625-57DE-401F-80B9-09AF315ECFE2}"/>
              </a:ext>
            </a:extLst>
          </p:cNvPr>
          <p:cNvPicPr>
            <a:picLocks noChangeAspect="1"/>
          </p:cNvPicPr>
          <p:nvPr/>
        </p:nvPicPr>
        <p:blipFill>
          <a:blip r:embed="rId2"/>
          <a:stretch>
            <a:fillRect/>
          </a:stretch>
        </p:blipFill>
        <p:spPr>
          <a:xfrm>
            <a:off x="3089319" y="3175000"/>
            <a:ext cx="5584084" cy="3569712"/>
          </a:xfrm>
          <a:prstGeom prst="rect">
            <a:avLst/>
          </a:prstGeom>
        </p:spPr>
      </p:pic>
    </p:spTree>
    <p:extLst>
      <p:ext uri="{BB962C8B-B14F-4D97-AF65-F5344CB8AC3E}">
        <p14:creationId xmlns:p14="http://schemas.microsoft.com/office/powerpoint/2010/main" val="1800611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10" name="Tableau 9">
            <a:extLst>
              <a:ext uri="{FF2B5EF4-FFF2-40B4-BE49-F238E27FC236}">
                <a16:creationId xmlns:a16="http://schemas.microsoft.com/office/drawing/2014/main" id="{CEE8293C-B420-431B-B889-A4725B9AC42B}"/>
              </a:ext>
            </a:extLst>
          </p:cNvPr>
          <p:cNvGraphicFramePr>
            <a:graphicFrameLocks noGrp="1"/>
          </p:cNvGraphicFramePr>
          <p:nvPr>
            <p:extLst>
              <p:ext uri="{D42A27DB-BD31-4B8C-83A1-F6EECF244321}">
                <p14:modId xmlns:p14="http://schemas.microsoft.com/office/powerpoint/2010/main" val="1319180922"/>
              </p:ext>
            </p:extLst>
          </p:nvPr>
        </p:nvGraphicFramePr>
        <p:xfrm>
          <a:off x="90995" y="1054585"/>
          <a:ext cx="5554144" cy="2046671"/>
        </p:xfrm>
        <a:graphic>
          <a:graphicData uri="http://schemas.openxmlformats.org/drawingml/2006/table">
            <a:tbl>
              <a:tblPr/>
              <a:tblGrid>
                <a:gridCol w="1817565">
                  <a:extLst>
                    <a:ext uri="{9D8B030D-6E8A-4147-A177-3AD203B41FA5}">
                      <a16:colId xmlns:a16="http://schemas.microsoft.com/office/drawing/2014/main" val="3266475267"/>
                    </a:ext>
                  </a:extLst>
                </a:gridCol>
                <a:gridCol w="935554">
                  <a:extLst>
                    <a:ext uri="{9D8B030D-6E8A-4147-A177-3AD203B41FA5}">
                      <a16:colId xmlns:a16="http://schemas.microsoft.com/office/drawing/2014/main" val="2339737089"/>
                    </a:ext>
                  </a:extLst>
                </a:gridCol>
                <a:gridCol w="935554">
                  <a:extLst>
                    <a:ext uri="{9D8B030D-6E8A-4147-A177-3AD203B41FA5}">
                      <a16:colId xmlns:a16="http://schemas.microsoft.com/office/drawing/2014/main" val="3010110099"/>
                    </a:ext>
                  </a:extLst>
                </a:gridCol>
                <a:gridCol w="935554">
                  <a:extLst>
                    <a:ext uri="{9D8B030D-6E8A-4147-A177-3AD203B41FA5}">
                      <a16:colId xmlns:a16="http://schemas.microsoft.com/office/drawing/2014/main" val="804463463"/>
                    </a:ext>
                  </a:extLst>
                </a:gridCol>
                <a:gridCol w="929917">
                  <a:extLst>
                    <a:ext uri="{9D8B030D-6E8A-4147-A177-3AD203B41FA5}">
                      <a16:colId xmlns:a16="http://schemas.microsoft.com/office/drawing/2014/main" val="2837245566"/>
                    </a:ext>
                  </a:extLst>
                </a:gridCol>
              </a:tblGrid>
              <a:tr h="184464">
                <a:tc rowSpan="2">
                  <a:txBody>
                    <a:bodyPr/>
                    <a:lstStyle/>
                    <a:p>
                      <a:pPr algn="ctr" fontAlgn="ctr"/>
                      <a:r>
                        <a:rPr lang="fr-FR" sz="1000" b="1" i="0" u="none" strike="noStrike">
                          <a:solidFill>
                            <a:srgbClr val="000000"/>
                          </a:solidFill>
                          <a:effectLst/>
                          <a:latin typeface="Calibri" panose="020F0502020204030204" pitchFamily="34" charset="0"/>
                        </a:rPr>
                        <a:t>Spot de simulation</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fr-FR" sz="1000" b="1" i="0" u="none" strike="noStrike">
                          <a:solidFill>
                            <a:srgbClr val="000000"/>
                          </a:solidFill>
                          <a:effectLst/>
                          <a:latin typeface="Calibri" panose="020F0502020204030204" pitchFamily="34" charset="0"/>
                        </a:rPr>
                        <a:t>2021</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44232150"/>
                  </a:ext>
                </a:extLst>
              </a:tr>
              <a:tr h="272303">
                <a:tc vMerge="1">
                  <a:txBody>
                    <a:bodyPr/>
                    <a:lstStyle/>
                    <a:p>
                      <a:endParaRPr lang="fr-FR"/>
                    </a:p>
                  </a:txBody>
                  <a:tcPr/>
                </a:tc>
                <a:tc>
                  <a:txBody>
                    <a:bodyPr/>
                    <a:lstStyle/>
                    <a:p>
                      <a:pPr algn="ctr" fontAlgn="ctr"/>
                      <a:r>
                        <a:rPr lang="fr-FR" sz="700" b="1" i="0" u="none" strike="noStrike">
                          <a:solidFill>
                            <a:srgbClr val="000000"/>
                          </a:solidFill>
                          <a:effectLst/>
                          <a:latin typeface="Calibri" panose="020F0502020204030204" pitchFamily="34" charset="0"/>
                        </a:rPr>
                        <a:t>Total réévalué au Spot</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alibri" panose="020F0502020204030204" pitchFamily="34" charset="0"/>
                        </a:rPr>
                        <a:t>Couvertures existantes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alibri" panose="020F0502020204030204" pitchFamily="34" charset="0"/>
                        </a:rPr>
                        <a:t>Couvertures optionnelles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alibri" panose="020F0502020204030204" pitchFamily="34" charset="0"/>
                        </a:rPr>
                        <a:t>Couvertures fermes au Spot</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295815"/>
                  </a:ext>
                </a:extLst>
              </a:tr>
              <a:tr h="175680">
                <a:tc>
                  <a:txBody>
                    <a:bodyPr/>
                    <a:lstStyle/>
                    <a:p>
                      <a:pPr algn="ctr" fontAlgn="ctr"/>
                      <a:r>
                        <a:rPr lang="fr-FR" sz="1000" b="0" i="0" u="none" strike="noStrike">
                          <a:solidFill>
                            <a:srgbClr val="000000"/>
                          </a:solidFill>
                          <a:effectLst/>
                          <a:latin typeface="Calibri" panose="020F0502020204030204" pitchFamily="34" charset="0"/>
                        </a:rPr>
                        <a:t>0,8000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0,8428</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4908856"/>
                  </a:ext>
                </a:extLst>
              </a:tr>
              <a:tr h="175680">
                <a:tc>
                  <a:txBody>
                    <a:bodyPr/>
                    <a:lstStyle/>
                    <a:p>
                      <a:pPr algn="ctr" fontAlgn="ctr"/>
                      <a:r>
                        <a:rPr lang="fr-FR" sz="1000" b="0" i="0" u="none" strike="noStrike">
                          <a:solidFill>
                            <a:srgbClr val="000000"/>
                          </a:solidFill>
                          <a:effectLst/>
                          <a:latin typeface="Calibri" panose="020F0502020204030204" pitchFamily="34" charset="0"/>
                        </a:rPr>
                        <a:t>0,8400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0,8628</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8325592"/>
                  </a:ext>
                </a:extLst>
              </a:tr>
              <a:tr h="175680">
                <a:tc>
                  <a:txBody>
                    <a:bodyPr/>
                    <a:lstStyle/>
                    <a:p>
                      <a:pPr algn="ctr" fontAlgn="ctr"/>
                      <a:r>
                        <a:rPr lang="fr-FR" sz="1000" b="0" i="0" u="none" strike="noStrike">
                          <a:solidFill>
                            <a:srgbClr val="000000"/>
                          </a:solidFill>
                          <a:effectLst/>
                          <a:latin typeface="Calibri" panose="020F0502020204030204" pitchFamily="34" charset="0"/>
                        </a:rPr>
                        <a:t>0,9000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0,8911</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702236"/>
                  </a:ext>
                </a:extLst>
              </a:tr>
              <a:tr h="175680">
                <a:tc>
                  <a:txBody>
                    <a:bodyPr/>
                    <a:lstStyle/>
                    <a:p>
                      <a:pPr algn="ctr" fontAlgn="ctr"/>
                      <a:r>
                        <a:rPr lang="fr-FR" sz="1000" b="0" i="0" u="none" strike="noStrike">
                          <a:solidFill>
                            <a:srgbClr val="000000"/>
                          </a:solidFill>
                          <a:effectLst/>
                          <a:latin typeface="Calibri" panose="020F0502020204030204" pitchFamily="34" charset="0"/>
                        </a:rPr>
                        <a:t>0,9200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0,9001</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4036960"/>
                  </a:ext>
                </a:extLst>
              </a:tr>
              <a:tr h="175680">
                <a:tc>
                  <a:txBody>
                    <a:bodyPr/>
                    <a:lstStyle/>
                    <a:p>
                      <a:pPr algn="ctr" fontAlgn="ctr"/>
                      <a:r>
                        <a:rPr lang="fr-FR" sz="1000" b="0" i="0" u="none" strike="noStrike">
                          <a:solidFill>
                            <a:srgbClr val="000000"/>
                          </a:solidFill>
                          <a:effectLst/>
                          <a:latin typeface="Calibri" panose="020F0502020204030204" pitchFamily="34" charset="0"/>
                        </a:rPr>
                        <a:t>0,9600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0,9174</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5627058"/>
                  </a:ext>
                </a:extLst>
              </a:tr>
              <a:tr h="175680">
                <a:tc>
                  <a:txBody>
                    <a:bodyPr/>
                    <a:lstStyle/>
                    <a:p>
                      <a:pPr algn="ctr" fontAlgn="ctr"/>
                      <a:r>
                        <a:rPr lang="fr-FR" sz="1000" b="0" i="0" u="none" strike="noStrike">
                          <a:solidFill>
                            <a:srgbClr val="000000"/>
                          </a:solidFill>
                          <a:effectLst/>
                          <a:latin typeface="Calibri" panose="020F0502020204030204" pitchFamily="34" charset="0"/>
                        </a:rPr>
                        <a:t>0,9800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0,9258</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9992051"/>
                  </a:ext>
                </a:extLst>
              </a:tr>
              <a:tr h="175680">
                <a:tc>
                  <a:txBody>
                    <a:bodyPr/>
                    <a:lstStyle/>
                    <a:p>
                      <a:pPr algn="ctr" fontAlgn="ctr"/>
                      <a:r>
                        <a:rPr lang="fr-FR" sz="1000" b="0" i="0" u="none" strike="noStrike">
                          <a:solidFill>
                            <a:srgbClr val="000000"/>
                          </a:solidFill>
                          <a:effectLst/>
                          <a:latin typeface="Calibri" panose="020F0502020204030204" pitchFamily="34" charset="0"/>
                        </a:rPr>
                        <a:t>1,0200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0,9420</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0693561"/>
                  </a:ext>
                </a:extLst>
              </a:tr>
              <a:tr h="175680">
                <a:tc>
                  <a:txBody>
                    <a:bodyPr/>
                    <a:lstStyle/>
                    <a:p>
                      <a:pPr algn="ctr" fontAlgn="ctr"/>
                      <a:r>
                        <a:rPr lang="fr-FR" sz="1000" b="0" i="0" u="none" strike="noStrike">
                          <a:solidFill>
                            <a:srgbClr val="000000"/>
                          </a:solidFill>
                          <a:effectLst/>
                          <a:latin typeface="Calibri" panose="020F0502020204030204" pitchFamily="34" charset="0"/>
                        </a:rPr>
                        <a:t>1,0400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0,9498</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7663905"/>
                  </a:ext>
                </a:extLst>
              </a:tr>
              <a:tr h="184464">
                <a:tc>
                  <a:txBody>
                    <a:bodyPr/>
                    <a:lstStyle/>
                    <a:p>
                      <a:pPr algn="ctr" fontAlgn="ctr"/>
                      <a:r>
                        <a:rPr lang="fr-FR" sz="1000" b="0" i="0" u="none" strike="noStrike">
                          <a:solidFill>
                            <a:srgbClr val="000000"/>
                          </a:solidFill>
                          <a:effectLst/>
                          <a:latin typeface="Calibri" panose="020F0502020204030204" pitchFamily="34" charset="0"/>
                        </a:rPr>
                        <a:t>1,0800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0,9649</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5592190"/>
                  </a:ext>
                </a:extLst>
              </a:tr>
            </a:tbl>
          </a:graphicData>
        </a:graphic>
      </p:graphicFrame>
      <p:pic>
        <p:nvPicPr>
          <p:cNvPr id="13" name="Image 12">
            <a:extLst>
              <a:ext uri="{FF2B5EF4-FFF2-40B4-BE49-F238E27FC236}">
                <a16:creationId xmlns:a16="http://schemas.microsoft.com/office/drawing/2014/main" id="{EEBEF646-5B9F-4E9C-B8C4-66403381BF3F}"/>
              </a:ext>
            </a:extLst>
          </p:cNvPr>
          <p:cNvPicPr>
            <a:picLocks noChangeAspect="1"/>
          </p:cNvPicPr>
          <p:nvPr/>
        </p:nvPicPr>
        <p:blipFill>
          <a:blip r:embed="rId2"/>
          <a:stretch>
            <a:fillRect/>
          </a:stretch>
        </p:blipFill>
        <p:spPr>
          <a:xfrm>
            <a:off x="3089317" y="3175000"/>
            <a:ext cx="5584085" cy="3569712"/>
          </a:xfrm>
          <a:prstGeom prst="rect">
            <a:avLst/>
          </a:prstGeom>
        </p:spPr>
      </p:pic>
    </p:spTree>
    <p:extLst>
      <p:ext uri="{BB962C8B-B14F-4D97-AF65-F5344CB8AC3E}">
        <p14:creationId xmlns:p14="http://schemas.microsoft.com/office/powerpoint/2010/main" val="4028181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CADJPY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9" name="Tableau 8">
            <a:extLst>
              <a:ext uri="{FF2B5EF4-FFF2-40B4-BE49-F238E27FC236}">
                <a16:creationId xmlns:a16="http://schemas.microsoft.com/office/drawing/2014/main" id="{3D0EB221-650F-4DE0-AA3B-1F6EAA2F11C4}"/>
              </a:ext>
            </a:extLst>
          </p:cNvPr>
          <p:cNvGraphicFramePr>
            <a:graphicFrameLocks noGrp="1"/>
          </p:cNvGraphicFramePr>
          <p:nvPr>
            <p:extLst>
              <p:ext uri="{D42A27DB-BD31-4B8C-83A1-F6EECF244321}">
                <p14:modId xmlns:p14="http://schemas.microsoft.com/office/powerpoint/2010/main" val="3881121035"/>
              </p:ext>
            </p:extLst>
          </p:nvPr>
        </p:nvGraphicFramePr>
        <p:xfrm>
          <a:off x="90995" y="1059023"/>
          <a:ext cx="5554144" cy="2037794"/>
        </p:xfrm>
        <a:graphic>
          <a:graphicData uri="http://schemas.openxmlformats.org/drawingml/2006/table">
            <a:tbl>
              <a:tblPr/>
              <a:tblGrid>
                <a:gridCol w="1817565">
                  <a:extLst>
                    <a:ext uri="{9D8B030D-6E8A-4147-A177-3AD203B41FA5}">
                      <a16:colId xmlns:a16="http://schemas.microsoft.com/office/drawing/2014/main" val="2339226554"/>
                    </a:ext>
                  </a:extLst>
                </a:gridCol>
                <a:gridCol w="935554">
                  <a:extLst>
                    <a:ext uri="{9D8B030D-6E8A-4147-A177-3AD203B41FA5}">
                      <a16:colId xmlns:a16="http://schemas.microsoft.com/office/drawing/2014/main" val="684334577"/>
                    </a:ext>
                  </a:extLst>
                </a:gridCol>
                <a:gridCol w="935554">
                  <a:extLst>
                    <a:ext uri="{9D8B030D-6E8A-4147-A177-3AD203B41FA5}">
                      <a16:colId xmlns:a16="http://schemas.microsoft.com/office/drawing/2014/main" val="1396794820"/>
                    </a:ext>
                  </a:extLst>
                </a:gridCol>
                <a:gridCol w="935554">
                  <a:extLst>
                    <a:ext uri="{9D8B030D-6E8A-4147-A177-3AD203B41FA5}">
                      <a16:colId xmlns:a16="http://schemas.microsoft.com/office/drawing/2014/main" val="2855295988"/>
                    </a:ext>
                  </a:extLst>
                </a:gridCol>
                <a:gridCol w="929917">
                  <a:extLst>
                    <a:ext uri="{9D8B030D-6E8A-4147-A177-3AD203B41FA5}">
                      <a16:colId xmlns:a16="http://schemas.microsoft.com/office/drawing/2014/main" val="3143119797"/>
                    </a:ext>
                  </a:extLst>
                </a:gridCol>
              </a:tblGrid>
              <a:tr h="183664">
                <a:tc rowSpan="2">
                  <a:txBody>
                    <a:bodyPr/>
                    <a:lstStyle/>
                    <a:p>
                      <a:pPr algn="ctr" fontAlgn="ctr"/>
                      <a:r>
                        <a:rPr lang="fr-FR" sz="1000" b="1" i="0" u="none" strike="noStrike">
                          <a:solidFill>
                            <a:srgbClr val="000000"/>
                          </a:solidFill>
                          <a:effectLst/>
                          <a:latin typeface="Calibri" panose="020F0502020204030204" pitchFamily="34" charset="0"/>
                        </a:rPr>
                        <a:t>Spot de simulation</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fr-FR" sz="1000" b="1" i="0" u="none" strike="noStrike">
                          <a:solidFill>
                            <a:srgbClr val="000000"/>
                          </a:solidFill>
                          <a:effectLst/>
                          <a:latin typeface="Calibri" panose="020F0502020204030204" pitchFamily="34" charset="0"/>
                        </a:rPr>
                        <a:t>2021</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6280018"/>
                  </a:ext>
                </a:extLst>
              </a:tr>
              <a:tr h="271122">
                <a:tc vMerge="1">
                  <a:txBody>
                    <a:bodyPr/>
                    <a:lstStyle/>
                    <a:p>
                      <a:endParaRPr lang="fr-FR"/>
                    </a:p>
                  </a:txBody>
                  <a:tcPr/>
                </a:tc>
                <a:tc>
                  <a:txBody>
                    <a:bodyPr/>
                    <a:lstStyle/>
                    <a:p>
                      <a:pPr algn="ctr" fontAlgn="ctr"/>
                      <a:r>
                        <a:rPr lang="fr-FR" sz="700" b="1" i="0" u="none" strike="noStrike">
                          <a:solidFill>
                            <a:srgbClr val="000000"/>
                          </a:solidFill>
                          <a:effectLst/>
                          <a:latin typeface="Calibri" panose="020F0502020204030204" pitchFamily="34" charset="0"/>
                        </a:rPr>
                        <a:t>Total réévalué au Spot</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alibri" panose="020F0502020204030204" pitchFamily="34" charset="0"/>
                        </a:rPr>
                        <a:t>Couvertures existantes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alibri" panose="020F0502020204030204" pitchFamily="34" charset="0"/>
                        </a:rPr>
                        <a:t>Couvertures optionnelles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alibri" panose="020F0502020204030204" pitchFamily="34" charset="0"/>
                        </a:rPr>
                        <a:t>Couvertures fermes au Spot</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6489448"/>
                  </a:ext>
                </a:extLst>
              </a:tr>
              <a:tr h="174918">
                <a:tc>
                  <a:txBody>
                    <a:bodyPr/>
                    <a:lstStyle/>
                    <a:p>
                      <a:pPr algn="ctr" fontAlgn="ctr"/>
                      <a:r>
                        <a:rPr lang="fr-FR" sz="1000" b="0" i="0" u="none" strike="noStrike">
                          <a:solidFill>
                            <a:srgbClr val="000000"/>
                          </a:solidFill>
                          <a:effectLst/>
                          <a:latin typeface="Calibri" panose="020F0502020204030204" pitchFamily="34" charset="0"/>
                        </a:rPr>
                        <a:t>74,0000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77,0686</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3011865"/>
                  </a:ext>
                </a:extLst>
              </a:tr>
              <a:tr h="174918">
                <a:tc>
                  <a:txBody>
                    <a:bodyPr/>
                    <a:lstStyle/>
                    <a:p>
                      <a:pPr algn="ctr" fontAlgn="ctr"/>
                      <a:r>
                        <a:rPr lang="fr-FR" sz="1000" b="0" i="0" u="none" strike="noStrike">
                          <a:solidFill>
                            <a:srgbClr val="000000"/>
                          </a:solidFill>
                          <a:effectLst/>
                          <a:latin typeface="Calibri" panose="020F0502020204030204" pitchFamily="34" charset="0"/>
                        </a:rPr>
                        <a:t>76,0000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78,2706</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3348057"/>
                  </a:ext>
                </a:extLst>
              </a:tr>
              <a:tr h="174918">
                <a:tc>
                  <a:txBody>
                    <a:bodyPr/>
                    <a:lstStyle/>
                    <a:p>
                      <a:pPr algn="ctr" fontAlgn="ctr"/>
                      <a:r>
                        <a:rPr lang="fr-FR" sz="1000" b="0" i="0" u="none" strike="noStrike">
                          <a:solidFill>
                            <a:srgbClr val="000000"/>
                          </a:solidFill>
                          <a:effectLst/>
                          <a:latin typeface="Calibri" panose="020F0502020204030204" pitchFamily="34" charset="0"/>
                        </a:rPr>
                        <a:t>78,0000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79,4463</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247752"/>
                  </a:ext>
                </a:extLst>
              </a:tr>
              <a:tr h="174918">
                <a:tc>
                  <a:txBody>
                    <a:bodyPr/>
                    <a:lstStyle/>
                    <a:p>
                      <a:pPr algn="ctr" fontAlgn="ctr"/>
                      <a:r>
                        <a:rPr lang="fr-FR" sz="1000" b="0" i="0" u="none" strike="noStrike">
                          <a:solidFill>
                            <a:srgbClr val="000000"/>
                          </a:solidFill>
                          <a:effectLst/>
                          <a:latin typeface="Calibri" panose="020F0502020204030204" pitchFamily="34" charset="0"/>
                        </a:rPr>
                        <a:t>80,0000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80,5963</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7665653"/>
                  </a:ext>
                </a:extLst>
              </a:tr>
              <a:tr h="174918">
                <a:tc>
                  <a:txBody>
                    <a:bodyPr/>
                    <a:lstStyle/>
                    <a:p>
                      <a:pPr algn="ctr" fontAlgn="ctr"/>
                      <a:r>
                        <a:rPr lang="fr-FR" sz="1000" b="0" i="0" u="none" strike="noStrike">
                          <a:solidFill>
                            <a:srgbClr val="000000"/>
                          </a:solidFill>
                          <a:effectLst/>
                          <a:latin typeface="Calibri" panose="020F0502020204030204" pitchFamily="34" charset="0"/>
                        </a:rPr>
                        <a:t>82,0000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81,7215</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950662"/>
                  </a:ext>
                </a:extLst>
              </a:tr>
              <a:tr h="174918">
                <a:tc>
                  <a:txBody>
                    <a:bodyPr/>
                    <a:lstStyle/>
                    <a:p>
                      <a:pPr algn="ctr" fontAlgn="ctr"/>
                      <a:r>
                        <a:rPr lang="fr-FR" sz="1000" b="0" i="0" u="none" strike="noStrike">
                          <a:solidFill>
                            <a:srgbClr val="000000"/>
                          </a:solidFill>
                          <a:effectLst/>
                          <a:latin typeface="Calibri" panose="020F0502020204030204" pitchFamily="34" charset="0"/>
                        </a:rPr>
                        <a:t>84,0000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82,8228</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986016"/>
                  </a:ext>
                </a:extLst>
              </a:tr>
              <a:tr h="174918">
                <a:tc>
                  <a:txBody>
                    <a:bodyPr/>
                    <a:lstStyle/>
                    <a:p>
                      <a:pPr algn="ctr" fontAlgn="ctr"/>
                      <a:r>
                        <a:rPr lang="fr-FR" sz="1000" b="0" i="0" u="none" strike="noStrike">
                          <a:solidFill>
                            <a:srgbClr val="000000"/>
                          </a:solidFill>
                          <a:effectLst/>
                          <a:latin typeface="Calibri" panose="020F0502020204030204" pitchFamily="34" charset="0"/>
                        </a:rPr>
                        <a:t>86,0000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83,9008</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752480"/>
                  </a:ext>
                </a:extLst>
              </a:tr>
              <a:tr h="174918">
                <a:tc>
                  <a:txBody>
                    <a:bodyPr/>
                    <a:lstStyle/>
                    <a:p>
                      <a:pPr algn="ctr" fontAlgn="ctr"/>
                      <a:r>
                        <a:rPr lang="fr-FR" sz="1000" b="0" i="0" u="none" strike="noStrike">
                          <a:solidFill>
                            <a:srgbClr val="000000"/>
                          </a:solidFill>
                          <a:effectLst/>
                          <a:latin typeface="Calibri" panose="020F0502020204030204" pitchFamily="34" charset="0"/>
                        </a:rPr>
                        <a:t>88,0000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84,9564</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2650070"/>
                  </a:ext>
                </a:extLst>
              </a:tr>
              <a:tr h="183664">
                <a:tc>
                  <a:txBody>
                    <a:bodyPr/>
                    <a:lstStyle/>
                    <a:p>
                      <a:pPr algn="ctr" fontAlgn="ctr"/>
                      <a:r>
                        <a:rPr lang="fr-FR" sz="1000" b="0" i="0" u="none" strike="noStrike">
                          <a:solidFill>
                            <a:srgbClr val="000000"/>
                          </a:solidFill>
                          <a:effectLst/>
                          <a:latin typeface="Calibri" panose="020F0502020204030204" pitchFamily="34" charset="0"/>
                        </a:rPr>
                        <a:t>90,0000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85,9902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641731"/>
                  </a:ext>
                </a:extLst>
              </a:tr>
            </a:tbl>
          </a:graphicData>
        </a:graphic>
      </p:graphicFrame>
      <p:pic>
        <p:nvPicPr>
          <p:cNvPr id="10" name="Image 9">
            <a:extLst>
              <a:ext uri="{FF2B5EF4-FFF2-40B4-BE49-F238E27FC236}">
                <a16:creationId xmlns:a16="http://schemas.microsoft.com/office/drawing/2014/main" id="{DCCF5CA8-9B18-430E-BCDB-E2A1A8626D1C}"/>
              </a:ext>
            </a:extLst>
          </p:cNvPr>
          <p:cNvPicPr>
            <a:picLocks noChangeAspect="1"/>
          </p:cNvPicPr>
          <p:nvPr/>
        </p:nvPicPr>
        <p:blipFill>
          <a:blip r:embed="rId2"/>
          <a:stretch>
            <a:fillRect/>
          </a:stretch>
        </p:blipFill>
        <p:spPr>
          <a:xfrm>
            <a:off x="3089316" y="3175000"/>
            <a:ext cx="5584086" cy="3569712"/>
          </a:xfrm>
          <a:prstGeom prst="rect">
            <a:avLst/>
          </a:prstGeom>
        </p:spPr>
      </p:pic>
    </p:spTree>
    <p:extLst>
      <p:ext uri="{BB962C8B-B14F-4D97-AF65-F5344CB8AC3E}">
        <p14:creationId xmlns:p14="http://schemas.microsoft.com/office/powerpoint/2010/main" val="267121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USDCAD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8" name="Tableau 7">
            <a:extLst>
              <a:ext uri="{FF2B5EF4-FFF2-40B4-BE49-F238E27FC236}">
                <a16:creationId xmlns:a16="http://schemas.microsoft.com/office/drawing/2014/main" id="{0CCE53BF-4383-4B7D-9C46-B24293E58F88}"/>
              </a:ext>
            </a:extLst>
          </p:cNvPr>
          <p:cNvGraphicFramePr>
            <a:graphicFrameLocks noGrp="1"/>
          </p:cNvGraphicFramePr>
          <p:nvPr>
            <p:extLst>
              <p:ext uri="{D42A27DB-BD31-4B8C-83A1-F6EECF244321}">
                <p14:modId xmlns:p14="http://schemas.microsoft.com/office/powerpoint/2010/main" val="1379532058"/>
              </p:ext>
            </p:extLst>
          </p:nvPr>
        </p:nvGraphicFramePr>
        <p:xfrm>
          <a:off x="90995" y="1060087"/>
          <a:ext cx="5554144" cy="2036732"/>
        </p:xfrm>
        <a:graphic>
          <a:graphicData uri="http://schemas.openxmlformats.org/drawingml/2006/table">
            <a:tbl>
              <a:tblPr/>
              <a:tblGrid>
                <a:gridCol w="1817565">
                  <a:extLst>
                    <a:ext uri="{9D8B030D-6E8A-4147-A177-3AD203B41FA5}">
                      <a16:colId xmlns:a16="http://schemas.microsoft.com/office/drawing/2014/main" val="1399525561"/>
                    </a:ext>
                  </a:extLst>
                </a:gridCol>
                <a:gridCol w="935554">
                  <a:extLst>
                    <a:ext uri="{9D8B030D-6E8A-4147-A177-3AD203B41FA5}">
                      <a16:colId xmlns:a16="http://schemas.microsoft.com/office/drawing/2014/main" val="2822224272"/>
                    </a:ext>
                  </a:extLst>
                </a:gridCol>
                <a:gridCol w="935554">
                  <a:extLst>
                    <a:ext uri="{9D8B030D-6E8A-4147-A177-3AD203B41FA5}">
                      <a16:colId xmlns:a16="http://schemas.microsoft.com/office/drawing/2014/main" val="1774757998"/>
                    </a:ext>
                  </a:extLst>
                </a:gridCol>
                <a:gridCol w="935554">
                  <a:extLst>
                    <a:ext uri="{9D8B030D-6E8A-4147-A177-3AD203B41FA5}">
                      <a16:colId xmlns:a16="http://schemas.microsoft.com/office/drawing/2014/main" val="1768497503"/>
                    </a:ext>
                  </a:extLst>
                </a:gridCol>
                <a:gridCol w="929917">
                  <a:extLst>
                    <a:ext uri="{9D8B030D-6E8A-4147-A177-3AD203B41FA5}">
                      <a16:colId xmlns:a16="http://schemas.microsoft.com/office/drawing/2014/main" val="531164192"/>
                    </a:ext>
                  </a:extLst>
                </a:gridCol>
              </a:tblGrid>
              <a:tr h="183568">
                <a:tc rowSpan="2">
                  <a:txBody>
                    <a:bodyPr/>
                    <a:lstStyle/>
                    <a:p>
                      <a:pPr algn="ctr" fontAlgn="ctr"/>
                      <a:r>
                        <a:rPr lang="fr-FR" sz="1000" b="1" i="0" u="none" strike="noStrike">
                          <a:solidFill>
                            <a:srgbClr val="000000"/>
                          </a:solidFill>
                          <a:effectLst/>
                          <a:latin typeface="Calibri" panose="020F0502020204030204" pitchFamily="34" charset="0"/>
                        </a:rPr>
                        <a:t>Spot de simulation</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fr-FR" sz="1000" b="1" i="0" u="none" strike="noStrike">
                          <a:solidFill>
                            <a:srgbClr val="000000"/>
                          </a:solidFill>
                          <a:effectLst/>
                          <a:latin typeface="Calibri" panose="020F0502020204030204" pitchFamily="34" charset="0"/>
                        </a:rPr>
                        <a:t>2021</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608154491"/>
                  </a:ext>
                </a:extLst>
              </a:tr>
              <a:tr h="270980">
                <a:tc vMerge="1">
                  <a:txBody>
                    <a:bodyPr/>
                    <a:lstStyle/>
                    <a:p>
                      <a:endParaRPr lang="fr-FR"/>
                    </a:p>
                  </a:txBody>
                  <a:tcPr/>
                </a:tc>
                <a:tc>
                  <a:txBody>
                    <a:bodyPr/>
                    <a:lstStyle/>
                    <a:p>
                      <a:pPr algn="ctr" fontAlgn="ctr"/>
                      <a:r>
                        <a:rPr lang="fr-FR" sz="700" b="1" i="0" u="none" strike="noStrike">
                          <a:solidFill>
                            <a:srgbClr val="000000"/>
                          </a:solidFill>
                          <a:effectLst/>
                          <a:latin typeface="Calibri" panose="020F0502020204030204" pitchFamily="34" charset="0"/>
                        </a:rPr>
                        <a:t>Total réévalué au Spot</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alibri" panose="020F0502020204030204" pitchFamily="34" charset="0"/>
                        </a:rPr>
                        <a:t>Couvertures existantes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alibri" panose="020F0502020204030204" pitchFamily="34" charset="0"/>
                        </a:rPr>
                        <a:t>Couvertures optionnelles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alibri" panose="020F0502020204030204" pitchFamily="34" charset="0"/>
                        </a:rPr>
                        <a:t>Couvertures fermes au Spot</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310631"/>
                  </a:ext>
                </a:extLst>
              </a:tr>
              <a:tr h="174827">
                <a:tc>
                  <a:txBody>
                    <a:bodyPr/>
                    <a:lstStyle/>
                    <a:p>
                      <a:pPr algn="ctr" fontAlgn="ctr"/>
                      <a:r>
                        <a:rPr lang="fr-FR" sz="1000" b="0" i="0" u="none" strike="noStrike">
                          <a:solidFill>
                            <a:srgbClr val="000000"/>
                          </a:solidFill>
                          <a:effectLst/>
                          <a:latin typeface="Calibri" panose="020F0502020204030204" pitchFamily="34" charset="0"/>
                        </a:rPr>
                        <a:t>1,2000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468212"/>
                  </a:ext>
                </a:extLst>
              </a:tr>
              <a:tr h="174827">
                <a:tc>
                  <a:txBody>
                    <a:bodyPr/>
                    <a:lstStyle/>
                    <a:p>
                      <a:pPr algn="ctr" fontAlgn="ctr"/>
                      <a:r>
                        <a:rPr lang="fr-FR" sz="1000" b="0" i="0" u="none" strike="noStrike">
                          <a:solidFill>
                            <a:srgbClr val="000000"/>
                          </a:solidFill>
                          <a:effectLst/>
                          <a:latin typeface="Calibri" panose="020F0502020204030204" pitchFamily="34" charset="0"/>
                        </a:rPr>
                        <a:t>1,2200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140417"/>
                  </a:ext>
                </a:extLst>
              </a:tr>
              <a:tr h="174827">
                <a:tc>
                  <a:txBody>
                    <a:bodyPr/>
                    <a:lstStyle/>
                    <a:p>
                      <a:pPr algn="ctr" fontAlgn="ctr"/>
                      <a:r>
                        <a:rPr lang="fr-FR" sz="1000" b="0" i="0" u="none" strike="noStrike">
                          <a:solidFill>
                            <a:srgbClr val="000000"/>
                          </a:solidFill>
                          <a:effectLst/>
                          <a:latin typeface="Calibri" panose="020F0502020204030204" pitchFamily="34" charset="0"/>
                        </a:rPr>
                        <a:t>1,2800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9001174"/>
                  </a:ext>
                </a:extLst>
              </a:tr>
              <a:tr h="174827">
                <a:tc>
                  <a:txBody>
                    <a:bodyPr/>
                    <a:lstStyle/>
                    <a:p>
                      <a:pPr algn="ctr" fontAlgn="ctr"/>
                      <a:r>
                        <a:rPr lang="fr-FR" sz="1000" b="0" i="0" u="none" strike="noStrike">
                          <a:solidFill>
                            <a:srgbClr val="000000"/>
                          </a:solidFill>
                          <a:effectLst/>
                          <a:latin typeface="Calibri" panose="020F0502020204030204" pitchFamily="34" charset="0"/>
                        </a:rPr>
                        <a:t>1,3400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8712428"/>
                  </a:ext>
                </a:extLst>
              </a:tr>
              <a:tr h="174827">
                <a:tc>
                  <a:txBody>
                    <a:bodyPr/>
                    <a:lstStyle/>
                    <a:p>
                      <a:pPr algn="ctr" fontAlgn="ctr"/>
                      <a:r>
                        <a:rPr lang="fr-FR" sz="1000" b="0" i="0" u="none" strike="noStrike">
                          <a:solidFill>
                            <a:srgbClr val="000000"/>
                          </a:solidFill>
                          <a:effectLst/>
                          <a:latin typeface="Calibri" panose="020F0502020204030204" pitchFamily="34" charset="0"/>
                        </a:rPr>
                        <a:t>1,4000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786942"/>
                  </a:ext>
                </a:extLst>
              </a:tr>
              <a:tr h="174827">
                <a:tc>
                  <a:txBody>
                    <a:bodyPr/>
                    <a:lstStyle/>
                    <a:p>
                      <a:pPr algn="ctr" fontAlgn="ctr"/>
                      <a:r>
                        <a:rPr lang="fr-FR" sz="1000" b="0" i="0" u="none" strike="noStrike">
                          <a:solidFill>
                            <a:srgbClr val="000000"/>
                          </a:solidFill>
                          <a:effectLst/>
                          <a:latin typeface="Calibri" panose="020F0502020204030204" pitchFamily="34" charset="0"/>
                        </a:rPr>
                        <a:t>1,4600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9930029"/>
                  </a:ext>
                </a:extLst>
              </a:tr>
              <a:tr h="174827">
                <a:tc>
                  <a:txBody>
                    <a:bodyPr/>
                    <a:lstStyle/>
                    <a:p>
                      <a:pPr algn="ctr" fontAlgn="ctr"/>
                      <a:r>
                        <a:rPr lang="fr-FR" sz="1000" b="0" i="0" u="none" strike="noStrike">
                          <a:solidFill>
                            <a:srgbClr val="000000"/>
                          </a:solidFill>
                          <a:effectLst/>
                          <a:latin typeface="Calibri" panose="020F0502020204030204" pitchFamily="34" charset="0"/>
                        </a:rPr>
                        <a:t>1,5200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5762503"/>
                  </a:ext>
                </a:extLst>
              </a:tr>
              <a:tr h="174827">
                <a:tc>
                  <a:txBody>
                    <a:bodyPr/>
                    <a:lstStyle/>
                    <a:p>
                      <a:pPr algn="ctr" fontAlgn="ctr"/>
                      <a:r>
                        <a:rPr lang="fr-FR" sz="1000" b="0" i="0" u="none" strike="noStrike">
                          <a:solidFill>
                            <a:srgbClr val="000000"/>
                          </a:solidFill>
                          <a:effectLst/>
                          <a:latin typeface="Calibri" panose="020F0502020204030204" pitchFamily="34" charset="0"/>
                        </a:rPr>
                        <a:t>1,5400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4243879"/>
                  </a:ext>
                </a:extLst>
              </a:tr>
              <a:tr h="183568">
                <a:tc>
                  <a:txBody>
                    <a:bodyPr/>
                    <a:lstStyle/>
                    <a:p>
                      <a:pPr algn="ctr" fontAlgn="ctr"/>
                      <a:r>
                        <a:rPr lang="fr-FR" sz="1000" b="0" i="0" u="none" strike="noStrike">
                          <a:solidFill>
                            <a:srgbClr val="000000"/>
                          </a:solidFill>
                          <a:effectLst/>
                          <a:latin typeface="Calibri" panose="020F0502020204030204" pitchFamily="34" charset="0"/>
                        </a:rPr>
                        <a:t>1,5600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5169019"/>
                  </a:ext>
                </a:extLst>
              </a:tr>
            </a:tbl>
          </a:graphicData>
        </a:graphic>
      </p:graphicFrame>
      <p:pic>
        <p:nvPicPr>
          <p:cNvPr id="9" name="Image 8">
            <a:extLst>
              <a:ext uri="{FF2B5EF4-FFF2-40B4-BE49-F238E27FC236}">
                <a16:creationId xmlns:a16="http://schemas.microsoft.com/office/drawing/2014/main" id="{3838A77C-925F-4597-92C4-8764CA588F16}"/>
              </a:ext>
            </a:extLst>
          </p:cNvPr>
          <p:cNvPicPr>
            <a:picLocks noChangeAspect="1"/>
          </p:cNvPicPr>
          <p:nvPr/>
        </p:nvPicPr>
        <p:blipFill>
          <a:blip r:embed="rId2"/>
          <a:stretch>
            <a:fillRect/>
          </a:stretch>
        </p:blipFill>
        <p:spPr>
          <a:xfrm>
            <a:off x="3089314" y="3175000"/>
            <a:ext cx="5584087" cy="3569712"/>
          </a:xfrm>
          <a:prstGeom prst="rect">
            <a:avLst/>
          </a:prstGeom>
        </p:spPr>
      </p:pic>
    </p:spTree>
    <p:extLst>
      <p:ext uri="{BB962C8B-B14F-4D97-AF65-F5344CB8AC3E}">
        <p14:creationId xmlns:p14="http://schemas.microsoft.com/office/powerpoint/2010/main" val="283836563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5782</TotalTime>
  <Words>1457</Words>
  <Application>Microsoft Office PowerPoint</Application>
  <PresentationFormat>Affichage à l'écran (4:3)</PresentationFormat>
  <Paragraphs>648</Paragraphs>
  <Slides>32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32</vt:i4>
      </vt:variant>
    </vt:vector>
  </HeadingPairs>
  <TitlesOfParts>
    <vt:vector size="3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CADJPY</vt:lpstr>
      <vt:lpstr>Sensitivity USDCAD</vt:lpstr>
      <vt:lpstr> </vt:lpstr>
      <vt:lpstr>CADJPY - Historical &amp; Planned</vt:lpstr>
      <vt:lpstr>CADJPY - Synthesis</vt:lpstr>
      <vt:lpstr>CADJPY - 2021</vt:lpstr>
      <vt:lpstr>EURGBP - Historical &amp; Planned</vt:lpstr>
      <vt:lpstr>EURGBP - Synthesis</vt:lpstr>
      <vt:lpstr>EURGBP - 2021</vt:lpstr>
      <vt:lpstr>EURUSD - Historical &amp; Planned</vt:lpstr>
      <vt:lpstr>EURUSD - Synthesis</vt:lpstr>
      <vt:lpstr>EURUSD - 2021</vt:lpstr>
      <vt:lpstr>USDCAD - Historical &amp; Planned</vt:lpstr>
      <vt:lpstr>USDCAD - Synthesis</vt:lpstr>
      <vt:lpstr>USDCAD - 2021</vt:lpstr>
      <vt:lpstr> </vt:lpstr>
      <vt:lpstr>Hedging Summary</vt:lpstr>
      <vt:lpstr>EURUSD - 2021-EURUSD</vt:lpstr>
      <vt:lpstr>EURUSD - 2021-EURUSD</vt:lpstr>
      <vt:lpstr>EURUSD - 2021-EURUSD</vt:lpstr>
      <vt:lpstr>EURGBP - 2021-EURGBP</vt:lpstr>
      <vt:lpstr>EURGBP - 2021-EURGBP</vt:lpstr>
      <vt:lpstr>EURGBP - 2021-EURGBP</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706</cp:revision>
  <cp:lastPrinted>2012-02-01T10:00:25Z</cp:lastPrinted>
  <dcterms:created xsi:type="dcterms:W3CDTF">2010-04-23T15:09:35Z</dcterms:created>
  <dcterms:modified xsi:type="dcterms:W3CDTF">2021-03-11T14:58:46Z</dcterms:modified>
</cp:coreProperties>
</file>