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40"/>
  </p:notesMasterIdLst>
  <p:sldIdLst>
    <p:sldId id="256" r:id="rId3"/>
    <p:sldId id="466" r:id="rId4"/>
    <p:sldId id="476" r:id="rId5"/>
    <p:sldId id="493" r:id="rId6"/>
    <p:sldId id="494" r:id="rId7"/>
    <p:sldId id="510" r:id="rId8"/>
    <p:sldId id="511" r:id="rId9"/>
    <p:sldId id="512" r:id="rId10"/>
    <p:sldId id="513" r:id="rId11"/>
    <p:sldId id="470" r:id="rId12"/>
    <p:sldId id="459" r:id="rId13"/>
    <p:sldId id="497" r:id="rId14"/>
    <p:sldId id="499" r:id="rId15"/>
    <p:sldId id="457" r:id="rId16"/>
    <p:sldId id="500" r:id="rId17"/>
    <p:sldId id="502" r:id="rId18"/>
    <p:sldId id="503" r:id="rId19"/>
    <p:sldId id="456" r:id="rId20"/>
    <p:sldId id="504" r:id="rId21"/>
    <p:sldId id="506" r:id="rId22"/>
    <p:sldId id="458" r:id="rId23"/>
    <p:sldId id="507" r:id="rId24"/>
    <p:sldId id="509" r:id="rId25"/>
    <p:sldId id="514" r:id="rId26"/>
    <p:sldId id="515" r:id="rId27"/>
    <p:sldId id="516" r:id="rId28"/>
    <p:sldId id="517" r:id="rId29"/>
    <p:sldId id="518" r:id="rId30"/>
    <p:sldId id="519" r:id="rId31"/>
    <p:sldId id="520" r:id="rId32"/>
    <p:sldId id="521" r:id="rId33"/>
    <p:sldId id="549" r:id="rId34"/>
    <p:sldId id="550" r:id="rId35"/>
    <p:sldId id="552" r:id="rId36"/>
    <p:sldId id="551" r:id="rId37"/>
    <p:sldId id="409" r:id="rId38"/>
    <p:sldId id="410" r:id="rId39"/>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12/04/2021</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4/12/2021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p:cNvPicPr>
            <a:picLocks noChangeAspect="1" noChangeArrowheads="1"/>
          </p:cNvPicPr>
          <p:nvPr userDrawn="1"/>
        </p:nvPicPr>
        <p:blipFill>
          <a:blip r:embed="rId3"/>
          <a:srcRect/>
          <a:stretch/>
        </p:blipFill>
        <p:spPr bwMode="auto">
          <a:xfrm>
            <a:off x="2537144" y="2612734"/>
            <a:ext cx="3701654" cy="784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4/12/2021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4/12/2021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4/12/2021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4/12/2021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4/12/2021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4/12/2021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4/12/2021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4/12/2021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4/12/2021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p:cNvPicPr>
            <a:picLocks noChangeAspect="1" noChangeArrowheads="1"/>
          </p:cNvPicPr>
          <p:nvPr userDrawn="1"/>
        </p:nvPicPr>
        <p:blipFill>
          <a:blip r:embed="rId3"/>
          <a:srcRect/>
          <a:stretch/>
        </p:blipFill>
        <p:spPr bwMode="auto">
          <a:xfrm>
            <a:off x="7357254" y="414613"/>
            <a:ext cx="1542271" cy="327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4/12/2021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4/12/2021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4/12/2021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4/12/2021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4/12/2021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4/12/2021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4/12/2021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4/12/2021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4/12/2021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31/03/2021</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CADJPY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CADJPY - Historical &amp; Planned</a:t>
            </a:r>
            <a:endParaRPr lang="en-US" dirty="0"/>
          </a:p>
        </p:txBody>
      </p:sp>
      <p:pic>
        <p:nvPicPr>
          <p:cNvPr id="3" name="Image 2">
            <a:extLst>
              <a:ext uri="{FF2B5EF4-FFF2-40B4-BE49-F238E27FC236}">
                <a16:creationId xmlns:a16="http://schemas.microsoft.com/office/drawing/2014/main" id="{804C8D39-FCD1-4C73-9D20-B81CCCFEDD9A}"/>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18488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CADJPY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Synthesis</a:t>
            </a:r>
          </a:p>
        </p:txBody>
      </p:sp>
      <p:pic>
        <p:nvPicPr>
          <p:cNvPr id="5" name="Image 4">
            <a:extLst>
              <a:ext uri="{FF2B5EF4-FFF2-40B4-BE49-F238E27FC236}">
                <a16:creationId xmlns:a16="http://schemas.microsoft.com/office/drawing/2014/main" id="{242DA6D3-6AA9-41FC-9B41-5891FA8240F1}"/>
              </a:ext>
            </a:extLst>
          </p:cNvPr>
          <p:cNvPicPr>
            <a:picLocks noChangeAspect="1"/>
          </p:cNvPicPr>
          <p:nvPr/>
        </p:nvPicPr>
        <p:blipFill>
          <a:blip r:embed="rId2"/>
          <a:stretch>
            <a:fillRect/>
          </a:stretch>
        </p:blipFill>
        <p:spPr>
          <a:xfrm>
            <a:off x="814511" y="1270000"/>
            <a:ext cx="7401185" cy="5102794"/>
          </a:xfrm>
          <a:prstGeom prst="rect">
            <a:avLst/>
          </a:prstGeom>
        </p:spPr>
      </p:pic>
    </p:spTree>
    <p:extLst>
      <p:ext uri="{BB962C8B-B14F-4D97-AF65-F5344CB8AC3E}">
        <p14:creationId xmlns:p14="http://schemas.microsoft.com/office/powerpoint/2010/main" val="164855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CADJPY - 2021</a:t>
            </a:r>
          </a:p>
        </p:txBody>
      </p:sp>
      <p:pic>
        <p:nvPicPr>
          <p:cNvPr id="6" name="Image 5">
            <a:extLst>
              <a:ext uri="{FF2B5EF4-FFF2-40B4-BE49-F238E27FC236}">
                <a16:creationId xmlns:a16="http://schemas.microsoft.com/office/drawing/2014/main" id="{9A24F64B-CE13-4BA5-B663-113DCDEF90F6}"/>
              </a:ext>
            </a:extLst>
          </p:cNvPr>
          <p:cNvPicPr>
            <a:picLocks noChangeAspect="1"/>
          </p:cNvPicPr>
          <p:nvPr/>
        </p:nvPicPr>
        <p:blipFill>
          <a:blip r:embed="rId2"/>
          <a:stretch>
            <a:fillRect/>
          </a:stretch>
        </p:blipFill>
        <p:spPr>
          <a:xfrm>
            <a:off x="240428" y="2349500"/>
            <a:ext cx="4200508" cy="3569208"/>
          </a:xfrm>
          <a:prstGeom prst="rect">
            <a:avLst/>
          </a:prstGeom>
        </p:spPr>
      </p:pic>
      <p:pic>
        <p:nvPicPr>
          <p:cNvPr id="8" name="Image 7">
            <a:extLst>
              <a:ext uri="{FF2B5EF4-FFF2-40B4-BE49-F238E27FC236}">
                <a16:creationId xmlns:a16="http://schemas.microsoft.com/office/drawing/2014/main" id="{33F94B52-0EC2-4B2A-91DC-344C2FCDFD17}"/>
              </a:ext>
            </a:extLst>
          </p:cNvPr>
          <p:cNvPicPr>
            <a:picLocks noChangeAspect="1"/>
          </p:cNvPicPr>
          <p:nvPr/>
        </p:nvPicPr>
        <p:blipFill>
          <a:blip r:embed="rId3"/>
          <a:stretch>
            <a:fillRect/>
          </a:stretch>
        </p:blipFill>
        <p:spPr>
          <a:xfrm>
            <a:off x="4749800" y="2341724"/>
            <a:ext cx="4206605" cy="3584759"/>
          </a:xfrm>
          <a:prstGeom prst="rect">
            <a:avLst/>
          </a:prstGeom>
        </p:spPr>
      </p:pic>
    </p:spTree>
    <p:extLst>
      <p:ext uri="{BB962C8B-B14F-4D97-AF65-F5344CB8AC3E}">
        <p14:creationId xmlns:p14="http://schemas.microsoft.com/office/powerpoint/2010/main" val="3325860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A0D3F32A-2A89-4E7F-95A1-C5BD8DC70694}"/>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6582140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5" name="Image 4">
            <a:extLst>
              <a:ext uri="{FF2B5EF4-FFF2-40B4-BE49-F238E27FC236}">
                <a16:creationId xmlns:a16="http://schemas.microsoft.com/office/drawing/2014/main" id="{B1273368-21E7-44A8-8D60-0157F6DA469E}"/>
              </a:ext>
            </a:extLst>
          </p:cNvPr>
          <p:cNvPicPr>
            <a:picLocks noChangeAspect="1"/>
          </p:cNvPicPr>
          <p:nvPr/>
        </p:nvPicPr>
        <p:blipFill>
          <a:blip r:embed="rId2"/>
          <a:stretch>
            <a:fillRect/>
          </a:stretch>
        </p:blipFill>
        <p:spPr>
          <a:xfrm>
            <a:off x="821812" y="1281975"/>
            <a:ext cx="7382896" cy="5005250"/>
          </a:xfrm>
          <a:prstGeom prst="rect">
            <a:avLst/>
          </a:prstGeom>
        </p:spPr>
      </p:pic>
    </p:spTree>
    <p:extLst>
      <p:ext uri="{BB962C8B-B14F-4D97-AF65-F5344CB8AC3E}">
        <p14:creationId xmlns:p14="http://schemas.microsoft.com/office/powerpoint/2010/main" val="3331378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- 2020-GBP Bilan</a:t>
            </a:r>
          </a:p>
        </p:txBody>
      </p:sp>
      <p:pic>
        <p:nvPicPr>
          <p:cNvPr id="6" name="Image 5">
            <a:extLst>
              <a:ext uri="{FF2B5EF4-FFF2-40B4-BE49-F238E27FC236}">
                <a16:creationId xmlns:a16="http://schemas.microsoft.com/office/drawing/2014/main" id="{41D91E25-EB69-412C-816C-9AB223DF55AE}"/>
              </a:ext>
            </a:extLst>
          </p:cNvPr>
          <p:cNvPicPr>
            <a:picLocks noChangeAspect="1"/>
          </p:cNvPicPr>
          <p:nvPr/>
        </p:nvPicPr>
        <p:blipFill>
          <a:blip r:embed="rId2"/>
          <a:stretch>
            <a:fillRect/>
          </a:stretch>
        </p:blipFill>
        <p:spPr>
          <a:xfrm>
            <a:off x="247765" y="2349500"/>
            <a:ext cx="4212701" cy="3570732"/>
          </a:xfrm>
          <a:prstGeom prst="rect">
            <a:avLst/>
          </a:prstGeom>
        </p:spPr>
      </p:pic>
      <p:pic>
        <p:nvPicPr>
          <p:cNvPr id="8" name="Image 7">
            <a:extLst>
              <a:ext uri="{FF2B5EF4-FFF2-40B4-BE49-F238E27FC236}">
                <a16:creationId xmlns:a16="http://schemas.microsoft.com/office/drawing/2014/main" id="{F63D2192-F550-42ED-B737-826612196817}"/>
              </a:ext>
            </a:extLst>
          </p:cNvPr>
          <p:cNvPicPr>
            <a:picLocks noChangeAspect="1"/>
          </p:cNvPicPr>
          <p:nvPr/>
        </p:nvPicPr>
        <p:blipFill>
          <a:blip r:embed="rId3"/>
          <a:stretch>
            <a:fillRect/>
          </a:stretch>
        </p:blipFill>
        <p:spPr>
          <a:xfrm>
            <a:off x="4749800" y="2349500"/>
            <a:ext cx="4212701" cy="3570732"/>
          </a:xfrm>
          <a:prstGeom prst="rect">
            <a:avLst/>
          </a:prstGeom>
        </p:spPr>
      </p:pic>
    </p:spTree>
    <p:extLst>
      <p:ext uri="{BB962C8B-B14F-4D97-AF65-F5344CB8AC3E}">
        <p14:creationId xmlns:p14="http://schemas.microsoft.com/office/powerpoint/2010/main" val="17321535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a:t>
            </a:r>
          </a:p>
        </p:txBody>
      </p:sp>
      <p:pic>
        <p:nvPicPr>
          <p:cNvPr id="6" name="Image 5">
            <a:extLst>
              <a:ext uri="{FF2B5EF4-FFF2-40B4-BE49-F238E27FC236}">
                <a16:creationId xmlns:a16="http://schemas.microsoft.com/office/drawing/2014/main" id="{F62771E3-EF1C-4FAF-8C82-358BA593095B}"/>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FE80D08B-FF70-40A6-A136-27775E2E6D49}"/>
              </a:ext>
            </a:extLst>
          </p:cNvPr>
          <p:cNvPicPr>
            <a:picLocks noChangeAspect="1"/>
          </p:cNvPicPr>
          <p:nvPr/>
        </p:nvPicPr>
        <p:blipFill>
          <a:blip r:embed="rId3"/>
          <a:stretch>
            <a:fillRect/>
          </a:stretch>
        </p:blipFill>
        <p:spPr>
          <a:xfrm>
            <a:off x="4754008" y="2366873"/>
            <a:ext cx="4200508" cy="3535986"/>
          </a:xfrm>
          <a:prstGeom prst="rect">
            <a:avLst/>
          </a:prstGeom>
        </p:spPr>
      </p:pic>
    </p:spTree>
    <p:extLst>
      <p:ext uri="{BB962C8B-B14F-4D97-AF65-F5344CB8AC3E}">
        <p14:creationId xmlns:p14="http://schemas.microsoft.com/office/powerpoint/2010/main" val="1001833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850F2EB1-08CA-42B4-B9FA-AE281A0A1B5A}"/>
              </a:ext>
            </a:extLst>
          </p:cNvPr>
          <p:cNvPicPr>
            <a:picLocks noChangeAspect="1"/>
          </p:cNvPicPr>
          <p:nvPr/>
        </p:nvPicPr>
        <p:blipFill>
          <a:blip r:embed="rId2"/>
          <a:stretch>
            <a:fillRect/>
          </a:stretch>
        </p:blipFill>
        <p:spPr>
          <a:xfrm>
            <a:off x="825500" y="1270000"/>
            <a:ext cx="7382256" cy="5027676"/>
          </a:xfrm>
          <a:prstGeom prst="rect">
            <a:avLst/>
          </a:prstGeom>
        </p:spPr>
      </p:pic>
    </p:spTree>
    <p:extLst>
      <p:ext uri="{BB962C8B-B14F-4D97-AF65-F5344CB8AC3E}">
        <p14:creationId xmlns:p14="http://schemas.microsoft.com/office/powerpoint/2010/main" val="1218517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8A6521CA-C6A1-4B79-B680-89E3F5242E12}"/>
              </a:ext>
            </a:extLst>
          </p:cNvPr>
          <p:cNvPicPr>
            <a:picLocks noChangeAspect="1"/>
          </p:cNvPicPr>
          <p:nvPr/>
        </p:nvPicPr>
        <p:blipFill>
          <a:blip r:embed="rId2"/>
          <a:stretch>
            <a:fillRect/>
          </a:stretch>
        </p:blipFill>
        <p:spPr>
          <a:xfrm>
            <a:off x="821812" y="1281975"/>
            <a:ext cx="7382896" cy="5005250"/>
          </a:xfrm>
          <a:prstGeom prst="rect">
            <a:avLst/>
          </a:prstGeom>
        </p:spPr>
      </p:pic>
    </p:spTree>
    <p:extLst>
      <p:ext uri="{BB962C8B-B14F-4D97-AF65-F5344CB8AC3E}">
        <p14:creationId xmlns:p14="http://schemas.microsoft.com/office/powerpoint/2010/main" val="981348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a:t>
            </a:r>
          </a:p>
        </p:txBody>
      </p:sp>
      <p:pic>
        <p:nvPicPr>
          <p:cNvPr id="6" name="Image 5">
            <a:extLst>
              <a:ext uri="{FF2B5EF4-FFF2-40B4-BE49-F238E27FC236}">
                <a16:creationId xmlns:a16="http://schemas.microsoft.com/office/drawing/2014/main" id="{EA93CD32-477C-4AC7-9849-5EA2324A6449}"/>
              </a:ext>
            </a:extLst>
          </p:cNvPr>
          <p:cNvPicPr>
            <a:picLocks noChangeAspect="1"/>
          </p:cNvPicPr>
          <p:nvPr/>
        </p:nvPicPr>
        <p:blipFill>
          <a:blip r:embed="rId2"/>
          <a:stretch>
            <a:fillRect/>
          </a:stretch>
        </p:blipFill>
        <p:spPr>
          <a:xfrm>
            <a:off x="236220" y="2349500"/>
            <a:ext cx="4200508" cy="3535986"/>
          </a:xfrm>
          <a:prstGeom prst="rect">
            <a:avLst/>
          </a:prstGeom>
        </p:spPr>
      </p:pic>
      <p:pic>
        <p:nvPicPr>
          <p:cNvPr id="8" name="Image 7">
            <a:extLst>
              <a:ext uri="{FF2B5EF4-FFF2-40B4-BE49-F238E27FC236}">
                <a16:creationId xmlns:a16="http://schemas.microsoft.com/office/drawing/2014/main" id="{1AEF9005-1B9D-4ACF-8FFA-7C78ABF02BC8}"/>
              </a:ext>
            </a:extLst>
          </p:cNvPr>
          <p:cNvPicPr>
            <a:picLocks noChangeAspect="1"/>
          </p:cNvPicPr>
          <p:nvPr/>
        </p:nvPicPr>
        <p:blipFill>
          <a:blip r:embed="rId3"/>
          <a:stretch>
            <a:fillRect/>
          </a:stretch>
        </p:blipFill>
        <p:spPr>
          <a:xfrm>
            <a:off x="4749800" y="2349500"/>
            <a:ext cx="4212701" cy="3535986"/>
          </a:xfrm>
          <a:prstGeom prst="rect">
            <a:avLst/>
          </a:prstGeom>
        </p:spPr>
      </p:pic>
    </p:spTree>
    <p:extLst>
      <p:ext uri="{BB962C8B-B14F-4D97-AF65-F5344CB8AC3E}">
        <p14:creationId xmlns:p14="http://schemas.microsoft.com/office/powerpoint/2010/main" val="3612417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USDCA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USDCAD - Historical &amp; Planned</a:t>
            </a:r>
            <a:endParaRPr lang="en-US" dirty="0"/>
          </a:p>
        </p:txBody>
      </p:sp>
      <p:pic>
        <p:nvPicPr>
          <p:cNvPr id="3" name="Image 2">
            <a:extLst>
              <a:ext uri="{FF2B5EF4-FFF2-40B4-BE49-F238E27FC236}">
                <a16:creationId xmlns:a16="http://schemas.microsoft.com/office/drawing/2014/main" id="{D7A0BA06-BE57-4815-B9CC-6C07DDB8C079}"/>
              </a:ext>
            </a:extLst>
          </p:cNvPr>
          <p:cNvPicPr>
            <a:picLocks noChangeAspect="1"/>
          </p:cNvPicPr>
          <p:nvPr/>
        </p:nvPicPr>
        <p:blipFill>
          <a:blip r:embed="rId2"/>
          <a:stretch>
            <a:fillRect/>
          </a:stretch>
        </p:blipFill>
        <p:spPr>
          <a:xfrm>
            <a:off x="825500" y="1270000"/>
            <a:ext cx="7377684" cy="5027676"/>
          </a:xfrm>
          <a:prstGeom prst="rect">
            <a:avLst/>
          </a:prstGeom>
        </p:spPr>
      </p:pic>
    </p:spTree>
    <p:extLst>
      <p:ext uri="{BB962C8B-B14F-4D97-AF65-F5344CB8AC3E}">
        <p14:creationId xmlns:p14="http://schemas.microsoft.com/office/powerpoint/2010/main" val="3172696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name="USDCA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Synthesis</a:t>
            </a:r>
          </a:p>
        </p:txBody>
      </p:sp>
      <p:pic>
        <p:nvPicPr>
          <p:cNvPr id="5" name="Image 4">
            <a:extLst>
              <a:ext uri="{FF2B5EF4-FFF2-40B4-BE49-F238E27FC236}">
                <a16:creationId xmlns:a16="http://schemas.microsoft.com/office/drawing/2014/main" id="{BDA21728-F3E8-4176-99A7-E83EAE7158A2}"/>
              </a:ext>
            </a:extLst>
          </p:cNvPr>
          <p:cNvPicPr>
            <a:picLocks noChangeAspect="1"/>
          </p:cNvPicPr>
          <p:nvPr/>
        </p:nvPicPr>
        <p:blipFill>
          <a:blip r:embed="rId2"/>
          <a:stretch>
            <a:fillRect/>
          </a:stretch>
        </p:blipFill>
        <p:spPr>
          <a:xfrm>
            <a:off x="814511" y="1270000"/>
            <a:ext cx="7401185" cy="5102794"/>
          </a:xfrm>
          <a:prstGeom prst="rect">
            <a:avLst/>
          </a:prstGeom>
        </p:spPr>
      </p:pic>
    </p:spTree>
    <p:extLst>
      <p:ext uri="{BB962C8B-B14F-4D97-AF65-F5344CB8AC3E}">
        <p14:creationId xmlns:p14="http://schemas.microsoft.com/office/powerpoint/2010/main" val="385660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USDCAD - 2021</a:t>
            </a:r>
          </a:p>
        </p:txBody>
      </p:sp>
      <p:pic>
        <p:nvPicPr>
          <p:cNvPr id="6" name="Image 5">
            <a:extLst>
              <a:ext uri="{FF2B5EF4-FFF2-40B4-BE49-F238E27FC236}">
                <a16:creationId xmlns:a16="http://schemas.microsoft.com/office/drawing/2014/main" id="{1AAE6A32-D54A-4D51-8ED7-4C89BA9F44D1}"/>
              </a:ext>
            </a:extLst>
          </p:cNvPr>
          <p:cNvPicPr>
            <a:picLocks noChangeAspect="1"/>
          </p:cNvPicPr>
          <p:nvPr/>
        </p:nvPicPr>
        <p:blipFill>
          <a:blip r:embed="rId2"/>
          <a:stretch>
            <a:fillRect/>
          </a:stretch>
        </p:blipFill>
        <p:spPr>
          <a:xfrm>
            <a:off x="236220" y="2349500"/>
            <a:ext cx="4212701" cy="3596952"/>
          </a:xfrm>
          <a:prstGeom prst="rect">
            <a:avLst/>
          </a:prstGeom>
        </p:spPr>
      </p:pic>
      <p:pic>
        <p:nvPicPr>
          <p:cNvPr id="8" name="Image 7">
            <a:extLst>
              <a:ext uri="{FF2B5EF4-FFF2-40B4-BE49-F238E27FC236}">
                <a16:creationId xmlns:a16="http://schemas.microsoft.com/office/drawing/2014/main" id="{DCFCB5DC-B85F-4925-8756-742B67DDBFB8}"/>
              </a:ext>
            </a:extLst>
          </p:cNvPr>
          <p:cNvPicPr>
            <a:picLocks noChangeAspect="1"/>
          </p:cNvPicPr>
          <p:nvPr/>
        </p:nvPicPr>
        <p:blipFill>
          <a:blip r:embed="rId3"/>
          <a:stretch>
            <a:fillRect/>
          </a:stretch>
        </p:blipFill>
        <p:spPr>
          <a:xfrm>
            <a:off x="4754008" y="2349500"/>
            <a:ext cx="4200508" cy="3596952"/>
          </a:xfrm>
          <a:prstGeom prst="rect">
            <a:avLst/>
          </a:prstGeom>
        </p:spPr>
      </p:pic>
    </p:spTree>
    <p:extLst>
      <p:ext uri="{BB962C8B-B14F-4D97-AF65-F5344CB8AC3E}">
        <p14:creationId xmlns:p14="http://schemas.microsoft.com/office/powerpoint/2010/main" val="3885137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Internal GHP</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3154797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- 2021</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3" name="Tableau 12">
            <a:extLst>
              <a:ext uri="{FF2B5EF4-FFF2-40B4-BE49-F238E27FC236}">
                <a16:creationId xmlns:a16="http://schemas.microsoft.com/office/drawing/2014/main" id="{03AC0D56-EFA7-4479-A4D2-DE2DE4C98BC2}"/>
              </a:ext>
            </a:extLst>
          </p:cNvPr>
          <p:cNvGraphicFramePr>
            <a:graphicFrameLocks noGrp="1"/>
          </p:cNvGraphicFramePr>
          <p:nvPr/>
        </p:nvGraphicFramePr>
        <p:xfrm>
          <a:off x="396440" y="1295606"/>
          <a:ext cx="7966324" cy="4431992"/>
        </p:xfrm>
        <a:graphic>
          <a:graphicData uri="http://schemas.openxmlformats.org/drawingml/2006/table">
            <a:tbl>
              <a:tblPr/>
              <a:tblGrid>
                <a:gridCol w="1008358">
                  <a:extLst>
                    <a:ext uri="{9D8B030D-6E8A-4147-A177-3AD203B41FA5}">
                      <a16:colId xmlns:a16="http://schemas.microsoft.com/office/drawing/2014/main" val="3673727790"/>
                    </a:ext>
                  </a:extLst>
                </a:gridCol>
                <a:gridCol w="56880">
                  <a:extLst>
                    <a:ext uri="{9D8B030D-6E8A-4147-A177-3AD203B41FA5}">
                      <a16:colId xmlns:a16="http://schemas.microsoft.com/office/drawing/2014/main" val="3600367170"/>
                    </a:ext>
                  </a:extLst>
                </a:gridCol>
                <a:gridCol w="756268">
                  <a:extLst>
                    <a:ext uri="{9D8B030D-6E8A-4147-A177-3AD203B41FA5}">
                      <a16:colId xmlns:a16="http://schemas.microsoft.com/office/drawing/2014/main" val="4224935232"/>
                    </a:ext>
                  </a:extLst>
                </a:gridCol>
                <a:gridCol w="56880">
                  <a:extLst>
                    <a:ext uri="{9D8B030D-6E8A-4147-A177-3AD203B41FA5}">
                      <a16:colId xmlns:a16="http://schemas.microsoft.com/office/drawing/2014/main" val="3870915659"/>
                    </a:ext>
                  </a:extLst>
                </a:gridCol>
                <a:gridCol w="986437">
                  <a:extLst>
                    <a:ext uri="{9D8B030D-6E8A-4147-A177-3AD203B41FA5}">
                      <a16:colId xmlns:a16="http://schemas.microsoft.com/office/drawing/2014/main" val="4143796954"/>
                    </a:ext>
                  </a:extLst>
                </a:gridCol>
                <a:gridCol w="986437">
                  <a:extLst>
                    <a:ext uri="{9D8B030D-6E8A-4147-A177-3AD203B41FA5}">
                      <a16:colId xmlns:a16="http://schemas.microsoft.com/office/drawing/2014/main" val="532499486"/>
                    </a:ext>
                  </a:extLst>
                </a:gridCol>
                <a:gridCol w="56880">
                  <a:extLst>
                    <a:ext uri="{9D8B030D-6E8A-4147-A177-3AD203B41FA5}">
                      <a16:colId xmlns:a16="http://schemas.microsoft.com/office/drawing/2014/main" val="3255486356"/>
                    </a:ext>
                  </a:extLst>
                </a:gridCol>
                <a:gridCol w="912454">
                  <a:extLst>
                    <a:ext uri="{9D8B030D-6E8A-4147-A177-3AD203B41FA5}">
                      <a16:colId xmlns:a16="http://schemas.microsoft.com/office/drawing/2014/main" val="1005036386"/>
                    </a:ext>
                  </a:extLst>
                </a:gridCol>
                <a:gridCol w="56880">
                  <a:extLst>
                    <a:ext uri="{9D8B030D-6E8A-4147-A177-3AD203B41FA5}">
                      <a16:colId xmlns:a16="http://schemas.microsoft.com/office/drawing/2014/main" val="1824962082"/>
                    </a:ext>
                  </a:extLst>
                </a:gridCol>
                <a:gridCol w="887794">
                  <a:extLst>
                    <a:ext uri="{9D8B030D-6E8A-4147-A177-3AD203B41FA5}">
                      <a16:colId xmlns:a16="http://schemas.microsoft.com/office/drawing/2014/main" val="3340922463"/>
                    </a:ext>
                  </a:extLst>
                </a:gridCol>
                <a:gridCol w="56880">
                  <a:extLst>
                    <a:ext uri="{9D8B030D-6E8A-4147-A177-3AD203B41FA5}">
                      <a16:colId xmlns:a16="http://schemas.microsoft.com/office/drawing/2014/main" val="1898292444"/>
                    </a:ext>
                  </a:extLst>
                </a:gridCol>
                <a:gridCol w="780929">
                  <a:extLst>
                    <a:ext uri="{9D8B030D-6E8A-4147-A177-3AD203B41FA5}">
                      <a16:colId xmlns:a16="http://schemas.microsoft.com/office/drawing/2014/main" val="1452724173"/>
                    </a:ext>
                  </a:extLst>
                </a:gridCol>
                <a:gridCol w="56880">
                  <a:extLst>
                    <a:ext uri="{9D8B030D-6E8A-4147-A177-3AD203B41FA5}">
                      <a16:colId xmlns:a16="http://schemas.microsoft.com/office/drawing/2014/main" val="1457085396"/>
                    </a:ext>
                  </a:extLst>
                </a:gridCol>
                <a:gridCol w="56880">
                  <a:extLst>
                    <a:ext uri="{9D8B030D-6E8A-4147-A177-3AD203B41FA5}">
                      <a16:colId xmlns:a16="http://schemas.microsoft.com/office/drawing/2014/main" val="1468225195"/>
                    </a:ext>
                  </a:extLst>
                </a:gridCol>
                <a:gridCol w="1249487">
                  <a:extLst>
                    <a:ext uri="{9D8B030D-6E8A-4147-A177-3AD203B41FA5}">
                      <a16:colId xmlns:a16="http://schemas.microsoft.com/office/drawing/2014/main" val="2570574724"/>
                    </a:ext>
                  </a:extLst>
                </a:gridCol>
              </a:tblGrid>
              <a:tr h="310643">
                <a:tc>
                  <a:txBody>
                    <a:bodyPr/>
                    <a:lstStyle/>
                    <a:p>
                      <a:pPr algn="ctr" fontAlgn="ctr"/>
                      <a:r>
                        <a:rPr lang="fr-CH" sz="1000" b="1" i="0" u="none" strike="noStrike">
                          <a:solidFill>
                            <a:srgbClr val="000000"/>
                          </a:solidFill>
                          <a:effectLst/>
                          <a:latin typeface="Calibri" panose="020F0502020204030204" pitchFamily="34" charset="0"/>
                        </a:rPr>
                        <a:t>EURUSD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(USD)</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12306031"/>
                  </a:ext>
                </a:extLst>
              </a:tr>
              <a:tr h="159471">
                <a:tc>
                  <a:txBody>
                    <a:bodyPr/>
                    <a:lstStyle/>
                    <a:p>
                      <a:pPr algn="l" fontAlgn="b"/>
                      <a:r>
                        <a:rPr lang="fr-CH" sz="10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38585150"/>
                  </a:ext>
                </a:extLst>
              </a:tr>
              <a:tr h="15947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dirty="0">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299 778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a:solidFill>
                            <a:srgbClr val="000000"/>
                          </a:solidFill>
                          <a:effectLst/>
                          <a:latin typeface="Calibri" panose="020F0502020204030204" pitchFamily="34" charset="0"/>
                        </a:rPr>
                        <a:t>600 000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a:solidFill>
                            <a:srgbClr val="000000"/>
                          </a:solidFill>
                          <a:effectLst/>
                          <a:latin typeface="Calibri" panose="020F0502020204030204" pitchFamily="34" charset="0"/>
                        </a:rPr>
                        <a:t>50%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a:solidFill>
                            <a:srgbClr val="000000"/>
                          </a:solidFill>
                          <a:effectLst/>
                          <a:latin typeface="Calibri" panose="020F0502020204030204" pitchFamily="34" charset="0"/>
                        </a:rPr>
                        <a:t>          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a:solidFill>
                            <a:srgbClr val="00B050"/>
                          </a:solidFill>
                          <a:effectLst/>
                          <a:latin typeface="Calibri" panose="020F0502020204030204" pitchFamily="34" charset="0"/>
                        </a:rPr>
                        <a:t>8 977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53201760"/>
                  </a:ext>
                </a:extLst>
              </a:tr>
              <a:tr h="15947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dirty="0">
                          <a:solidFill>
                            <a:srgbClr val="000000"/>
                          </a:solidFill>
                          <a:effectLst/>
                          <a:latin typeface="Calibri" panose="020F0502020204030204" pitchFamily="34" charset="0"/>
                        </a:rPr>
                        <a:t>964 560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a:solidFill>
                            <a:srgbClr val="000000"/>
                          </a:solidFill>
                          <a:effectLst/>
                          <a:latin typeface="Calibri" panose="020F0502020204030204" pitchFamily="34" charset="0"/>
                        </a:rPr>
                        <a:t>1 825 000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a:solidFill>
                            <a:srgbClr val="000000"/>
                          </a:solidFill>
                          <a:effectLst/>
                          <a:latin typeface="Calibri" panose="020F0502020204030204" pitchFamily="34" charset="0"/>
                        </a:rPr>
                        <a:t>53%</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a:solidFill>
                            <a:srgbClr val="000000"/>
                          </a:solidFill>
                          <a:effectLst/>
                          <a:latin typeface="Calibri" panose="020F0502020204030204" pitchFamily="34" charset="0"/>
                        </a:rPr>
                        <a:t>          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a:solidFill>
                            <a:srgbClr val="00B050"/>
                          </a:solidFill>
                          <a:effectLst/>
                          <a:latin typeface="Calibri" panose="020F0502020204030204" pitchFamily="34" charset="0"/>
                        </a:rPr>
                        <a:t>28 883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02495346"/>
                  </a:ext>
                </a:extLst>
              </a:tr>
              <a:tr h="15947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-477 098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dirty="0">
                          <a:solidFill>
                            <a:srgbClr val="000000"/>
                          </a:solidFill>
                          <a:effectLst/>
                          <a:latin typeface="Calibri" panose="020F0502020204030204" pitchFamily="34" charset="0"/>
                        </a:rPr>
                        <a:t>-925 012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a:solidFill>
                            <a:srgbClr val="000000"/>
                          </a:solidFill>
                          <a:effectLst/>
                          <a:latin typeface="Calibri" panose="020F0502020204030204" pitchFamily="34" charset="0"/>
                        </a:rPr>
                        <a:t>52%</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NA</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NA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a:solidFill>
                            <a:srgbClr val="FF0000"/>
                          </a:solidFill>
                          <a:effectLst/>
                          <a:latin typeface="Calibri" panose="020F0502020204030204" pitchFamily="34" charset="0"/>
                        </a:rPr>
                        <a:t>-14 286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7600075"/>
                  </a:ext>
                </a:extLst>
              </a:tr>
              <a:tr h="159471">
                <a:tc>
                  <a:txBody>
                    <a:bodyPr/>
                    <a:lstStyle/>
                    <a:p>
                      <a:pPr algn="ctr" fontAlgn="ctr"/>
                      <a:r>
                        <a:rPr lang="fr-CH" sz="1000" b="0" i="0" u="none" strike="noStrike">
                          <a:solidFill>
                            <a:srgbClr val="000000"/>
                          </a:solidFill>
                          <a:effectLst/>
                          <a:latin typeface="Calibri" panose="020F0502020204030204" pitchFamily="34" charset="0"/>
                        </a:rPr>
                        <a:t>Socomore Canada</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187 760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a:solidFill>
                            <a:srgbClr val="000000"/>
                          </a:solidFill>
                          <a:effectLst/>
                          <a:latin typeface="Calibri" panose="020F0502020204030204" pitchFamily="34" charset="0"/>
                        </a:rPr>
                        <a:t>312 500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dirty="0">
                          <a:solidFill>
                            <a:srgbClr val="000000"/>
                          </a:solidFill>
                          <a:effectLst/>
                          <a:latin typeface="Calibri" panose="020F0502020204030204" pitchFamily="34" charset="0"/>
                        </a:rPr>
                        <a:t>60%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a:solidFill>
                            <a:srgbClr val="000000"/>
                          </a:solidFill>
                          <a:effectLst/>
                          <a:latin typeface="Calibri" panose="020F0502020204030204" pitchFamily="34" charset="0"/>
                        </a:rPr>
                        <a:t>          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a:solidFill>
                            <a:srgbClr val="00B050"/>
                          </a:solidFill>
                          <a:effectLst/>
                          <a:latin typeface="Calibri" panose="020F0502020204030204" pitchFamily="34" charset="0"/>
                        </a:rPr>
                        <a:t>5 622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1215847"/>
                  </a:ext>
                </a:extLst>
              </a:tr>
              <a:tr h="159471">
                <a:tc>
                  <a:txBody>
                    <a:bodyPr/>
                    <a:lstStyle/>
                    <a:p>
                      <a:pPr algn="ctr" fontAlgn="ctr"/>
                      <a:r>
                        <a:rPr lang="fr-CH" sz="10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975 000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a:solidFill>
                            <a:srgbClr val="000000"/>
                          </a:solidFill>
                          <a:effectLst/>
                          <a:latin typeface="Calibri" panose="020F0502020204030204" pitchFamily="34" charset="0"/>
                        </a:rPr>
                        <a:t>1 812 488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a:solidFill>
                            <a:srgbClr val="000000"/>
                          </a:solidFill>
                          <a:effectLst/>
                          <a:latin typeface="Calibri" panose="020F0502020204030204" pitchFamily="34" charset="0"/>
                        </a:rPr>
                        <a:t>54%</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dirty="0">
                          <a:solidFill>
                            <a:srgbClr val="000000"/>
                          </a:solidFill>
                          <a:effectLst/>
                          <a:latin typeface="Calibri" panose="020F0502020204030204" pitchFamily="34" charset="0"/>
                        </a:rPr>
                        <a:t>1,200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dirty="0">
                          <a:solidFill>
                            <a:srgbClr val="000000"/>
                          </a:solidFill>
                          <a:effectLst/>
                          <a:latin typeface="Calibri" panose="020F0502020204030204" pitchFamily="34" charset="0"/>
                        </a:rPr>
                        <a:t>          1,16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dirty="0">
                          <a:solidFill>
                            <a:srgbClr val="00B050"/>
                          </a:solidFill>
                          <a:effectLst/>
                          <a:latin typeface="Calibri" panose="020F0502020204030204" pitchFamily="34" charset="0"/>
                        </a:rPr>
                        <a:t>29 196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5874386"/>
                  </a:ext>
                </a:extLst>
              </a:tr>
              <a:tr h="159471">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0" i="0" u="none" strike="noStrike">
                        <a:solidFill>
                          <a:srgbClr val="595959"/>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CH" sz="1000" b="0" i="0" u="none" strike="noStrike">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CH" sz="1000" b="0" i="0" u="none" strike="noStrike" dirty="0">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CH" sz="1000" b="0" i="0" u="none" strike="noStrike">
                          <a:solidFill>
                            <a:srgbClr val="595959"/>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CH" sz="1000" b="0" i="0" u="none" strike="noStrike" dirty="0">
                          <a:solidFill>
                            <a:srgbClr val="595959"/>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9866324"/>
                  </a:ext>
                </a:extLst>
              </a:tr>
              <a:tr h="310643">
                <a:tc>
                  <a:txBody>
                    <a:bodyPr/>
                    <a:lstStyle/>
                    <a:p>
                      <a:pPr algn="ctr" fontAlgn="ctr"/>
                      <a:r>
                        <a:rPr lang="fr-CH" sz="1000" b="1" i="0" u="none" strike="noStrike">
                          <a:solidFill>
                            <a:srgbClr val="000000"/>
                          </a:solidFill>
                          <a:effectLst/>
                          <a:latin typeface="Calibri" panose="020F0502020204030204" pitchFamily="34" charset="0"/>
                        </a:rPr>
                        <a:t>EURGBP</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dirty="0" err="1">
                          <a:solidFill>
                            <a:srgbClr val="000000"/>
                          </a:solidFill>
                          <a:effectLst/>
                          <a:latin typeface="Calibri" panose="020F0502020204030204" pitchFamily="34" charset="0"/>
                        </a:rPr>
                        <a:t>Hedging</a:t>
                      </a:r>
                      <a:r>
                        <a:rPr lang="fr-CH" sz="1000" b="0" i="0" u="none" strike="noStrike" dirty="0">
                          <a:solidFill>
                            <a:srgbClr val="000000"/>
                          </a:solidFill>
                          <a:effectLst/>
                          <a:latin typeface="Calibri" panose="020F0502020204030204" pitchFamily="34" charset="0"/>
                        </a:rPr>
                        <a:t>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971198298"/>
                  </a:ext>
                </a:extLst>
              </a:tr>
              <a:tr h="159471">
                <a:tc>
                  <a:txBody>
                    <a:bodyPr/>
                    <a:lstStyle/>
                    <a:p>
                      <a:pPr algn="l" fontAlgn="b"/>
                      <a:r>
                        <a:rPr lang="fr-CH" sz="10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88243424"/>
                  </a:ext>
                </a:extLst>
              </a:tr>
              <a:tr h="15947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dirty="0">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73 641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a:solidFill>
                            <a:srgbClr val="000000"/>
                          </a:solidFill>
                          <a:effectLst/>
                          <a:latin typeface="Calibri" panose="020F0502020204030204" pitchFamily="34" charset="0"/>
                        </a:rPr>
                        <a:t>104 170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a:solidFill>
                            <a:srgbClr val="00B050"/>
                          </a:solidFill>
                          <a:effectLst/>
                          <a:latin typeface="Calibri" panose="020F0502020204030204" pitchFamily="34" charset="0"/>
                        </a:rPr>
                        <a:t>613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65362369"/>
                  </a:ext>
                </a:extLst>
              </a:tr>
              <a:tr h="15947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dirty="0">
                          <a:solidFill>
                            <a:srgbClr val="000000"/>
                          </a:solidFill>
                          <a:effectLst/>
                          <a:latin typeface="Calibri" panose="020F0502020204030204" pitchFamily="34" charset="0"/>
                        </a:rPr>
                        <a:t>294 559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a:solidFill>
                            <a:srgbClr val="000000"/>
                          </a:solidFill>
                          <a:effectLst/>
                          <a:latin typeface="Calibri" panose="020F0502020204030204" pitchFamily="34" charset="0"/>
                        </a:rPr>
                        <a:t>416 670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a:solidFill>
                            <a:srgbClr val="00B050"/>
                          </a:solidFill>
                          <a:effectLst/>
                          <a:latin typeface="Calibri" panose="020F0502020204030204" pitchFamily="34" charset="0"/>
                        </a:rPr>
                        <a:t>2 452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8637104"/>
                  </a:ext>
                </a:extLst>
              </a:tr>
              <a:tr h="15947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1 384 422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dirty="0">
                          <a:solidFill>
                            <a:srgbClr val="000000"/>
                          </a:solidFill>
                          <a:effectLst/>
                          <a:latin typeface="Calibri" panose="020F0502020204030204" pitchFamily="34" charset="0"/>
                        </a:rPr>
                        <a:t>1 958 340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a:solidFill>
                            <a:srgbClr val="00B050"/>
                          </a:solidFill>
                          <a:effectLst/>
                          <a:latin typeface="Calibri" panose="020F0502020204030204" pitchFamily="34" charset="0"/>
                        </a:rPr>
                        <a:t>11 525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337934"/>
                  </a:ext>
                </a:extLst>
              </a:tr>
              <a:tr h="159471">
                <a:tc>
                  <a:txBody>
                    <a:bodyPr/>
                    <a:lstStyle/>
                    <a:p>
                      <a:pPr algn="ctr" fontAlgn="ctr"/>
                      <a:r>
                        <a:rPr lang="fr-CH" sz="10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1 752 621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a:solidFill>
                            <a:srgbClr val="000000"/>
                          </a:solidFill>
                          <a:effectLst/>
                          <a:latin typeface="Calibri" panose="020F0502020204030204" pitchFamily="34" charset="0"/>
                        </a:rPr>
                        <a:t>2 479 180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a:solidFill>
                            <a:srgbClr val="000000"/>
                          </a:solidFill>
                          <a:effectLst/>
                          <a:latin typeface="Calibri" panose="020F0502020204030204" pitchFamily="34" charset="0"/>
                        </a:rPr>
                        <a:t>71%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595959"/>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0,890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0,883</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dirty="0">
                          <a:solidFill>
                            <a:srgbClr val="00B050"/>
                          </a:solidFill>
                          <a:effectLst/>
                          <a:latin typeface="Calibri" panose="020F0502020204030204" pitchFamily="34" charset="0"/>
                        </a:rPr>
                        <a:t>14 590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2742200"/>
                  </a:ext>
                </a:extLst>
              </a:tr>
              <a:tr h="159471">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52629475"/>
                  </a:ext>
                </a:extLst>
              </a:tr>
              <a:tr h="310643">
                <a:tc>
                  <a:txBody>
                    <a:bodyPr/>
                    <a:lstStyle/>
                    <a:p>
                      <a:pPr algn="ctr" fontAlgn="ctr"/>
                      <a:r>
                        <a:rPr lang="fr-CH" sz="1000" b="1" i="0" u="none" strike="noStrike">
                          <a:solidFill>
                            <a:srgbClr val="000000"/>
                          </a:solidFill>
                          <a:effectLst/>
                          <a:latin typeface="Calibri" panose="020F0502020204030204" pitchFamily="34" charset="0"/>
                        </a:rPr>
                        <a:t>USDCAD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(CAD)</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682734693"/>
                  </a:ext>
                </a:extLst>
              </a:tr>
              <a:tr h="159471">
                <a:tc>
                  <a:txBody>
                    <a:bodyPr/>
                    <a:lstStyle/>
                    <a:p>
                      <a:pPr algn="l" fontAlgn="b"/>
                      <a:r>
                        <a:rPr lang="fr-CH" sz="10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9984174"/>
                  </a:ext>
                </a:extLst>
              </a:tr>
              <a:tr h="159471">
                <a:tc>
                  <a:txBody>
                    <a:bodyPr/>
                    <a:lstStyle/>
                    <a:p>
                      <a:pPr algn="ctr" fontAlgn="ctr"/>
                      <a:r>
                        <a:rPr lang="fr-CH" sz="10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dirty="0">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dirty="0">
                          <a:solidFill>
                            <a:srgbClr val="000000"/>
                          </a:solidFill>
                          <a:effectLst/>
                          <a:latin typeface="Calibri" panose="020F0502020204030204" pitchFamily="34" charset="0"/>
                        </a:rPr>
                        <a:t>381 060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dirty="0">
                          <a:solidFill>
                            <a:srgbClr val="000000"/>
                          </a:solidFill>
                          <a:effectLst/>
                          <a:latin typeface="Calibri" panose="020F0502020204030204" pitchFamily="34" charset="0"/>
                        </a:rPr>
                        <a:t>382 500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dirty="0">
                          <a:solidFill>
                            <a:srgbClr val="000000"/>
                          </a:solidFill>
                          <a:effectLst/>
                          <a:latin typeface="Calibri" panose="020F0502020204030204" pitchFamily="34" charset="0"/>
                        </a:rPr>
                        <a:t>100%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dirty="0">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dirty="0">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dirty="0">
                          <a:solidFill>
                            <a:srgbClr val="000000"/>
                          </a:solidFill>
                          <a:effectLst/>
                          <a:latin typeface="Calibri" panose="020F0502020204030204" pitchFamily="34" charset="0"/>
                        </a:rPr>
                        <a:t>1,270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3265471"/>
                  </a:ext>
                </a:extLst>
              </a:tr>
              <a:tr h="159471">
                <a:tc>
                  <a:txBody>
                    <a:bodyPr/>
                    <a:lstStyle/>
                    <a:p>
                      <a:pPr algn="ctr" fontAlgn="ctr"/>
                      <a:r>
                        <a:rPr lang="fr-CH" sz="10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381 060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a:solidFill>
                            <a:srgbClr val="000000"/>
                          </a:solidFill>
                          <a:effectLst/>
                          <a:latin typeface="Calibri" panose="020F0502020204030204" pitchFamily="34" charset="0"/>
                        </a:rPr>
                        <a:t>382 500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1,275</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dirty="0">
                          <a:solidFill>
                            <a:srgbClr val="000000"/>
                          </a:solidFill>
                          <a:effectLst/>
                          <a:latin typeface="Calibri" panose="020F0502020204030204" pitchFamily="34" charset="0"/>
                        </a:rPr>
                        <a:t>1,270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dirty="0">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dirty="0">
                          <a:solidFill>
                            <a:srgbClr val="FF0000"/>
                          </a:solidFill>
                          <a:effectLst/>
                          <a:latin typeface="Calibri" panose="020F0502020204030204" pitchFamily="34" charset="0"/>
                        </a:rPr>
                        <a:t>-1 129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712153"/>
                  </a:ext>
                </a:extLst>
              </a:tr>
              <a:tr h="159471">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40639835"/>
                  </a:ext>
                </a:extLst>
              </a:tr>
              <a:tr h="310643">
                <a:tc>
                  <a:txBody>
                    <a:bodyPr/>
                    <a:lstStyle/>
                    <a:p>
                      <a:pPr algn="ctr" fontAlgn="ctr"/>
                      <a:r>
                        <a:rPr lang="fr-CH" sz="1000" b="1" i="0" u="none" strike="noStrike">
                          <a:solidFill>
                            <a:srgbClr val="000000"/>
                          </a:solidFill>
                          <a:effectLst/>
                          <a:latin typeface="Calibri" panose="020F0502020204030204" pitchFamily="34" charset="0"/>
                        </a:rPr>
                        <a:t>CADJPY</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(JPY)</a:t>
                      </a:r>
                    </a:p>
                  </a:txBody>
                  <a:tcPr marL="5188" marR="5188" marT="5188"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2198435237"/>
                  </a:ext>
                </a:extLst>
              </a:tr>
              <a:tr h="159471">
                <a:tc>
                  <a:txBody>
                    <a:bodyPr/>
                    <a:lstStyle/>
                    <a:p>
                      <a:pPr algn="l" fontAlgn="b"/>
                      <a:r>
                        <a:rPr lang="fr-CH" sz="1000" b="1"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fr-CH" sz="1000" b="1"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fr-CH" sz="1000" b="0" i="0" u="none" strike="noStrike">
                        <a:solidFill>
                          <a:srgbClr val="000000"/>
                        </a:solidFill>
                        <a:effectLst/>
                        <a:latin typeface="Calibri" panose="020F0502020204030204" pitchFamily="34" charset="0"/>
                      </a:endParaRPr>
                    </a:p>
                  </a:txBody>
                  <a:tcPr marL="5188" marR="5188" marT="5188" marB="0" anchor="b">
                    <a:lnL>
                      <a:noFill/>
                    </a:lnL>
                    <a:lnR>
                      <a:noFill/>
                    </a:lnR>
                    <a:lnT>
                      <a:noFill/>
                    </a:lnT>
                    <a:lnB>
                      <a:noFill/>
                    </a:lnB>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88" marR="5188" marT="518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16758413"/>
                  </a:ext>
                </a:extLst>
              </a:tr>
              <a:tr h="159471">
                <a:tc>
                  <a:txBody>
                    <a:bodyPr/>
                    <a:lstStyle/>
                    <a:p>
                      <a:pPr algn="ctr" fontAlgn="ctr"/>
                      <a:r>
                        <a:rPr lang="fr-CH" sz="1000" b="0" i="0" u="none" strike="noStrike">
                          <a:solidFill>
                            <a:srgbClr val="000000"/>
                          </a:solidFill>
                          <a:effectLst/>
                          <a:latin typeface="Calibri" panose="020F0502020204030204" pitchFamily="34" charset="0"/>
                        </a:rPr>
                        <a:t>Socomore CAD</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dirty="0">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64 404 000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a:solidFill>
                            <a:srgbClr val="000000"/>
                          </a:solidFill>
                          <a:effectLst/>
                          <a:latin typeface="Calibri" panose="020F0502020204030204" pitchFamily="34" charset="0"/>
                        </a:rPr>
                        <a:t>109%</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dirty="0">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dirty="0">
                          <a:solidFill>
                            <a:srgbClr val="000000"/>
                          </a:solidFill>
                          <a:effectLst/>
                          <a:latin typeface="Calibri" panose="020F0502020204030204" pitchFamily="34" charset="0"/>
                        </a:rPr>
                        <a:t>81,364</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dirty="0">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dirty="0">
                          <a:solidFill>
                            <a:srgbClr val="00B050"/>
                          </a:solidFill>
                          <a:effectLst/>
                          <a:latin typeface="Calibri" panose="020F0502020204030204" pitchFamily="34" charset="0"/>
                        </a:rPr>
                        <a:t>1 321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85045795"/>
                  </a:ext>
                </a:extLst>
              </a:tr>
              <a:tr h="159471">
                <a:tc>
                  <a:txBody>
                    <a:bodyPr/>
                    <a:lstStyle/>
                    <a:p>
                      <a:pPr algn="ctr" fontAlgn="ctr"/>
                      <a:r>
                        <a:rPr lang="fr-CH" sz="1000" b="0" i="0" u="none" strike="noStrike">
                          <a:solidFill>
                            <a:srgbClr val="000000"/>
                          </a:solidFill>
                          <a:effectLst/>
                          <a:latin typeface="Calibri" panose="020F0502020204030204" pitchFamily="34" charset="0"/>
                        </a:rPr>
                        <a:t>Total</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fr-CH" sz="1000" b="0" i="0" u="none" strike="noStrike">
                          <a:solidFill>
                            <a:srgbClr val="000000"/>
                          </a:solidFill>
                          <a:effectLst/>
                          <a:latin typeface="Calibri" panose="020F0502020204030204" pitchFamily="34" charset="0"/>
                        </a:rPr>
                        <a:t>2021</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fr-CH" sz="1000" b="0" i="0" u="none" strike="noStrike">
                        <a:solidFill>
                          <a:srgbClr val="000000"/>
                        </a:solidFill>
                        <a:effectLst/>
                        <a:latin typeface="Calibri" panose="020F0502020204030204" pitchFamily="34" charset="0"/>
                      </a:endParaRP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ctr"/>
                      <a:r>
                        <a:rPr lang="fr-CH" sz="1000" b="0" i="0" u="none" strike="noStrike" dirty="0">
                          <a:solidFill>
                            <a:srgbClr val="000000"/>
                          </a:solidFill>
                          <a:effectLst/>
                          <a:latin typeface="Calibri" panose="020F0502020204030204" pitchFamily="34" charset="0"/>
                        </a:rPr>
                        <a:t>64 404 000 </a:t>
                      </a:r>
                    </a:p>
                  </a:txBody>
                  <a:tcPr marL="5188" marR="5188" marT="5188"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CH" sz="1000" b="0" i="0" u="none" strike="noStrike" dirty="0">
                          <a:solidFill>
                            <a:srgbClr val="000000"/>
                          </a:solidFill>
                          <a:effectLst/>
                          <a:latin typeface="Calibri" panose="020F0502020204030204" pitchFamily="34" charset="0"/>
                        </a:rPr>
                        <a:t>59 212 495 </a:t>
                      </a:r>
                    </a:p>
                  </a:txBody>
                  <a:tcPr marL="5188" marR="5188" marT="5188"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dirty="0">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rtl="0" fontAlgn="ctr"/>
                      <a:r>
                        <a:rPr lang="fr-CH" sz="1000" b="0" i="0" u="none" strike="noStrike" dirty="0">
                          <a:solidFill>
                            <a:srgbClr val="000000"/>
                          </a:solidFill>
                          <a:effectLst/>
                          <a:latin typeface="Calibri" panose="020F0502020204030204" pitchFamily="34" charset="0"/>
                        </a:rPr>
                        <a:t>109%</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fr-CH" sz="1000" b="0" i="0" u="none" strike="noStrike">
                        <a:solidFill>
                          <a:srgbClr val="000000"/>
                        </a:solidFill>
                        <a:effectLst/>
                        <a:latin typeface="Calibri" panose="020F0502020204030204" pitchFamily="34" charset="0"/>
                      </a:endParaRP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a:solidFill>
                            <a:srgbClr val="000000"/>
                          </a:solidFill>
                          <a:effectLst/>
                          <a:latin typeface="Calibri" panose="020F0502020204030204" pitchFamily="34" charset="0"/>
                        </a:rPr>
                        <a:t>81,500</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noFill/>
                  </a:tcPr>
                </a:tc>
                <a:tc>
                  <a:txBody>
                    <a:bodyPr/>
                    <a:lstStyle/>
                    <a:p>
                      <a:pPr algn="ctr" fontAlgn="b"/>
                      <a:r>
                        <a:rPr lang="fr-CH" sz="1000" b="0" i="0" u="none" strike="noStrike" dirty="0">
                          <a:solidFill>
                            <a:srgbClr val="000000"/>
                          </a:solidFill>
                          <a:effectLst/>
                          <a:latin typeface="Calibri" panose="020F0502020204030204" pitchFamily="34" charset="0"/>
                        </a:rPr>
                        <a:t>81,364</a:t>
                      </a:r>
                    </a:p>
                  </a:txBody>
                  <a:tcPr marL="5188" marR="5188" marT="518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88" marR="5188" marT="5188" marB="0" anchor="b">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88" marR="5188" marT="5188" marB="0" anchor="ctr">
                    <a:lnL>
                      <a:noFill/>
                    </a:lnL>
                    <a:lnR w="6350" cap="flat" cmpd="sng" algn="ctr">
                      <a:solidFill>
                        <a:srgbClr val="000000"/>
                      </a:solidFill>
                      <a:prstDash val="solid"/>
                      <a:round/>
                      <a:headEnd type="none" w="med" len="med"/>
                      <a:tailEnd type="none" w="med" len="med"/>
                    </a:lnR>
                    <a:lnT>
                      <a:noFill/>
                    </a:lnT>
                    <a:lnB>
                      <a:noFill/>
                    </a:lnB>
                    <a:noFill/>
                  </a:tcPr>
                </a:tc>
                <a:tc>
                  <a:txBody>
                    <a:bodyPr/>
                    <a:lstStyle/>
                    <a:p>
                      <a:pPr algn="r" fontAlgn="ctr"/>
                      <a:r>
                        <a:rPr lang="fr-CH" sz="1000" b="0" i="0" u="none" strike="noStrike" dirty="0">
                          <a:solidFill>
                            <a:srgbClr val="00B050"/>
                          </a:solidFill>
                          <a:effectLst/>
                          <a:latin typeface="Calibri" panose="020F0502020204030204" pitchFamily="34" charset="0"/>
                        </a:rPr>
                        <a:t>1 321    </a:t>
                      </a:r>
                    </a:p>
                  </a:txBody>
                  <a:tcPr marL="5188" marR="5188" marT="518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54349311"/>
                  </a:ext>
                </a:extLst>
              </a:tr>
            </a:tbl>
          </a:graphicData>
        </a:graphic>
      </p:graphicFrame>
    </p:spTree>
    <p:extLst>
      <p:ext uri="{BB962C8B-B14F-4D97-AF65-F5344CB8AC3E}">
        <p14:creationId xmlns:p14="http://schemas.microsoft.com/office/powerpoint/2010/main" val="9286351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EURUSD - 2021-EURUSD</a:t>
            </a:r>
          </a:p>
        </p:txBody>
      </p:sp>
      <p:pic>
        <p:nvPicPr>
          <p:cNvPr id="6" name="Image 5">
            <a:extLst>
              <a:ext uri="{FF2B5EF4-FFF2-40B4-BE49-F238E27FC236}">
                <a16:creationId xmlns:a16="http://schemas.microsoft.com/office/drawing/2014/main" id="{86DC2A93-20FE-419F-AC4D-2BE1CF4FE645}"/>
              </a:ext>
            </a:extLst>
          </p:cNvPr>
          <p:cNvPicPr>
            <a:picLocks noChangeAspect="1"/>
          </p:cNvPicPr>
          <p:nvPr/>
        </p:nvPicPr>
        <p:blipFill>
          <a:blip r:embed="rId2"/>
          <a:stretch>
            <a:fillRect/>
          </a:stretch>
        </p:blipFill>
        <p:spPr>
          <a:xfrm>
            <a:off x="4758947" y="2349501"/>
            <a:ext cx="4200508" cy="3554276"/>
          </a:xfrm>
          <a:prstGeom prst="rect">
            <a:avLst/>
          </a:prstGeom>
        </p:spPr>
      </p:pic>
      <p:pic>
        <p:nvPicPr>
          <p:cNvPr id="8" name="Image 7">
            <a:extLst>
              <a:ext uri="{FF2B5EF4-FFF2-40B4-BE49-F238E27FC236}">
                <a16:creationId xmlns:a16="http://schemas.microsoft.com/office/drawing/2014/main" id="{B32EE36A-B5DB-427A-A496-F33BB26AB4A8}"/>
              </a:ext>
            </a:extLst>
          </p:cNvPr>
          <p:cNvPicPr>
            <a:picLocks noChangeAspect="1"/>
          </p:cNvPicPr>
          <p:nvPr/>
        </p:nvPicPr>
        <p:blipFill>
          <a:blip r:embed="rId3"/>
          <a:stretch>
            <a:fillRect/>
          </a:stretch>
        </p:blipFill>
        <p:spPr>
          <a:xfrm>
            <a:off x="240429" y="2349501"/>
            <a:ext cx="4200508" cy="3554276"/>
          </a:xfrm>
          <a:prstGeom prst="rect">
            <a:avLst/>
          </a:prstGeom>
        </p:spPr>
      </p:pic>
    </p:spTree>
    <p:extLst>
      <p:ext uri="{BB962C8B-B14F-4D97-AF65-F5344CB8AC3E}">
        <p14:creationId xmlns:p14="http://schemas.microsoft.com/office/powerpoint/2010/main" val="19742920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6B51B056-0FB6-4404-8ADA-D1E5F9B7CE45}"/>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1944152A-A1B3-4520-8D75-B473CF499BE3}"/>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35701148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D20BAA33-3FF5-4A82-BAED-AF5206264E49}"/>
              </a:ext>
            </a:extLst>
          </p:cNvPr>
          <p:cNvPicPr>
            <a:picLocks noChangeAspect="1"/>
          </p:cNvPicPr>
          <p:nvPr/>
        </p:nvPicPr>
        <p:blipFill>
          <a:blip r:embed="rId2"/>
          <a:stretch>
            <a:fillRect/>
          </a:stretch>
        </p:blipFill>
        <p:spPr>
          <a:xfrm>
            <a:off x="234332" y="2349500"/>
            <a:ext cx="4212701" cy="3554276"/>
          </a:xfrm>
          <a:prstGeom prst="rect">
            <a:avLst/>
          </a:prstGeom>
        </p:spPr>
      </p:pic>
      <p:pic>
        <p:nvPicPr>
          <p:cNvPr id="5" name="Image 4">
            <a:extLst>
              <a:ext uri="{FF2B5EF4-FFF2-40B4-BE49-F238E27FC236}">
                <a16:creationId xmlns:a16="http://schemas.microsoft.com/office/drawing/2014/main" id="{4DDCC740-029E-41A2-B1B2-D839A1BFB61F}"/>
              </a:ext>
            </a:extLst>
          </p:cNvPr>
          <p:cNvPicPr>
            <a:picLocks noChangeAspect="1"/>
          </p:cNvPicPr>
          <p:nvPr/>
        </p:nvPicPr>
        <p:blipFill>
          <a:blip r:embed="rId3"/>
          <a:stretch>
            <a:fillRect/>
          </a:stretch>
        </p:blipFill>
        <p:spPr>
          <a:xfrm>
            <a:off x="4752851" y="2349500"/>
            <a:ext cx="4212701" cy="3554276"/>
          </a:xfrm>
          <a:prstGeom prst="rect">
            <a:avLst/>
          </a:prstGeom>
        </p:spPr>
      </p:pic>
      <p:sp>
        <p:nvSpPr>
          <p:cNvPr id="2" name="Title"/>
          <p:cNvSpPr>
            <a:spLocks noGrp="1"/>
          </p:cNvSpPr>
          <p:nvPr>
            <p:ph type="title"/>
          </p:nvPr>
        </p:nvSpPr>
        <p:spPr/>
        <p:txBody>
          <a:bodyPr/>
          <a:lstStyle/>
          <a:p>
            <a:r>
              <a:rPr lang="en-US" dirty="0"/>
              <a:t>EURUSD - 2021-EURUSD</a:t>
            </a:r>
          </a:p>
        </p:txBody>
      </p:sp>
    </p:spTree>
    <p:extLst>
      <p:ext uri="{BB962C8B-B14F-4D97-AF65-F5344CB8AC3E}">
        <p14:creationId xmlns:p14="http://schemas.microsoft.com/office/powerpoint/2010/main" val="2178926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8" name="Image 7">
            <a:extLst>
              <a:ext uri="{FF2B5EF4-FFF2-40B4-BE49-F238E27FC236}">
                <a16:creationId xmlns:a16="http://schemas.microsoft.com/office/drawing/2014/main" id="{8570F88D-BE1C-4762-B7AB-8745B69D9759}"/>
              </a:ext>
            </a:extLst>
          </p:cNvPr>
          <p:cNvPicPr>
            <a:picLocks noChangeAspect="1"/>
          </p:cNvPicPr>
          <p:nvPr/>
        </p:nvPicPr>
        <p:blipFill>
          <a:blip r:embed="rId2"/>
          <a:stretch>
            <a:fillRect/>
          </a:stretch>
        </p:blipFill>
        <p:spPr>
          <a:xfrm>
            <a:off x="287840" y="2349500"/>
            <a:ext cx="4200508" cy="3566469"/>
          </a:xfrm>
          <a:prstGeom prst="rect">
            <a:avLst/>
          </a:prstGeom>
        </p:spPr>
      </p:pic>
      <p:pic>
        <p:nvPicPr>
          <p:cNvPr id="9" name="Image 8">
            <a:extLst>
              <a:ext uri="{FF2B5EF4-FFF2-40B4-BE49-F238E27FC236}">
                <a16:creationId xmlns:a16="http://schemas.microsoft.com/office/drawing/2014/main" id="{EE3DC1D2-2E33-4E03-8B79-03F16D5161DB}"/>
              </a:ext>
            </a:extLst>
          </p:cNvPr>
          <p:cNvPicPr>
            <a:picLocks noChangeAspect="1"/>
          </p:cNvPicPr>
          <p:nvPr/>
        </p:nvPicPr>
        <p:blipFill>
          <a:blip r:embed="rId3"/>
          <a:stretch>
            <a:fillRect/>
          </a:stretch>
        </p:blipFill>
        <p:spPr>
          <a:xfrm>
            <a:off x="4649554" y="2349500"/>
            <a:ext cx="4206605" cy="3566469"/>
          </a:xfrm>
          <a:prstGeom prst="rect">
            <a:avLst/>
          </a:prstGeom>
        </p:spPr>
      </p:pic>
    </p:spTree>
    <p:extLst>
      <p:ext uri="{BB962C8B-B14F-4D97-AF65-F5344CB8AC3E}">
        <p14:creationId xmlns:p14="http://schemas.microsoft.com/office/powerpoint/2010/main" val="39806590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- 2021-EURGBP</a:t>
            </a:r>
          </a:p>
        </p:txBody>
      </p:sp>
      <p:pic>
        <p:nvPicPr>
          <p:cNvPr id="11" name="Image 10">
            <a:extLst>
              <a:ext uri="{FF2B5EF4-FFF2-40B4-BE49-F238E27FC236}">
                <a16:creationId xmlns:a16="http://schemas.microsoft.com/office/drawing/2014/main" id="{335EBF39-89DA-4FD9-AF6A-53354CC3BFB7}"/>
              </a:ext>
            </a:extLst>
          </p:cNvPr>
          <p:cNvPicPr>
            <a:picLocks noChangeAspect="1"/>
          </p:cNvPicPr>
          <p:nvPr/>
        </p:nvPicPr>
        <p:blipFill>
          <a:blip r:embed="rId2"/>
          <a:stretch>
            <a:fillRect/>
          </a:stretch>
        </p:blipFill>
        <p:spPr>
          <a:xfrm>
            <a:off x="281743" y="2361188"/>
            <a:ext cx="4206605" cy="3539543"/>
          </a:xfrm>
          <a:prstGeom prst="rect">
            <a:avLst/>
          </a:prstGeom>
        </p:spPr>
      </p:pic>
      <p:pic>
        <p:nvPicPr>
          <p:cNvPr id="13" name="Image 12">
            <a:extLst>
              <a:ext uri="{FF2B5EF4-FFF2-40B4-BE49-F238E27FC236}">
                <a16:creationId xmlns:a16="http://schemas.microsoft.com/office/drawing/2014/main" id="{7D14835A-E701-495A-BAED-DA43DB3C240F}"/>
              </a:ext>
            </a:extLst>
          </p:cNvPr>
          <p:cNvPicPr>
            <a:picLocks noChangeAspect="1"/>
          </p:cNvPicPr>
          <p:nvPr/>
        </p:nvPicPr>
        <p:blipFill>
          <a:blip r:embed="rId3"/>
          <a:stretch>
            <a:fillRect/>
          </a:stretch>
        </p:blipFill>
        <p:spPr>
          <a:xfrm>
            <a:off x="4661749" y="2334261"/>
            <a:ext cx="4200508" cy="3566469"/>
          </a:xfrm>
          <a:prstGeom prst="rect">
            <a:avLst/>
          </a:prstGeom>
        </p:spPr>
      </p:pic>
    </p:spTree>
    <p:extLst>
      <p:ext uri="{BB962C8B-B14F-4D97-AF65-F5344CB8AC3E}">
        <p14:creationId xmlns:p14="http://schemas.microsoft.com/office/powerpoint/2010/main" val="7337987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- 2021-EURGBP</a:t>
            </a:r>
          </a:p>
        </p:txBody>
      </p:sp>
      <p:pic>
        <p:nvPicPr>
          <p:cNvPr id="7" name="Image 6">
            <a:extLst>
              <a:ext uri="{FF2B5EF4-FFF2-40B4-BE49-F238E27FC236}">
                <a16:creationId xmlns:a16="http://schemas.microsoft.com/office/drawing/2014/main" id="{C6DF19EC-6E2A-40B6-ACFC-0A0DBDB58854}"/>
              </a:ext>
            </a:extLst>
          </p:cNvPr>
          <p:cNvPicPr>
            <a:picLocks noChangeAspect="1"/>
          </p:cNvPicPr>
          <p:nvPr/>
        </p:nvPicPr>
        <p:blipFill>
          <a:blip r:embed="rId2"/>
          <a:stretch>
            <a:fillRect/>
          </a:stretch>
        </p:blipFill>
        <p:spPr>
          <a:xfrm>
            <a:off x="281743" y="2349500"/>
            <a:ext cx="4200508" cy="3572566"/>
          </a:xfrm>
          <a:prstGeom prst="rect">
            <a:avLst/>
          </a:prstGeom>
        </p:spPr>
      </p:pic>
      <p:pic>
        <p:nvPicPr>
          <p:cNvPr id="9" name="Image 8">
            <a:extLst>
              <a:ext uri="{FF2B5EF4-FFF2-40B4-BE49-F238E27FC236}">
                <a16:creationId xmlns:a16="http://schemas.microsoft.com/office/drawing/2014/main" id="{3D455D1B-6805-4D21-8F13-60D8C2815D35}"/>
              </a:ext>
            </a:extLst>
          </p:cNvPr>
          <p:cNvPicPr>
            <a:picLocks noChangeAspect="1"/>
          </p:cNvPicPr>
          <p:nvPr/>
        </p:nvPicPr>
        <p:blipFill>
          <a:blip r:embed="rId3"/>
          <a:stretch>
            <a:fillRect/>
          </a:stretch>
        </p:blipFill>
        <p:spPr>
          <a:xfrm>
            <a:off x="4572000" y="2349500"/>
            <a:ext cx="4200508" cy="3572566"/>
          </a:xfrm>
          <a:prstGeom prst="rect">
            <a:avLst/>
          </a:prstGeom>
        </p:spPr>
      </p:pic>
    </p:spTree>
    <p:extLst>
      <p:ext uri="{BB962C8B-B14F-4D97-AF65-F5344CB8AC3E}">
        <p14:creationId xmlns:p14="http://schemas.microsoft.com/office/powerpoint/2010/main" val="81244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r>
              <a:rPr lang="fr-FR" dirty="0"/>
              <a:t> - 2020</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graphicFrame>
        <p:nvGraphicFramePr>
          <p:cNvPr id="10" name="Tableau 9">
            <a:extLst>
              <a:ext uri="{FF2B5EF4-FFF2-40B4-BE49-F238E27FC236}">
                <a16:creationId xmlns:a16="http://schemas.microsoft.com/office/drawing/2014/main" id="{72E00251-2FCD-4F78-BC0B-E12C630A1FD6}"/>
              </a:ext>
            </a:extLst>
          </p:cNvPr>
          <p:cNvGraphicFramePr>
            <a:graphicFrameLocks noGrp="1"/>
          </p:cNvGraphicFramePr>
          <p:nvPr/>
        </p:nvGraphicFramePr>
        <p:xfrm>
          <a:off x="387296" y="1762243"/>
          <a:ext cx="7966324" cy="1319579"/>
        </p:xfrm>
        <a:graphic>
          <a:graphicData uri="http://schemas.openxmlformats.org/drawingml/2006/table">
            <a:tbl>
              <a:tblPr/>
              <a:tblGrid>
                <a:gridCol w="1009795">
                  <a:extLst>
                    <a:ext uri="{9D8B030D-6E8A-4147-A177-3AD203B41FA5}">
                      <a16:colId xmlns:a16="http://schemas.microsoft.com/office/drawing/2014/main" val="3100548003"/>
                    </a:ext>
                  </a:extLst>
                </a:gridCol>
                <a:gridCol w="56907">
                  <a:extLst>
                    <a:ext uri="{9D8B030D-6E8A-4147-A177-3AD203B41FA5}">
                      <a16:colId xmlns:a16="http://schemas.microsoft.com/office/drawing/2014/main" val="3512850723"/>
                    </a:ext>
                  </a:extLst>
                </a:gridCol>
                <a:gridCol w="757346">
                  <a:extLst>
                    <a:ext uri="{9D8B030D-6E8A-4147-A177-3AD203B41FA5}">
                      <a16:colId xmlns:a16="http://schemas.microsoft.com/office/drawing/2014/main" val="1133419152"/>
                    </a:ext>
                  </a:extLst>
                </a:gridCol>
                <a:gridCol w="56907">
                  <a:extLst>
                    <a:ext uri="{9D8B030D-6E8A-4147-A177-3AD203B41FA5}">
                      <a16:colId xmlns:a16="http://schemas.microsoft.com/office/drawing/2014/main" val="2763508637"/>
                    </a:ext>
                  </a:extLst>
                </a:gridCol>
                <a:gridCol w="987843">
                  <a:extLst>
                    <a:ext uri="{9D8B030D-6E8A-4147-A177-3AD203B41FA5}">
                      <a16:colId xmlns:a16="http://schemas.microsoft.com/office/drawing/2014/main" val="751477622"/>
                    </a:ext>
                  </a:extLst>
                </a:gridCol>
                <a:gridCol w="987843">
                  <a:extLst>
                    <a:ext uri="{9D8B030D-6E8A-4147-A177-3AD203B41FA5}">
                      <a16:colId xmlns:a16="http://schemas.microsoft.com/office/drawing/2014/main" val="2715114994"/>
                    </a:ext>
                  </a:extLst>
                </a:gridCol>
                <a:gridCol w="56907">
                  <a:extLst>
                    <a:ext uri="{9D8B030D-6E8A-4147-A177-3AD203B41FA5}">
                      <a16:colId xmlns:a16="http://schemas.microsoft.com/office/drawing/2014/main" val="2383265033"/>
                    </a:ext>
                  </a:extLst>
                </a:gridCol>
                <a:gridCol w="913755">
                  <a:extLst>
                    <a:ext uri="{9D8B030D-6E8A-4147-A177-3AD203B41FA5}">
                      <a16:colId xmlns:a16="http://schemas.microsoft.com/office/drawing/2014/main" val="1878970318"/>
                    </a:ext>
                  </a:extLst>
                </a:gridCol>
                <a:gridCol w="56907">
                  <a:extLst>
                    <a:ext uri="{9D8B030D-6E8A-4147-A177-3AD203B41FA5}">
                      <a16:colId xmlns:a16="http://schemas.microsoft.com/office/drawing/2014/main" val="4071408535"/>
                    </a:ext>
                  </a:extLst>
                </a:gridCol>
                <a:gridCol w="878083">
                  <a:extLst>
                    <a:ext uri="{9D8B030D-6E8A-4147-A177-3AD203B41FA5}">
                      <a16:colId xmlns:a16="http://schemas.microsoft.com/office/drawing/2014/main" val="1528239301"/>
                    </a:ext>
                  </a:extLst>
                </a:gridCol>
                <a:gridCol w="56907">
                  <a:extLst>
                    <a:ext uri="{9D8B030D-6E8A-4147-A177-3AD203B41FA5}">
                      <a16:colId xmlns:a16="http://schemas.microsoft.com/office/drawing/2014/main" val="562387417"/>
                    </a:ext>
                  </a:extLst>
                </a:gridCol>
                <a:gridCol w="782043">
                  <a:extLst>
                    <a:ext uri="{9D8B030D-6E8A-4147-A177-3AD203B41FA5}">
                      <a16:colId xmlns:a16="http://schemas.microsoft.com/office/drawing/2014/main" val="1045632291"/>
                    </a:ext>
                  </a:extLst>
                </a:gridCol>
                <a:gridCol w="56907">
                  <a:extLst>
                    <a:ext uri="{9D8B030D-6E8A-4147-A177-3AD203B41FA5}">
                      <a16:colId xmlns:a16="http://schemas.microsoft.com/office/drawing/2014/main" val="1337551204"/>
                    </a:ext>
                  </a:extLst>
                </a:gridCol>
                <a:gridCol w="56907">
                  <a:extLst>
                    <a:ext uri="{9D8B030D-6E8A-4147-A177-3AD203B41FA5}">
                      <a16:colId xmlns:a16="http://schemas.microsoft.com/office/drawing/2014/main" val="2929900708"/>
                    </a:ext>
                  </a:extLst>
                </a:gridCol>
                <a:gridCol w="1251267">
                  <a:extLst>
                    <a:ext uri="{9D8B030D-6E8A-4147-A177-3AD203B41FA5}">
                      <a16:colId xmlns:a16="http://schemas.microsoft.com/office/drawing/2014/main" val="1768915775"/>
                    </a:ext>
                  </a:extLst>
                </a:gridCol>
              </a:tblGrid>
              <a:tr h="324749">
                <a:tc>
                  <a:txBody>
                    <a:bodyPr/>
                    <a:lstStyle/>
                    <a:p>
                      <a:pPr algn="ctr" fontAlgn="ctr"/>
                      <a:r>
                        <a:rPr lang="fr-CH" sz="1000" b="1" i="0" u="none" strike="noStrike">
                          <a:solidFill>
                            <a:srgbClr val="000000"/>
                          </a:solidFill>
                          <a:effectLst/>
                          <a:latin typeface="Calibri" panose="020F0502020204030204" pitchFamily="34" charset="0"/>
                        </a:rPr>
                        <a:t>EURGBP</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fr-CH" sz="1000" b="1"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Reference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Hedged notional</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Exposure (GBP)</a:t>
                      </a:r>
                    </a:p>
                  </a:txBody>
                  <a:tcPr marL="5196" marR="5196" marT="5196"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Budget  2020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Hedge Rate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Hedging performance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3431593072"/>
                  </a:ext>
                </a:extLst>
              </a:tr>
              <a:tr h="166491">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10775870"/>
                  </a:ext>
                </a:extLst>
              </a:tr>
              <a:tr h="166491">
                <a:tc>
                  <a:txBody>
                    <a:bodyPr/>
                    <a:lstStyle/>
                    <a:p>
                      <a:pPr algn="ctr" fontAlgn="ctr"/>
                      <a:r>
                        <a:rPr lang="fr-CH" sz="1000" b="0" i="0" u="none" strike="noStrike">
                          <a:solidFill>
                            <a:srgbClr val="000000"/>
                          </a:solidFill>
                          <a:effectLst/>
                          <a:latin typeface="Calibri" panose="020F0502020204030204" pitchFamily="34" charset="0"/>
                        </a:rPr>
                        <a:t>Groupe Socomore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176 245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060896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France</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55 757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85523432"/>
                  </a:ext>
                </a:extLst>
              </a:tr>
              <a:tr h="166491">
                <a:tc>
                  <a:txBody>
                    <a:bodyPr/>
                    <a:lstStyle/>
                    <a:p>
                      <a:pPr algn="ctr" fontAlgn="ctr"/>
                      <a:r>
                        <a:rPr lang="fr-CH" sz="1000" b="0" i="0" u="none" strike="noStrike">
                          <a:solidFill>
                            <a:srgbClr val="000000"/>
                          </a:solidFill>
                          <a:effectLst/>
                          <a:latin typeface="Calibri" panose="020F0502020204030204" pitchFamily="34" charset="0"/>
                        </a:rPr>
                        <a:t>Socomore Ireland</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515 377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0"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dirty="0">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0"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0"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81565972"/>
                  </a:ext>
                </a:extLst>
              </a:tr>
              <a:tr h="166491">
                <a:tc>
                  <a:txBody>
                    <a:bodyPr/>
                    <a:lstStyle/>
                    <a:p>
                      <a:pPr algn="ctr" fontAlgn="ctr"/>
                      <a:r>
                        <a:rPr lang="fr-CH" sz="1000" b="0" i="0" u="none" strike="noStrike">
                          <a:solidFill>
                            <a:srgbClr val="000000"/>
                          </a:solidFill>
                          <a:effectLst/>
                          <a:latin typeface="Calibri" panose="020F0502020204030204" pitchFamily="34" charset="0"/>
                        </a:rPr>
                        <a:t>Total*</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6A6A6"/>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2020 - Bilan</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0" i="0" u="none" strike="noStrike">
                          <a:solidFill>
                            <a:srgbClr val="000000"/>
                          </a:solidFill>
                          <a:effectLst/>
                          <a:latin typeface="Calibri" panose="020F0502020204030204" pitchFamily="34" charset="0"/>
                        </a:rPr>
                        <a:t>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747 379     </a:t>
                      </a:r>
                    </a:p>
                  </a:txBody>
                  <a:tcPr marL="5196" marR="5196" marT="5196"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rtl="0" fontAlgn="ctr"/>
                      <a:r>
                        <a:rPr lang="fr-CH" sz="1000" b="1" i="0" u="none" strike="noStrike">
                          <a:solidFill>
                            <a:srgbClr val="000000"/>
                          </a:solidFill>
                          <a:effectLst/>
                          <a:latin typeface="Calibri" panose="020F0502020204030204" pitchFamily="34" charset="0"/>
                        </a:rPr>
                        <a:t>100%</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595959"/>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NA</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fr-CH" sz="1000" b="1" i="0" u="none" strike="noStrike">
                          <a:solidFill>
                            <a:srgbClr val="000000"/>
                          </a:solidFill>
                          <a:effectLst/>
                          <a:latin typeface="Calibri" panose="020F0502020204030204" pitchFamily="34" charset="0"/>
                        </a:rPr>
                        <a:t>0,8584</a:t>
                      </a:r>
                    </a:p>
                  </a:txBody>
                  <a:tcPr marL="5196" marR="5196" marT="519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fr-CH" sz="1000" b="1" i="0" u="none" strike="noStrike">
                          <a:solidFill>
                            <a:srgbClr val="000000"/>
                          </a:solidFill>
                          <a:effectLst/>
                          <a:latin typeface="Calibri" panose="020F0502020204030204" pitchFamily="34" charset="0"/>
                        </a:rPr>
                        <a:t> </a:t>
                      </a:r>
                    </a:p>
                  </a:txBody>
                  <a:tcPr marL="5196" marR="5196" marT="5196" marB="0" anchor="b">
                    <a:lnL w="6350" cap="flat" cmpd="sng" algn="ctr">
                      <a:solidFill>
                        <a:srgbClr val="000000"/>
                      </a:solidFill>
                      <a:prstDash val="solid"/>
                      <a:round/>
                      <a:headEnd type="none" w="med" len="med"/>
                      <a:tailEnd type="none" w="med" len="med"/>
                    </a:lnL>
                    <a:lnR>
                      <a:noFill/>
                    </a:lnR>
                    <a:lnT>
                      <a:noFill/>
                    </a:lnT>
                    <a:lnB>
                      <a:noFill/>
                    </a:lnB>
                    <a:solidFill>
                      <a:srgbClr val="FFFFFF"/>
                    </a:solidFill>
                  </a:tcPr>
                </a:tc>
                <a:tc>
                  <a:txBody>
                    <a:bodyPr/>
                    <a:lstStyle/>
                    <a:p>
                      <a:pPr algn="ctr" fontAlgn="ctr"/>
                      <a:r>
                        <a:rPr lang="fr-CH" sz="1000" b="1" i="0" u="none" strike="noStrike">
                          <a:solidFill>
                            <a:srgbClr val="000000"/>
                          </a:solidFill>
                          <a:effectLst/>
                          <a:latin typeface="Calibri" panose="020F0502020204030204" pitchFamily="34" charset="0"/>
                        </a:rPr>
                        <a:t> </a:t>
                      </a:r>
                    </a:p>
                  </a:txBody>
                  <a:tcPr marL="5196" marR="5196" marT="5196" marB="0" anchor="ctr">
                    <a:lnL>
                      <a:noFill/>
                    </a:lnL>
                    <a:lnR w="63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ctr"/>
                      <a:r>
                        <a:rPr lang="fr-CH" sz="1000" b="1" i="0" u="none" strike="noStrike">
                          <a:solidFill>
                            <a:srgbClr val="00B050"/>
                          </a:solidFill>
                          <a:effectLst/>
                          <a:latin typeface="Calibri" panose="020F0502020204030204" pitchFamily="34" charset="0"/>
                        </a:rPr>
                        <a:t>                                -   </a:t>
                      </a:r>
                    </a:p>
                  </a:txBody>
                  <a:tcPr marL="5196" marR="5196" marT="519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52253169"/>
                  </a:ext>
                </a:extLst>
              </a:tr>
              <a:tr h="162375">
                <a:tc gridSpan="6">
                  <a:txBody>
                    <a:bodyPr/>
                    <a:lstStyle/>
                    <a:p>
                      <a:pPr algn="l" fontAlgn="b"/>
                      <a:r>
                        <a:rPr lang="fr-FR" sz="1000" b="0" i="0" u="none" strike="noStrike">
                          <a:solidFill>
                            <a:srgbClr val="000000"/>
                          </a:solidFill>
                          <a:effectLst/>
                          <a:latin typeface="Calibri" panose="020F0502020204030204" pitchFamily="34" charset="0"/>
                        </a:rPr>
                        <a:t>*A mettre à jour une fois la livraison des flux finaux par les filiales</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a:solidFill>
                            <a:srgbClr val="000000"/>
                          </a:solidFill>
                          <a:effectLst/>
                          <a:latin typeface="Calibri" panose="020F0502020204030204" pitchFamily="34" charset="0"/>
                        </a:rPr>
                        <a:t> </a:t>
                      </a:r>
                    </a:p>
                  </a:txBody>
                  <a:tcPr marL="5196" marR="5196" marT="5196" marB="0" anchor="b">
                    <a:lnL>
                      <a:noFill/>
                    </a:lnL>
                    <a:lnR>
                      <a:noFill/>
                    </a:lnR>
                    <a:lnT>
                      <a:noFill/>
                    </a:lnT>
                    <a:lnB>
                      <a:noFill/>
                    </a:lnB>
                    <a:solidFill>
                      <a:srgbClr val="FFFFFF"/>
                    </a:solidFill>
                  </a:tcPr>
                </a:tc>
                <a:tc>
                  <a:txBody>
                    <a:bodyPr/>
                    <a:lstStyle/>
                    <a:p>
                      <a:pPr algn="l" fontAlgn="b"/>
                      <a:r>
                        <a:rPr lang="fr-CH" sz="1000" b="0" i="0" u="none" strike="noStrike" dirty="0">
                          <a:solidFill>
                            <a:srgbClr val="000000"/>
                          </a:solidFill>
                          <a:effectLst/>
                          <a:latin typeface="Calibri" panose="020F0502020204030204" pitchFamily="34" charset="0"/>
                        </a:rPr>
                        <a:t> </a:t>
                      </a:r>
                    </a:p>
                  </a:txBody>
                  <a:tcPr marL="5196" marR="5196" marT="5196"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624076782"/>
                  </a:ext>
                </a:extLst>
              </a:tr>
            </a:tbl>
          </a:graphicData>
        </a:graphic>
      </p:graphicFrame>
    </p:spTree>
    <p:extLst>
      <p:ext uri="{BB962C8B-B14F-4D97-AF65-F5344CB8AC3E}">
        <p14:creationId xmlns:p14="http://schemas.microsoft.com/office/powerpoint/2010/main" val="391187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6" name="Image 5">
            <a:extLst>
              <a:ext uri="{FF2B5EF4-FFF2-40B4-BE49-F238E27FC236}">
                <a16:creationId xmlns:a16="http://schemas.microsoft.com/office/drawing/2014/main" id="{30F7B377-7C3B-432C-9FBB-239CF70EA7BC}"/>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10" name="Image 9">
            <a:extLst>
              <a:ext uri="{FF2B5EF4-FFF2-40B4-BE49-F238E27FC236}">
                <a16:creationId xmlns:a16="http://schemas.microsoft.com/office/drawing/2014/main" id="{F7F749B7-74EF-4A73-9204-A125BDF86793}"/>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311085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8" name="Image 7">
            <a:extLst>
              <a:ext uri="{FF2B5EF4-FFF2-40B4-BE49-F238E27FC236}">
                <a16:creationId xmlns:a16="http://schemas.microsoft.com/office/drawing/2014/main" id="{6E55D2A6-7966-4987-A507-9523DA019BBF}"/>
              </a:ext>
            </a:extLst>
          </p:cNvPr>
          <p:cNvPicPr>
            <a:picLocks noChangeAspect="1"/>
          </p:cNvPicPr>
          <p:nvPr/>
        </p:nvPicPr>
        <p:blipFill>
          <a:blip r:embed="rId2"/>
          <a:stretch>
            <a:fillRect/>
          </a:stretch>
        </p:blipFill>
        <p:spPr>
          <a:xfrm>
            <a:off x="281743" y="2349499"/>
            <a:ext cx="4200508" cy="3566469"/>
          </a:xfrm>
          <a:prstGeom prst="rect">
            <a:avLst/>
          </a:prstGeom>
        </p:spPr>
      </p:pic>
      <p:pic>
        <p:nvPicPr>
          <p:cNvPr id="10" name="Image 9">
            <a:extLst>
              <a:ext uri="{FF2B5EF4-FFF2-40B4-BE49-F238E27FC236}">
                <a16:creationId xmlns:a16="http://schemas.microsoft.com/office/drawing/2014/main" id="{5EA9C0BB-195A-419A-A65A-70726FF05B5E}"/>
              </a:ext>
            </a:extLst>
          </p:cNvPr>
          <p:cNvPicPr>
            <a:picLocks noChangeAspect="1"/>
          </p:cNvPicPr>
          <p:nvPr/>
        </p:nvPicPr>
        <p:blipFill>
          <a:blip r:embed="rId3"/>
          <a:stretch>
            <a:fillRect/>
          </a:stretch>
        </p:blipFill>
        <p:spPr>
          <a:xfrm>
            <a:off x="4571999" y="2349499"/>
            <a:ext cx="4206605" cy="3566469"/>
          </a:xfrm>
          <a:prstGeom prst="rect">
            <a:avLst/>
          </a:prstGeom>
        </p:spPr>
      </p:pic>
    </p:spTree>
    <p:extLst>
      <p:ext uri="{BB962C8B-B14F-4D97-AF65-F5344CB8AC3E}">
        <p14:creationId xmlns:p14="http://schemas.microsoft.com/office/powerpoint/2010/main" val="123495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EURGBP - 2020-EURGBP</a:t>
            </a:r>
          </a:p>
        </p:txBody>
      </p:sp>
      <p:pic>
        <p:nvPicPr>
          <p:cNvPr id="7" name="Image 6">
            <a:extLst>
              <a:ext uri="{FF2B5EF4-FFF2-40B4-BE49-F238E27FC236}">
                <a16:creationId xmlns:a16="http://schemas.microsoft.com/office/drawing/2014/main" id="{7553D281-6D45-41D0-AEBA-A5E592173167}"/>
              </a:ext>
            </a:extLst>
          </p:cNvPr>
          <p:cNvPicPr>
            <a:picLocks noChangeAspect="1"/>
          </p:cNvPicPr>
          <p:nvPr/>
        </p:nvPicPr>
        <p:blipFill>
          <a:blip r:embed="rId2"/>
          <a:stretch>
            <a:fillRect/>
          </a:stretch>
        </p:blipFill>
        <p:spPr>
          <a:xfrm>
            <a:off x="281743" y="2349500"/>
            <a:ext cx="4200508" cy="3566469"/>
          </a:xfrm>
          <a:prstGeom prst="rect">
            <a:avLst/>
          </a:prstGeom>
        </p:spPr>
      </p:pic>
      <p:pic>
        <p:nvPicPr>
          <p:cNvPr id="9" name="Image 8">
            <a:extLst>
              <a:ext uri="{FF2B5EF4-FFF2-40B4-BE49-F238E27FC236}">
                <a16:creationId xmlns:a16="http://schemas.microsoft.com/office/drawing/2014/main" id="{128BB924-CF55-4BF9-A831-8115C2B6A56E}"/>
              </a:ext>
            </a:extLst>
          </p:cNvPr>
          <p:cNvPicPr>
            <a:picLocks noChangeAspect="1"/>
          </p:cNvPicPr>
          <p:nvPr/>
        </p:nvPicPr>
        <p:blipFill>
          <a:blip r:embed="rId3"/>
          <a:stretch>
            <a:fillRect/>
          </a:stretch>
        </p:blipFill>
        <p:spPr>
          <a:xfrm>
            <a:off x="4572000" y="2349500"/>
            <a:ext cx="4206605" cy="3566469"/>
          </a:xfrm>
          <a:prstGeom prst="rect">
            <a:avLst/>
          </a:prstGeom>
        </p:spPr>
      </p:pic>
    </p:spTree>
    <p:extLst>
      <p:ext uri="{BB962C8B-B14F-4D97-AF65-F5344CB8AC3E}">
        <p14:creationId xmlns:p14="http://schemas.microsoft.com/office/powerpoint/2010/main" val="2073105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DD58E732-0BDD-47F5-81C1-66D149EF29D3}"/>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A8815BDD-4670-4E33-9B2C-F250AF690292}"/>
              </a:ext>
            </a:extLst>
          </p:cNvPr>
          <p:cNvPicPr>
            <a:picLocks noChangeAspect="1"/>
          </p:cNvPicPr>
          <p:nvPr/>
        </p:nvPicPr>
        <p:blipFill>
          <a:blip r:embed="rId2"/>
          <a:stretch>
            <a:fillRect/>
          </a:stretch>
        </p:blipFill>
        <p:spPr>
          <a:xfrm>
            <a:off x="33337" y="1524000"/>
            <a:ext cx="9077325" cy="1352550"/>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7" name="Image 6">
            <a:extLst>
              <a:ext uri="{FF2B5EF4-FFF2-40B4-BE49-F238E27FC236}">
                <a16:creationId xmlns:a16="http://schemas.microsoft.com/office/drawing/2014/main" id="{D4108342-1FB4-4960-AE23-501C63A00A93}"/>
              </a:ext>
            </a:extLst>
          </p:cNvPr>
          <p:cNvPicPr>
            <a:picLocks noChangeAspect="1"/>
          </p:cNvPicPr>
          <p:nvPr/>
        </p:nvPicPr>
        <p:blipFill>
          <a:blip r:embed="rId2"/>
          <a:stretch>
            <a:fillRect/>
          </a:stretch>
        </p:blipFill>
        <p:spPr>
          <a:xfrm>
            <a:off x="73025" y="1515838"/>
            <a:ext cx="8943975" cy="135255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3F1CF2F-F729-4553-8DB8-627D95D71D86}"/>
              </a:ext>
            </a:extLst>
          </p:cNvPr>
          <p:cNvPicPr>
            <a:picLocks noChangeAspect="1"/>
          </p:cNvPicPr>
          <p:nvPr/>
        </p:nvPicPr>
        <p:blipFill>
          <a:blip r:embed="rId2"/>
          <a:stretch>
            <a:fillRect/>
          </a:stretch>
        </p:blipFill>
        <p:spPr>
          <a:xfrm>
            <a:off x="317500" y="1143000"/>
            <a:ext cx="7193017" cy="1905000"/>
          </a:xfrm>
          <a:prstGeom prst="rect">
            <a:avLst/>
          </a:prstGeom>
        </p:spPr>
      </p:pic>
      <p:pic>
        <p:nvPicPr>
          <p:cNvPr id="7" name="Image 6">
            <a:extLst>
              <a:ext uri="{FF2B5EF4-FFF2-40B4-BE49-F238E27FC236}">
                <a16:creationId xmlns:a16="http://schemas.microsoft.com/office/drawing/2014/main" id="{2B4A67B6-64FA-4EA3-B2D7-DE90C385FC09}"/>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2077222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EURGBP</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88B077E1-4001-44D7-A427-F2D6C43033A7}"/>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AB8501C7-06D4-4BC9-82F9-DE7E60ED281B}"/>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698189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CADJPY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39FA890C-8CC5-458A-B3DB-E2E06C925A79}"/>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3DA4926D-AF28-4DBE-B8A3-F9E55132D898}"/>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18735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USDCAD</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6" name="Image 5">
            <a:extLst>
              <a:ext uri="{FF2B5EF4-FFF2-40B4-BE49-F238E27FC236}">
                <a16:creationId xmlns:a16="http://schemas.microsoft.com/office/drawing/2014/main" id="{DEAF0B7F-A2A2-4DB6-AC52-3762F2FCA5DC}"/>
              </a:ext>
            </a:extLst>
          </p:cNvPr>
          <p:cNvPicPr>
            <a:picLocks noChangeAspect="1"/>
          </p:cNvPicPr>
          <p:nvPr/>
        </p:nvPicPr>
        <p:blipFill>
          <a:blip r:embed="rId2"/>
          <a:stretch>
            <a:fillRect/>
          </a:stretch>
        </p:blipFill>
        <p:spPr>
          <a:xfrm>
            <a:off x="317500" y="1143000"/>
            <a:ext cx="6451469" cy="1905000"/>
          </a:xfrm>
          <a:prstGeom prst="rect">
            <a:avLst/>
          </a:prstGeom>
        </p:spPr>
      </p:pic>
      <p:pic>
        <p:nvPicPr>
          <p:cNvPr id="7" name="Image 6">
            <a:extLst>
              <a:ext uri="{FF2B5EF4-FFF2-40B4-BE49-F238E27FC236}">
                <a16:creationId xmlns:a16="http://schemas.microsoft.com/office/drawing/2014/main" id="{7E2C1FB9-DC1F-44A0-820A-5003A2BA99ED}"/>
              </a:ext>
            </a:extLst>
          </p:cNvPr>
          <p:cNvPicPr>
            <a:picLocks noChangeAspect="1"/>
          </p:cNvPicPr>
          <p:nvPr/>
        </p:nvPicPr>
        <p:blipFill>
          <a:blip r:embed="rId3"/>
          <a:stretch>
            <a:fillRect/>
          </a:stretch>
        </p:blipFill>
        <p:spPr>
          <a:xfrm>
            <a:off x="3429000" y="3175000"/>
            <a:ext cx="5244403" cy="3429000"/>
          </a:xfrm>
          <a:prstGeom prst="rect">
            <a:avLst/>
          </a:prstGeom>
        </p:spPr>
      </p:pic>
    </p:spTree>
    <p:extLst>
      <p:ext uri="{BB962C8B-B14F-4D97-AF65-F5344CB8AC3E}">
        <p14:creationId xmlns:p14="http://schemas.microsoft.com/office/powerpoint/2010/main" val="1741401587"/>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5696</TotalTime>
  <Words>1260</Words>
  <Application>Microsoft Office PowerPoint</Application>
  <PresentationFormat>Affichage à l'écran (4:3)</PresentationFormat>
  <Paragraphs>465</Paragraphs>
  <Slides>37</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37</vt:i4>
      </vt:variant>
    </vt:vector>
  </HeadingPairs>
  <TitlesOfParts>
    <vt:vector size="44"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Sensitivity EURGBP</vt:lpstr>
      <vt:lpstr>Sensitivity CADJPY</vt:lpstr>
      <vt:lpstr>Sensitivity USDCAD</vt:lpstr>
      <vt:lpstr> </vt:lpstr>
      <vt:lpstr>CADJPY - Historical &amp; Planned</vt:lpstr>
      <vt:lpstr>CADJPY - Synthesis</vt:lpstr>
      <vt:lpstr>CADJPY - 2021</vt:lpstr>
      <vt:lpstr>EURGBP - Historical &amp; Planned</vt:lpstr>
      <vt:lpstr>EURGBP - Synthesis</vt:lpstr>
      <vt:lpstr>EURGBP - 2020-GBP Bilan</vt:lpstr>
      <vt:lpstr>EURGBP - 2021</vt:lpstr>
      <vt:lpstr>EURUSD - Historical &amp; Planned</vt:lpstr>
      <vt:lpstr>EURUSD - Synthesis</vt:lpstr>
      <vt:lpstr>EURUSD - 2021</vt:lpstr>
      <vt:lpstr>USDCAD - Historical &amp; Planned</vt:lpstr>
      <vt:lpstr>USDCAD - Synthesis</vt:lpstr>
      <vt:lpstr>USDCAD - 2021</vt:lpstr>
      <vt:lpstr> </vt:lpstr>
      <vt:lpstr>Hedging Summary - 2021</vt:lpstr>
      <vt:lpstr>EURUSD - 2021-EURUSD</vt:lpstr>
      <vt:lpstr>EURUSD - 2021-EURUSD</vt:lpstr>
      <vt:lpstr>EURUSD - 2021-EURUSD</vt:lpstr>
      <vt:lpstr>EURGBP - 2021-EURGBP</vt:lpstr>
      <vt:lpstr>EURGBP - 2021-EURGBP</vt:lpstr>
      <vt:lpstr>EURGBP - 2021-EURGBP</vt:lpstr>
      <vt:lpstr>Hedging Summary - 2020</vt:lpstr>
      <vt:lpstr>EURGBP - 2020-EURGBP</vt:lpstr>
      <vt:lpstr>EURGBP - 2020-EURGBP</vt:lpstr>
      <vt:lpstr>EURGBP - 2020-EURGBP</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705</cp:revision>
  <cp:lastPrinted>2012-02-01T10:00:25Z</cp:lastPrinted>
  <dcterms:created xsi:type="dcterms:W3CDTF">2010-04-23T15:09:35Z</dcterms:created>
  <dcterms:modified xsi:type="dcterms:W3CDTF">2021-04-12T11:47:57Z</dcterms:modified>
</cp:coreProperties>
</file>