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2"/>
  </p:notesMasterIdLst>
  <p:sldIdLst>
    <p:sldId id="256" r:id="rId3"/>
    <p:sldId id="466" r:id="rId4"/>
    <p:sldId id="476" r:id="rId5"/>
    <p:sldId id="493" r:id="rId6"/>
    <p:sldId id="494" r:id="rId7"/>
    <p:sldId id="511" r:id="rId8"/>
    <p:sldId id="512" r:id="rId9"/>
    <p:sldId id="513" r:id="rId10"/>
    <p:sldId id="514" r:id="rId11"/>
    <p:sldId id="470" r:id="rId12"/>
    <p:sldId id="459" r:id="rId13"/>
    <p:sldId id="497" r:id="rId14"/>
    <p:sldId id="499" r:id="rId15"/>
    <p:sldId id="500" r:id="rId16"/>
    <p:sldId id="457" r:id="rId17"/>
    <p:sldId id="501" r:id="rId18"/>
    <p:sldId id="503" r:id="rId19"/>
    <p:sldId id="504" r:id="rId20"/>
    <p:sldId id="456" r:id="rId21"/>
    <p:sldId id="505" r:id="rId22"/>
    <p:sldId id="507" r:id="rId23"/>
    <p:sldId id="458" r:id="rId24"/>
    <p:sldId id="508" r:id="rId25"/>
    <p:sldId id="510" r:id="rId26"/>
    <p:sldId id="509" r:id="rId27"/>
    <p:sldId id="553" r:id="rId28"/>
    <p:sldId id="554" r:id="rId29"/>
    <p:sldId id="516" r:id="rId30"/>
    <p:sldId id="517" r:id="rId31"/>
    <p:sldId id="518" r:id="rId32"/>
    <p:sldId id="519" r:id="rId33"/>
    <p:sldId id="520" r:id="rId34"/>
    <p:sldId id="521" r:id="rId35"/>
    <p:sldId id="549" r:id="rId36"/>
    <p:sldId id="550" r:id="rId37"/>
    <p:sldId id="552" r:id="rId38"/>
    <p:sldId id="551" r:id="rId39"/>
    <p:sldId id="409" r:id="rId40"/>
    <p:sldId id="410" r:id="rId4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12/04/2021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09/04/2021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AC9694FB-031F-4702-B379-54B726C40C67}"/>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03339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5" name="Image 4">
            <a:extLst>
              <a:ext uri="{FF2B5EF4-FFF2-40B4-BE49-F238E27FC236}">
                <a16:creationId xmlns:a16="http://schemas.microsoft.com/office/drawing/2014/main" id="{34CCE579-2EA4-43E3-B9C9-4F2A57B1CA77}"/>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51525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7" name="Image 6">
            <a:extLst>
              <a:ext uri="{FF2B5EF4-FFF2-40B4-BE49-F238E27FC236}">
                <a16:creationId xmlns:a16="http://schemas.microsoft.com/office/drawing/2014/main" id="{15A7DEBF-826F-4A72-9C39-1A6ECAB4D759}"/>
              </a:ext>
            </a:extLst>
          </p:cNvPr>
          <p:cNvPicPr>
            <a:picLocks noChangeAspect="1"/>
          </p:cNvPicPr>
          <p:nvPr/>
        </p:nvPicPr>
        <p:blipFill>
          <a:blip r:embed="rId2"/>
          <a:stretch>
            <a:fillRect/>
          </a:stretch>
        </p:blipFill>
        <p:spPr>
          <a:xfrm>
            <a:off x="234331" y="2349501"/>
            <a:ext cx="4206605" cy="3569208"/>
          </a:xfrm>
          <a:prstGeom prst="rect">
            <a:avLst/>
          </a:prstGeom>
        </p:spPr>
      </p:pic>
      <p:pic>
        <p:nvPicPr>
          <p:cNvPr id="8" name="Image 7">
            <a:extLst>
              <a:ext uri="{FF2B5EF4-FFF2-40B4-BE49-F238E27FC236}">
                <a16:creationId xmlns:a16="http://schemas.microsoft.com/office/drawing/2014/main" id="{AD6E116A-C8AE-4272-A906-62C5B7DFBF15}"/>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207149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- 2022</a:t>
            </a:r>
          </a:p>
        </p:txBody>
      </p:sp>
      <p:pic>
        <p:nvPicPr>
          <p:cNvPr id="7" name="Image 6">
            <a:extLst>
              <a:ext uri="{FF2B5EF4-FFF2-40B4-BE49-F238E27FC236}">
                <a16:creationId xmlns:a16="http://schemas.microsoft.com/office/drawing/2014/main" id="{5F599816-0696-4328-8D34-946DF81EB3AD}"/>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38875938-637D-408A-A57F-BD4E34792411}"/>
              </a:ext>
            </a:extLst>
          </p:cNvPr>
          <p:cNvPicPr>
            <a:picLocks noChangeAspect="1"/>
          </p:cNvPicPr>
          <p:nvPr/>
        </p:nvPicPr>
        <p:blipFill>
          <a:blip r:embed="rId3"/>
          <a:stretch>
            <a:fillRect/>
          </a:stretch>
        </p:blipFill>
        <p:spPr>
          <a:xfrm>
            <a:off x="4754009" y="2349500"/>
            <a:ext cx="4200508" cy="3569208"/>
          </a:xfrm>
          <a:prstGeom prst="rect">
            <a:avLst/>
          </a:prstGeom>
        </p:spPr>
      </p:pic>
    </p:spTree>
    <p:extLst>
      <p:ext uri="{BB962C8B-B14F-4D97-AF65-F5344CB8AC3E}">
        <p14:creationId xmlns:p14="http://schemas.microsoft.com/office/powerpoint/2010/main" val="200402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4FAFA1BD-3A97-4775-A545-A922CC8783DA}"/>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4161039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EEE58CF2-6511-46EA-AC8E-328F0DB305C2}"/>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42376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- 2020-GBP Bilan</a:t>
            </a:r>
          </a:p>
        </p:txBody>
      </p:sp>
      <p:pic>
        <p:nvPicPr>
          <p:cNvPr id="7" name="Image 6">
            <a:extLst>
              <a:ext uri="{FF2B5EF4-FFF2-40B4-BE49-F238E27FC236}">
                <a16:creationId xmlns:a16="http://schemas.microsoft.com/office/drawing/2014/main" id="{429A1B81-A367-4BCE-86FE-FC39CE3BD6B5}"/>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8FF49778-161A-42FB-B067-AE7F0871316C}"/>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776113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9" name="Image 8">
            <a:extLst>
              <a:ext uri="{FF2B5EF4-FFF2-40B4-BE49-F238E27FC236}">
                <a16:creationId xmlns:a16="http://schemas.microsoft.com/office/drawing/2014/main" id="{8861AD93-2B4D-45ED-A8FC-EB4671C56F29}"/>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10" name="Image 9">
            <a:extLst>
              <a:ext uri="{FF2B5EF4-FFF2-40B4-BE49-F238E27FC236}">
                <a16:creationId xmlns:a16="http://schemas.microsoft.com/office/drawing/2014/main" id="{75F25830-C427-4C83-A4F7-61AF02047294}"/>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619793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5FDAB06-3095-4446-B505-05AADAE731F5}"/>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139193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D589CC4C-D0B0-4C72-95B5-55F6C9CA86C1}"/>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30669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B8B05A00-B083-42C0-839E-B9150092E0E2}"/>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C2F41D23-870F-4123-9EF8-53C70404A5B8}"/>
              </a:ext>
            </a:extLst>
          </p:cNvPr>
          <p:cNvPicPr>
            <a:picLocks noChangeAspect="1"/>
          </p:cNvPicPr>
          <p:nvPr/>
        </p:nvPicPr>
        <p:blipFill>
          <a:blip r:embed="rId3"/>
          <a:stretch>
            <a:fillRect/>
          </a:stretch>
        </p:blipFill>
        <p:spPr>
          <a:xfrm>
            <a:off x="4749799" y="2349500"/>
            <a:ext cx="4200508" cy="3569208"/>
          </a:xfrm>
          <a:prstGeom prst="rect">
            <a:avLst/>
          </a:prstGeom>
        </p:spPr>
      </p:pic>
    </p:spTree>
    <p:extLst>
      <p:ext uri="{BB962C8B-B14F-4D97-AF65-F5344CB8AC3E}">
        <p14:creationId xmlns:p14="http://schemas.microsoft.com/office/powerpoint/2010/main" val="592657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934BB0F2-07ED-4FDB-A6F8-66C6C154540B}"/>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920122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5" name="Image 4">
            <a:extLst>
              <a:ext uri="{FF2B5EF4-FFF2-40B4-BE49-F238E27FC236}">
                <a16:creationId xmlns:a16="http://schemas.microsoft.com/office/drawing/2014/main" id="{775467A0-A822-4816-B3A0-DC296FB8F8B4}"/>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688965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7" name="Image 6">
            <a:extLst>
              <a:ext uri="{FF2B5EF4-FFF2-40B4-BE49-F238E27FC236}">
                <a16:creationId xmlns:a16="http://schemas.microsoft.com/office/drawing/2014/main" id="{6B8AF015-7A11-46A5-82B8-41D07D5381B2}"/>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1ECE182A-1FD0-404D-B738-4D9FFC077B78}"/>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509870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- 2021</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718AC62A-ED43-45A7-9CDD-C77A924F4623}"/>
              </a:ext>
            </a:extLst>
          </p:cNvPr>
          <p:cNvGraphicFramePr>
            <a:graphicFrameLocks noGrp="1"/>
          </p:cNvGraphicFramePr>
          <p:nvPr/>
        </p:nvGraphicFramePr>
        <p:xfrm>
          <a:off x="396440" y="1295606"/>
          <a:ext cx="7966324" cy="4391712"/>
        </p:xfrm>
        <a:graphic>
          <a:graphicData uri="http://schemas.openxmlformats.org/drawingml/2006/table">
            <a:tbl>
              <a:tblPr/>
              <a:tblGrid>
                <a:gridCol w="1008358">
                  <a:extLst>
                    <a:ext uri="{9D8B030D-6E8A-4147-A177-3AD203B41FA5}">
                      <a16:colId xmlns:a16="http://schemas.microsoft.com/office/drawing/2014/main" val="4190479742"/>
                    </a:ext>
                  </a:extLst>
                </a:gridCol>
                <a:gridCol w="56880">
                  <a:extLst>
                    <a:ext uri="{9D8B030D-6E8A-4147-A177-3AD203B41FA5}">
                      <a16:colId xmlns:a16="http://schemas.microsoft.com/office/drawing/2014/main" val="1183450736"/>
                    </a:ext>
                  </a:extLst>
                </a:gridCol>
                <a:gridCol w="756268">
                  <a:extLst>
                    <a:ext uri="{9D8B030D-6E8A-4147-A177-3AD203B41FA5}">
                      <a16:colId xmlns:a16="http://schemas.microsoft.com/office/drawing/2014/main" val="2415423845"/>
                    </a:ext>
                  </a:extLst>
                </a:gridCol>
                <a:gridCol w="56880">
                  <a:extLst>
                    <a:ext uri="{9D8B030D-6E8A-4147-A177-3AD203B41FA5}">
                      <a16:colId xmlns:a16="http://schemas.microsoft.com/office/drawing/2014/main" val="1162622953"/>
                    </a:ext>
                  </a:extLst>
                </a:gridCol>
                <a:gridCol w="986437">
                  <a:extLst>
                    <a:ext uri="{9D8B030D-6E8A-4147-A177-3AD203B41FA5}">
                      <a16:colId xmlns:a16="http://schemas.microsoft.com/office/drawing/2014/main" val="1613244632"/>
                    </a:ext>
                  </a:extLst>
                </a:gridCol>
                <a:gridCol w="986437">
                  <a:extLst>
                    <a:ext uri="{9D8B030D-6E8A-4147-A177-3AD203B41FA5}">
                      <a16:colId xmlns:a16="http://schemas.microsoft.com/office/drawing/2014/main" val="510522331"/>
                    </a:ext>
                  </a:extLst>
                </a:gridCol>
                <a:gridCol w="56880">
                  <a:extLst>
                    <a:ext uri="{9D8B030D-6E8A-4147-A177-3AD203B41FA5}">
                      <a16:colId xmlns:a16="http://schemas.microsoft.com/office/drawing/2014/main" val="3260165301"/>
                    </a:ext>
                  </a:extLst>
                </a:gridCol>
                <a:gridCol w="912454">
                  <a:extLst>
                    <a:ext uri="{9D8B030D-6E8A-4147-A177-3AD203B41FA5}">
                      <a16:colId xmlns:a16="http://schemas.microsoft.com/office/drawing/2014/main" val="1855544128"/>
                    </a:ext>
                  </a:extLst>
                </a:gridCol>
                <a:gridCol w="56880">
                  <a:extLst>
                    <a:ext uri="{9D8B030D-6E8A-4147-A177-3AD203B41FA5}">
                      <a16:colId xmlns:a16="http://schemas.microsoft.com/office/drawing/2014/main" val="1132350663"/>
                    </a:ext>
                  </a:extLst>
                </a:gridCol>
                <a:gridCol w="887794">
                  <a:extLst>
                    <a:ext uri="{9D8B030D-6E8A-4147-A177-3AD203B41FA5}">
                      <a16:colId xmlns:a16="http://schemas.microsoft.com/office/drawing/2014/main" val="3290150990"/>
                    </a:ext>
                  </a:extLst>
                </a:gridCol>
                <a:gridCol w="56880">
                  <a:extLst>
                    <a:ext uri="{9D8B030D-6E8A-4147-A177-3AD203B41FA5}">
                      <a16:colId xmlns:a16="http://schemas.microsoft.com/office/drawing/2014/main" val="3804622428"/>
                    </a:ext>
                  </a:extLst>
                </a:gridCol>
                <a:gridCol w="780929">
                  <a:extLst>
                    <a:ext uri="{9D8B030D-6E8A-4147-A177-3AD203B41FA5}">
                      <a16:colId xmlns:a16="http://schemas.microsoft.com/office/drawing/2014/main" val="131689574"/>
                    </a:ext>
                  </a:extLst>
                </a:gridCol>
                <a:gridCol w="56880">
                  <a:extLst>
                    <a:ext uri="{9D8B030D-6E8A-4147-A177-3AD203B41FA5}">
                      <a16:colId xmlns:a16="http://schemas.microsoft.com/office/drawing/2014/main" val="2063586080"/>
                    </a:ext>
                  </a:extLst>
                </a:gridCol>
                <a:gridCol w="56880">
                  <a:extLst>
                    <a:ext uri="{9D8B030D-6E8A-4147-A177-3AD203B41FA5}">
                      <a16:colId xmlns:a16="http://schemas.microsoft.com/office/drawing/2014/main" val="3027710572"/>
                    </a:ext>
                  </a:extLst>
                </a:gridCol>
                <a:gridCol w="1249487">
                  <a:extLst>
                    <a:ext uri="{9D8B030D-6E8A-4147-A177-3AD203B41FA5}">
                      <a16:colId xmlns:a16="http://schemas.microsoft.com/office/drawing/2014/main" val="97018501"/>
                    </a:ext>
                  </a:extLst>
                </a:gridCol>
              </a:tblGrid>
              <a:tr h="217914">
                <a:tc>
                  <a:txBody>
                    <a:bodyPr/>
                    <a:lstStyle/>
                    <a:p>
                      <a:pPr algn="ctr" fontAlgn="ctr"/>
                      <a:r>
                        <a:rPr lang="fr-FR" sz="1000" b="1" i="0" u="none" strike="noStrike">
                          <a:solidFill>
                            <a:srgbClr val="000000"/>
                          </a:solidFill>
                          <a:effectLst/>
                          <a:latin typeface="Calibri" panose="020F0502020204030204" pitchFamily="34" charset="0"/>
                        </a:rPr>
                        <a:t>EURUSD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Exposure (USD)</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966747915"/>
                  </a:ext>
                </a:extLst>
              </a:tr>
              <a:tr h="104806">
                <a:tc>
                  <a:txBody>
                    <a:bodyPr/>
                    <a:lstStyle/>
                    <a:p>
                      <a:pPr algn="l" fontAlgn="b"/>
                      <a:r>
                        <a:rPr lang="fr-FR" sz="10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7643197"/>
                  </a:ext>
                </a:extLst>
              </a:tr>
              <a:tr h="108957">
                <a:tc>
                  <a:txBody>
                    <a:bodyPr/>
                    <a:lstStyle/>
                    <a:p>
                      <a:pPr algn="ctr" fontAlgn="ctr"/>
                      <a:r>
                        <a:rPr lang="fr-FR" sz="1000" b="0" i="0" u="none" strike="noStrike">
                          <a:solidFill>
                            <a:srgbClr val="000000"/>
                          </a:solidFill>
                          <a:effectLst/>
                          <a:latin typeface="Calibri" panose="020F0502020204030204" pitchFamily="34" charset="0"/>
                        </a:rPr>
                        <a:t>Groupe Socomore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299 778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600 000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50%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0000"/>
                          </a:solidFill>
                          <a:effectLst/>
                          <a:latin typeface="Calibri" panose="020F0502020204030204" pitchFamily="34" charset="0"/>
                        </a:rPr>
                        <a:t>          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B050"/>
                          </a:solidFill>
                          <a:effectLst/>
                          <a:latin typeface="Calibri" panose="020F0502020204030204" pitchFamily="34" charset="0"/>
                        </a:rPr>
                        <a:t>8 971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289430"/>
                  </a:ext>
                </a:extLst>
              </a:tr>
              <a:tr h="108957">
                <a:tc>
                  <a:txBody>
                    <a:bodyPr/>
                    <a:lstStyle/>
                    <a:p>
                      <a:pPr algn="ctr" fontAlgn="ctr"/>
                      <a:r>
                        <a:rPr lang="fr-FR" sz="10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964 560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1 825 000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53%</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0000"/>
                          </a:solidFill>
                          <a:effectLst/>
                          <a:latin typeface="Calibri" panose="020F0502020204030204" pitchFamily="34" charset="0"/>
                        </a:rPr>
                        <a:t>          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B050"/>
                          </a:solidFill>
                          <a:effectLst/>
                          <a:latin typeface="Calibri" panose="020F0502020204030204" pitchFamily="34" charset="0"/>
                        </a:rPr>
                        <a:t>28 866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414131"/>
                  </a:ext>
                </a:extLst>
              </a:tr>
              <a:tr h="108957">
                <a:tc>
                  <a:txBody>
                    <a:bodyPr/>
                    <a:lstStyle/>
                    <a:p>
                      <a:pPr algn="ctr" fontAlgn="ctr"/>
                      <a:r>
                        <a:rPr lang="fr-FR" sz="10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-477 098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-925 012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52%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NA</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 NA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FF0000"/>
                          </a:solidFill>
                          <a:effectLst/>
                          <a:latin typeface="Calibri" panose="020F0502020204030204" pitchFamily="34" charset="0"/>
                        </a:rPr>
                        <a:t>-14 278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043378"/>
                  </a:ext>
                </a:extLst>
              </a:tr>
              <a:tr h="108957">
                <a:tc>
                  <a:txBody>
                    <a:bodyPr/>
                    <a:lstStyle/>
                    <a:p>
                      <a:pPr algn="ctr" fontAlgn="ctr"/>
                      <a:r>
                        <a:rPr lang="fr-FR" sz="1000" b="0" i="0" u="none" strike="noStrike">
                          <a:solidFill>
                            <a:srgbClr val="000000"/>
                          </a:solidFill>
                          <a:effectLst/>
                          <a:latin typeface="Calibri" panose="020F0502020204030204" pitchFamily="34" charset="0"/>
                        </a:rPr>
                        <a:t>Socomore Canada</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187 760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312 500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60%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0000"/>
                          </a:solidFill>
                          <a:effectLst/>
                          <a:latin typeface="Calibri" panose="020F0502020204030204" pitchFamily="34" charset="0"/>
                        </a:rPr>
                        <a:t>          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B050"/>
                          </a:solidFill>
                          <a:effectLst/>
                          <a:latin typeface="Calibri" panose="020F0502020204030204" pitchFamily="34" charset="0"/>
                        </a:rPr>
                        <a:t>5 619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774694"/>
                  </a:ext>
                </a:extLst>
              </a:tr>
              <a:tr h="108957">
                <a:tc>
                  <a:txBody>
                    <a:bodyPr/>
                    <a:lstStyle/>
                    <a:p>
                      <a:pPr algn="ctr" fontAlgn="ctr"/>
                      <a:r>
                        <a:rPr lang="fr-FR" sz="10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975 000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1 812 488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54%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595959"/>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0000"/>
                          </a:solidFill>
                          <a:effectLst/>
                          <a:latin typeface="Calibri" panose="020F0502020204030204" pitchFamily="34" charset="0"/>
                        </a:rPr>
                        <a:t>          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B050"/>
                          </a:solidFill>
                          <a:effectLst/>
                          <a:latin typeface="Calibri" panose="020F0502020204030204" pitchFamily="34" charset="0"/>
                        </a:rPr>
                        <a:t>29 178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655931"/>
                  </a:ext>
                </a:extLst>
              </a:tr>
              <a:tr h="108957">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0" i="0" u="none" strike="noStrike">
                        <a:solidFill>
                          <a:srgbClr val="595959"/>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0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6285487"/>
                  </a:ext>
                </a:extLst>
              </a:tr>
              <a:tr h="217914">
                <a:tc>
                  <a:txBody>
                    <a:bodyPr/>
                    <a:lstStyle/>
                    <a:p>
                      <a:pPr algn="ctr" fontAlgn="ctr"/>
                      <a:r>
                        <a:rPr lang="fr-FR" sz="1000" b="1" i="0" u="none" strike="noStrike">
                          <a:solidFill>
                            <a:srgbClr val="000000"/>
                          </a:solidFill>
                          <a:effectLst/>
                          <a:latin typeface="Calibri" panose="020F0502020204030204" pitchFamily="34" charset="0"/>
                        </a:rPr>
                        <a:t>EURGBP</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Exposure (GBP)</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14253905"/>
                  </a:ext>
                </a:extLst>
              </a:tr>
              <a:tr h="104806">
                <a:tc>
                  <a:txBody>
                    <a:bodyPr/>
                    <a:lstStyle/>
                    <a:p>
                      <a:pPr algn="l" fontAlgn="b"/>
                      <a:r>
                        <a:rPr lang="fr-FR" sz="10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9481619"/>
                  </a:ext>
                </a:extLst>
              </a:tr>
              <a:tr h="108957">
                <a:tc>
                  <a:txBody>
                    <a:bodyPr/>
                    <a:lstStyle/>
                    <a:p>
                      <a:pPr algn="ctr" fontAlgn="ctr"/>
                      <a:r>
                        <a:rPr lang="fr-FR" sz="1000" b="0" i="0" u="none" strike="noStrike">
                          <a:solidFill>
                            <a:srgbClr val="000000"/>
                          </a:solidFill>
                          <a:effectLst/>
                          <a:latin typeface="Calibri" panose="020F0502020204030204" pitchFamily="34" charset="0"/>
                        </a:rPr>
                        <a:t>Groupe Socomore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73 641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104 170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0,884</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B050"/>
                          </a:solidFill>
                          <a:effectLst/>
                          <a:latin typeface="Calibri" panose="020F0502020204030204" pitchFamily="34" charset="0"/>
                        </a:rPr>
                        <a:t>609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7953940"/>
                  </a:ext>
                </a:extLst>
              </a:tr>
              <a:tr h="108957">
                <a:tc>
                  <a:txBody>
                    <a:bodyPr/>
                    <a:lstStyle/>
                    <a:p>
                      <a:pPr algn="ctr" fontAlgn="ctr"/>
                      <a:r>
                        <a:rPr lang="fr-FR" sz="10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294 559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416 670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0,884</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B050"/>
                          </a:solidFill>
                          <a:effectLst/>
                          <a:latin typeface="Calibri" panose="020F0502020204030204" pitchFamily="34" charset="0"/>
                        </a:rPr>
                        <a:t>2 435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564962"/>
                  </a:ext>
                </a:extLst>
              </a:tr>
              <a:tr h="108957">
                <a:tc>
                  <a:txBody>
                    <a:bodyPr/>
                    <a:lstStyle/>
                    <a:p>
                      <a:pPr algn="ctr" fontAlgn="ctr"/>
                      <a:r>
                        <a:rPr lang="fr-FR" sz="10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1 384 422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1 958 340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0,884</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B050"/>
                          </a:solidFill>
                          <a:effectLst/>
                          <a:latin typeface="Calibri" panose="020F0502020204030204" pitchFamily="34" charset="0"/>
                        </a:rPr>
                        <a:t>11 444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212322"/>
                  </a:ext>
                </a:extLst>
              </a:tr>
              <a:tr h="108957">
                <a:tc>
                  <a:txBody>
                    <a:bodyPr/>
                    <a:lstStyle/>
                    <a:p>
                      <a:pPr algn="ctr" fontAlgn="ctr"/>
                      <a:r>
                        <a:rPr lang="fr-FR" sz="10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1 752 621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2 479 180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595959"/>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0,884</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B050"/>
                          </a:solidFill>
                          <a:effectLst/>
                          <a:latin typeface="Calibri" panose="020F0502020204030204" pitchFamily="34" charset="0"/>
                        </a:rPr>
                        <a:t>14 488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769574"/>
                  </a:ext>
                </a:extLst>
              </a:tr>
              <a:tr h="108957">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7107438"/>
                  </a:ext>
                </a:extLst>
              </a:tr>
              <a:tr h="217914">
                <a:tc>
                  <a:txBody>
                    <a:bodyPr/>
                    <a:lstStyle/>
                    <a:p>
                      <a:pPr algn="ctr" fontAlgn="ctr"/>
                      <a:r>
                        <a:rPr lang="fr-FR" sz="1000" b="1" i="0" u="none" strike="noStrike">
                          <a:solidFill>
                            <a:srgbClr val="000000"/>
                          </a:solidFill>
                          <a:effectLst/>
                          <a:latin typeface="Calibri" panose="020F0502020204030204" pitchFamily="34" charset="0"/>
                        </a:rPr>
                        <a:t>USDCAD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Exposure (CAD)</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646730873"/>
                  </a:ext>
                </a:extLst>
              </a:tr>
              <a:tr h="104806">
                <a:tc>
                  <a:txBody>
                    <a:bodyPr/>
                    <a:lstStyle/>
                    <a:p>
                      <a:pPr algn="l" fontAlgn="b"/>
                      <a:r>
                        <a:rPr lang="fr-FR" sz="10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8338430"/>
                  </a:ext>
                </a:extLst>
              </a:tr>
              <a:tr h="108957">
                <a:tc>
                  <a:txBody>
                    <a:bodyPr/>
                    <a:lstStyle/>
                    <a:p>
                      <a:pPr algn="ctr" fontAlgn="ctr"/>
                      <a:r>
                        <a:rPr lang="fr-FR" sz="10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381 060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382 500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100%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B050"/>
                          </a:solidFill>
                          <a:effectLst/>
                          <a:latin typeface="Calibri" panose="020F0502020204030204" pitchFamily="34" charset="0"/>
                        </a:rPr>
                        <a:t>0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871432"/>
                  </a:ext>
                </a:extLst>
              </a:tr>
              <a:tr h="108957">
                <a:tc>
                  <a:txBody>
                    <a:bodyPr/>
                    <a:lstStyle/>
                    <a:p>
                      <a:pPr algn="ctr" fontAlgn="ctr"/>
                      <a:r>
                        <a:rPr lang="fr-FR" sz="10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381 060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382 500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100%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B050"/>
                          </a:solidFill>
                          <a:effectLst/>
                          <a:latin typeface="Calibri" panose="020F0502020204030204" pitchFamily="34" charset="0"/>
                        </a:rPr>
                        <a:t>0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956671"/>
                  </a:ext>
                </a:extLst>
              </a:tr>
              <a:tr h="108957">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1246735"/>
                  </a:ext>
                </a:extLst>
              </a:tr>
              <a:tr h="217914">
                <a:tc>
                  <a:txBody>
                    <a:bodyPr/>
                    <a:lstStyle/>
                    <a:p>
                      <a:pPr algn="ctr" fontAlgn="ctr"/>
                      <a:r>
                        <a:rPr lang="fr-FR" sz="1000" b="1" i="0" u="none" strike="noStrike">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Exposure (JPY)</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817739984"/>
                  </a:ext>
                </a:extLst>
              </a:tr>
              <a:tr h="104806">
                <a:tc>
                  <a:txBody>
                    <a:bodyPr/>
                    <a:lstStyle/>
                    <a:p>
                      <a:pPr algn="l" fontAlgn="b"/>
                      <a:r>
                        <a:rPr lang="fr-FR" sz="10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891956"/>
                  </a:ext>
                </a:extLst>
              </a:tr>
              <a:tr h="108957">
                <a:tc>
                  <a:txBody>
                    <a:bodyPr/>
                    <a:lstStyle/>
                    <a:p>
                      <a:pPr algn="ctr" fontAlgn="ctr"/>
                      <a:r>
                        <a:rPr lang="fr-FR" sz="10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47 950 000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81%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81,377</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B050"/>
                          </a:solidFill>
                          <a:effectLst/>
                          <a:latin typeface="Calibri" panose="020F0502020204030204" pitchFamily="34" charset="0"/>
                        </a:rPr>
                        <a:t>888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801364"/>
                  </a:ext>
                </a:extLst>
              </a:tr>
              <a:tr h="108957">
                <a:tc>
                  <a:txBody>
                    <a:bodyPr/>
                    <a:lstStyle/>
                    <a:p>
                      <a:pPr algn="ctr" fontAlgn="ctr"/>
                      <a:r>
                        <a:rPr lang="fr-FR" sz="10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47 950 000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81%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81,377</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dirty="0">
                          <a:solidFill>
                            <a:srgbClr val="00B050"/>
                          </a:solidFill>
                          <a:effectLst/>
                          <a:latin typeface="Calibri" panose="020F0502020204030204" pitchFamily="34" charset="0"/>
                        </a:rPr>
                        <a:t>888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554261"/>
                  </a:ext>
                </a:extLst>
              </a:tr>
            </a:tbl>
          </a:graphicData>
        </a:graphic>
      </p:graphicFrame>
    </p:spTree>
    <p:extLst>
      <p:ext uri="{BB962C8B-B14F-4D97-AF65-F5344CB8AC3E}">
        <p14:creationId xmlns:p14="http://schemas.microsoft.com/office/powerpoint/2010/main" val="1059018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- 2022</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8" name="Tableau 7">
            <a:extLst>
              <a:ext uri="{FF2B5EF4-FFF2-40B4-BE49-F238E27FC236}">
                <a16:creationId xmlns:a16="http://schemas.microsoft.com/office/drawing/2014/main" id="{83DB9AB4-ECEE-4BCA-98F7-52EFBF1624EF}"/>
              </a:ext>
            </a:extLst>
          </p:cNvPr>
          <p:cNvGraphicFramePr>
            <a:graphicFrameLocks noGrp="1"/>
          </p:cNvGraphicFramePr>
          <p:nvPr>
            <p:extLst>
              <p:ext uri="{D42A27DB-BD31-4B8C-83A1-F6EECF244321}">
                <p14:modId xmlns:p14="http://schemas.microsoft.com/office/powerpoint/2010/main" val="2829689608"/>
              </p:ext>
            </p:extLst>
          </p:nvPr>
        </p:nvGraphicFramePr>
        <p:xfrm>
          <a:off x="396440" y="1295606"/>
          <a:ext cx="7966324" cy="782752"/>
        </p:xfrm>
        <a:graphic>
          <a:graphicData uri="http://schemas.openxmlformats.org/drawingml/2006/table">
            <a:tbl>
              <a:tblPr/>
              <a:tblGrid>
                <a:gridCol w="1008358">
                  <a:extLst>
                    <a:ext uri="{9D8B030D-6E8A-4147-A177-3AD203B41FA5}">
                      <a16:colId xmlns:a16="http://schemas.microsoft.com/office/drawing/2014/main" val="456893684"/>
                    </a:ext>
                  </a:extLst>
                </a:gridCol>
                <a:gridCol w="56880">
                  <a:extLst>
                    <a:ext uri="{9D8B030D-6E8A-4147-A177-3AD203B41FA5}">
                      <a16:colId xmlns:a16="http://schemas.microsoft.com/office/drawing/2014/main" val="3322066436"/>
                    </a:ext>
                  </a:extLst>
                </a:gridCol>
                <a:gridCol w="756268">
                  <a:extLst>
                    <a:ext uri="{9D8B030D-6E8A-4147-A177-3AD203B41FA5}">
                      <a16:colId xmlns:a16="http://schemas.microsoft.com/office/drawing/2014/main" val="3524919797"/>
                    </a:ext>
                  </a:extLst>
                </a:gridCol>
                <a:gridCol w="56880">
                  <a:extLst>
                    <a:ext uri="{9D8B030D-6E8A-4147-A177-3AD203B41FA5}">
                      <a16:colId xmlns:a16="http://schemas.microsoft.com/office/drawing/2014/main" val="1215411399"/>
                    </a:ext>
                  </a:extLst>
                </a:gridCol>
                <a:gridCol w="986437">
                  <a:extLst>
                    <a:ext uri="{9D8B030D-6E8A-4147-A177-3AD203B41FA5}">
                      <a16:colId xmlns:a16="http://schemas.microsoft.com/office/drawing/2014/main" val="3216689055"/>
                    </a:ext>
                  </a:extLst>
                </a:gridCol>
                <a:gridCol w="986437">
                  <a:extLst>
                    <a:ext uri="{9D8B030D-6E8A-4147-A177-3AD203B41FA5}">
                      <a16:colId xmlns:a16="http://schemas.microsoft.com/office/drawing/2014/main" val="522935927"/>
                    </a:ext>
                  </a:extLst>
                </a:gridCol>
                <a:gridCol w="56880">
                  <a:extLst>
                    <a:ext uri="{9D8B030D-6E8A-4147-A177-3AD203B41FA5}">
                      <a16:colId xmlns:a16="http://schemas.microsoft.com/office/drawing/2014/main" val="2315473115"/>
                    </a:ext>
                  </a:extLst>
                </a:gridCol>
                <a:gridCol w="912454">
                  <a:extLst>
                    <a:ext uri="{9D8B030D-6E8A-4147-A177-3AD203B41FA5}">
                      <a16:colId xmlns:a16="http://schemas.microsoft.com/office/drawing/2014/main" val="3163939055"/>
                    </a:ext>
                  </a:extLst>
                </a:gridCol>
                <a:gridCol w="56880">
                  <a:extLst>
                    <a:ext uri="{9D8B030D-6E8A-4147-A177-3AD203B41FA5}">
                      <a16:colId xmlns:a16="http://schemas.microsoft.com/office/drawing/2014/main" val="3673091300"/>
                    </a:ext>
                  </a:extLst>
                </a:gridCol>
                <a:gridCol w="887794">
                  <a:extLst>
                    <a:ext uri="{9D8B030D-6E8A-4147-A177-3AD203B41FA5}">
                      <a16:colId xmlns:a16="http://schemas.microsoft.com/office/drawing/2014/main" val="3273845572"/>
                    </a:ext>
                  </a:extLst>
                </a:gridCol>
                <a:gridCol w="56880">
                  <a:extLst>
                    <a:ext uri="{9D8B030D-6E8A-4147-A177-3AD203B41FA5}">
                      <a16:colId xmlns:a16="http://schemas.microsoft.com/office/drawing/2014/main" val="467583347"/>
                    </a:ext>
                  </a:extLst>
                </a:gridCol>
                <a:gridCol w="780929">
                  <a:extLst>
                    <a:ext uri="{9D8B030D-6E8A-4147-A177-3AD203B41FA5}">
                      <a16:colId xmlns:a16="http://schemas.microsoft.com/office/drawing/2014/main" val="130563277"/>
                    </a:ext>
                  </a:extLst>
                </a:gridCol>
                <a:gridCol w="56880">
                  <a:extLst>
                    <a:ext uri="{9D8B030D-6E8A-4147-A177-3AD203B41FA5}">
                      <a16:colId xmlns:a16="http://schemas.microsoft.com/office/drawing/2014/main" val="2768851841"/>
                    </a:ext>
                  </a:extLst>
                </a:gridCol>
                <a:gridCol w="56880">
                  <a:extLst>
                    <a:ext uri="{9D8B030D-6E8A-4147-A177-3AD203B41FA5}">
                      <a16:colId xmlns:a16="http://schemas.microsoft.com/office/drawing/2014/main" val="2138469495"/>
                    </a:ext>
                  </a:extLst>
                </a:gridCol>
                <a:gridCol w="1249487">
                  <a:extLst>
                    <a:ext uri="{9D8B030D-6E8A-4147-A177-3AD203B41FA5}">
                      <a16:colId xmlns:a16="http://schemas.microsoft.com/office/drawing/2014/main" val="1200053721"/>
                    </a:ext>
                  </a:extLst>
                </a:gridCol>
              </a:tblGrid>
              <a:tr h="217914">
                <a:tc>
                  <a:txBody>
                    <a:bodyPr/>
                    <a:lstStyle/>
                    <a:p>
                      <a:pPr algn="ctr" fontAlgn="ctr"/>
                      <a:r>
                        <a:rPr lang="fr-FR" sz="1000" b="1" i="0" u="none" strike="noStrike">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Exposure (JPY)</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929475798"/>
                  </a:ext>
                </a:extLst>
              </a:tr>
              <a:tr h="104806">
                <a:tc>
                  <a:txBody>
                    <a:bodyPr/>
                    <a:lstStyle/>
                    <a:p>
                      <a:pPr algn="l" fontAlgn="b"/>
                      <a:r>
                        <a:rPr lang="fr-FR" sz="10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9421342"/>
                  </a:ext>
                </a:extLst>
              </a:tr>
              <a:tr h="108957">
                <a:tc>
                  <a:txBody>
                    <a:bodyPr/>
                    <a:lstStyle/>
                    <a:p>
                      <a:pPr algn="ctr" fontAlgn="ctr"/>
                      <a:r>
                        <a:rPr lang="fr-FR" sz="10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16 454 000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28%</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dirty="0">
                          <a:solidFill>
                            <a:schemeClr val="tx1"/>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81,130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00B050"/>
                          </a:solidFill>
                          <a:effectLst/>
                          <a:latin typeface="Calibri" panose="020F0502020204030204" pitchFamily="34" charset="0"/>
                        </a:rPr>
                        <a:t>921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269295"/>
                  </a:ext>
                </a:extLst>
              </a:tr>
              <a:tr h="108957">
                <a:tc>
                  <a:txBody>
                    <a:bodyPr/>
                    <a:lstStyle/>
                    <a:p>
                      <a:pPr algn="ctr" fontAlgn="ctr"/>
                      <a:r>
                        <a:rPr lang="fr-FR" sz="10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2022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16 454 000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000" b="0" i="0" u="none" strike="noStrike">
                          <a:solidFill>
                            <a:srgbClr val="000000"/>
                          </a:solidFill>
                          <a:effectLst/>
                          <a:latin typeface="Calibri" panose="020F0502020204030204" pitchFamily="34" charset="0"/>
                        </a:rPr>
                        <a:t>28%</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dirty="0">
                          <a:solidFill>
                            <a:schemeClr val="tx1"/>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81,130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dirty="0">
                          <a:solidFill>
                            <a:srgbClr val="00B050"/>
                          </a:solidFill>
                          <a:effectLst/>
                          <a:latin typeface="Calibri" panose="020F0502020204030204" pitchFamily="34" charset="0"/>
                        </a:rPr>
                        <a:t>921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652456"/>
                  </a:ext>
                </a:extLst>
              </a:tr>
            </a:tbl>
          </a:graphicData>
        </a:graphic>
      </p:graphicFrame>
    </p:spTree>
    <p:extLst>
      <p:ext uri="{BB962C8B-B14F-4D97-AF65-F5344CB8AC3E}">
        <p14:creationId xmlns:p14="http://schemas.microsoft.com/office/powerpoint/2010/main" val="1826999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6" name="Image 5">
            <a:extLst>
              <a:ext uri="{FF2B5EF4-FFF2-40B4-BE49-F238E27FC236}">
                <a16:creationId xmlns:a16="http://schemas.microsoft.com/office/drawing/2014/main" id="{86DC2A93-20FE-419F-AC4D-2BE1CF4FE645}"/>
              </a:ext>
            </a:extLst>
          </p:cNvPr>
          <p:cNvPicPr>
            <a:picLocks noChangeAspect="1"/>
          </p:cNvPicPr>
          <p:nvPr/>
        </p:nvPicPr>
        <p:blipFill>
          <a:blip r:embed="rId2"/>
          <a:stretch>
            <a:fillRect/>
          </a:stretch>
        </p:blipFill>
        <p:spPr>
          <a:xfrm>
            <a:off x="4758947" y="2349501"/>
            <a:ext cx="4200508" cy="3554276"/>
          </a:xfrm>
          <a:prstGeom prst="rect">
            <a:avLst/>
          </a:prstGeom>
        </p:spPr>
      </p:pic>
      <p:pic>
        <p:nvPicPr>
          <p:cNvPr id="8" name="Image 7">
            <a:extLst>
              <a:ext uri="{FF2B5EF4-FFF2-40B4-BE49-F238E27FC236}">
                <a16:creationId xmlns:a16="http://schemas.microsoft.com/office/drawing/2014/main" id="{B32EE36A-B5DB-427A-A496-F33BB26AB4A8}"/>
              </a:ext>
            </a:extLst>
          </p:cNvPr>
          <p:cNvPicPr>
            <a:picLocks noChangeAspect="1"/>
          </p:cNvPicPr>
          <p:nvPr/>
        </p:nvPicPr>
        <p:blipFill>
          <a:blip r:embed="rId3"/>
          <a:stretch>
            <a:fillRect/>
          </a:stretch>
        </p:blipFill>
        <p:spPr>
          <a:xfrm>
            <a:off x="240429" y="2349501"/>
            <a:ext cx="4200508"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B51B056-0FB6-4404-8ADA-D1E5F9B7CE45}"/>
              </a:ext>
            </a:extLst>
          </p:cNvPr>
          <p:cNvPicPr>
            <a:picLocks noChangeAspect="1"/>
          </p:cNvPicPr>
          <p:nvPr/>
        </p:nvPicPr>
        <p:blipFill>
          <a:blip r:embed="rId2"/>
          <a:stretch>
            <a:fillRect/>
          </a:stretch>
        </p:blipFill>
        <p:spPr>
          <a:xfrm>
            <a:off x="234332" y="2349500"/>
            <a:ext cx="4212701" cy="3554276"/>
          </a:xfrm>
          <a:prstGeom prst="rect">
            <a:avLst/>
          </a:prstGeom>
        </p:spPr>
      </p:pic>
      <p:pic>
        <p:nvPicPr>
          <p:cNvPr id="5" name="Image 4">
            <a:extLst>
              <a:ext uri="{FF2B5EF4-FFF2-40B4-BE49-F238E27FC236}">
                <a16:creationId xmlns:a16="http://schemas.microsoft.com/office/drawing/2014/main" id="{1944152A-A1B3-4520-8D75-B473CF499BE3}"/>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357011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20BAA33-3FF5-4A82-BAED-AF5206264E49}"/>
              </a:ext>
            </a:extLst>
          </p:cNvPr>
          <p:cNvPicPr>
            <a:picLocks noChangeAspect="1"/>
          </p:cNvPicPr>
          <p:nvPr/>
        </p:nvPicPr>
        <p:blipFill>
          <a:blip r:embed="rId2"/>
          <a:stretch>
            <a:fillRect/>
          </a:stretch>
        </p:blipFill>
        <p:spPr>
          <a:xfrm>
            <a:off x="234332" y="2349500"/>
            <a:ext cx="4212701" cy="3554276"/>
          </a:xfrm>
          <a:prstGeom prst="rect">
            <a:avLst/>
          </a:prstGeom>
        </p:spPr>
      </p:pic>
      <p:pic>
        <p:nvPicPr>
          <p:cNvPr id="5" name="Image 4">
            <a:extLst>
              <a:ext uri="{FF2B5EF4-FFF2-40B4-BE49-F238E27FC236}">
                <a16:creationId xmlns:a16="http://schemas.microsoft.com/office/drawing/2014/main" id="{4DDCC740-029E-41A2-B1B2-D839A1BFB61F}"/>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21789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8" name="Image 7">
            <a:extLst>
              <a:ext uri="{FF2B5EF4-FFF2-40B4-BE49-F238E27FC236}">
                <a16:creationId xmlns:a16="http://schemas.microsoft.com/office/drawing/2014/main" id="{8570F88D-BE1C-4762-B7AB-8745B69D9759}"/>
              </a:ext>
            </a:extLst>
          </p:cNvPr>
          <p:cNvPicPr>
            <a:picLocks noChangeAspect="1"/>
          </p:cNvPicPr>
          <p:nvPr/>
        </p:nvPicPr>
        <p:blipFill>
          <a:blip r:embed="rId2"/>
          <a:stretch>
            <a:fillRect/>
          </a:stretch>
        </p:blipFill>
        <p:spPr>
          <a:xfrm>
            <a:off x="287840" y="2349500"/>
            <a:ext cx="4200508" cy="3566469"/>
          </a:xfrm>
          <a:prstGeom prst="rect">
            <a:avLst/>
          </a:prstGeom>
        </p:spPr>
      </p:pic>
      <p:pic>
        <p:nvPicPr>
          <p:cNvPr id="9" name="Image 8">
            <a:extLst>
              <a:ext uri="{FF2B5EF4-FFF2-40B4-BE49-F238E27FC236}">
                <a16:creationId xmlns:a16="http://schemas.microsoft.com/office/drawing/2014/main" id="{EE3DC1D2-2E33-4E03-8B79-03F16D5161DB}"/>
              </a:ext>
            </a:extLst>
          </p:cNvPr>
          <p:cNvPicPr>
            <a:picLocks noChangeAspect="1"/>
          </p:cNvPicPr>
          <p:nvPr/>
        </p:nvPicPr>
        <p:blipFill>
          <a:blip r:embed="rId3"/>
          <a:stretch>
            <a:fillRect/>
          </a:stretch>
        </p:blipFill>
        <p:spPr>
          <a:xfrm>
            <a:off x="4649554" y="2349500"/>
            <a:ext cx="4206605" cy="3566469"/>
          </a:xfrm>
          <a:prstGeom prst="rect">
            <a:avLst/>
          </a:prstGeom>
        </p:spPr>
      </p:pic>
    </p:spTree>
    <p:extLst>
      <p:ext uri="{BB962C8B-B14F-4D97-AF65-F5344CB8AC3E}">
        <p14:creationId xmlns:p14="http://schemas.microsoft.com/office/powerpoint/2010/main" val="3980659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11" name="Image 10">
            <a:extLst>
              <a:ext uri="{FF2B5EF4-FFF2-40B4-BE49-F238E27FC236}">
                <a16:creationId xmlns:a16="http://schemas.microsoft.com/office/drawing/2014/main" id="{335EBF39-89DA-4FD9-AF6A-53354CC3BFB7}"/>
              </a:ext>
            </a:extLst>
          </p:cNvPr>
          <p:cNvPicPr>
            <a:picLocks noChangeAspect="1"/>
          </p:cNvPicPr>
          <p:nvPr/>
        </p:nvPicPr>
        <p:blipFill>
          <a:blip r:embed="rId2"/>
          <a:stretch>
            <a:fillRect/>
          </a:stretch>
        </p:blipFill>
        <p:spPr>
          <a:xfrm>
            <a:off x="281743" y="2361188"/>
            <a:ext cx="4206605" cy="3539543"/>
          </a:xfrm>
          <a:prstGeom prst="rect">
            <a:avLst/>
          </a:prstGeom>
        </p:spPr>
      </p:pic>
      <p:pic>
        <p:nvPicPr>
          <p:cNvPr id="13" name="Image 12">
            <a:extLst>
              <a:ext uri="{FF2B5EF4-FFF2-40B4-BE49-F238E27FC236}">
                <a16:creationId xmlns:a16="http://schemas.microsoft.com/office/drawing/2014/main" id="{7D14835A-E701-495A-BAED-DA43DB3C240F}"/>
              </a:ext>
            </a:extLst>
          </p:cNvPr>
          <p:cNvPicPr>
            <a:picLocks noChangeAspect="1"/>
          </p:cNvPicPr>
          <p:nvPr/>
        </p:nvPicPr>
        <p:blipFill>
          <a:blip r:embed="rId3"/>
          <a:stretch>
            <a:fillRect/>
          </a:stretch>
        </p:blipFill>
        <p:spPr>
          <a:xfrm>
            <a:off x="4661749" y="2334261"/>
            <a:ext cx="4200508"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7" name="Image 6">
            <a:extLst>
              <a:ext uri="{FF2B5EF4-FFF2-40B4-BE49-F238E27FC236}">
                <a16:creationId xmlns:a16="http://schemas.microsoft.com/office/drawing/2014/main" id="{C6DF19EC-6E2A-40B6-ACFC-0A0DBDB58854}"/>
              </a:ext>
            </a:extLst>
          </p:cNvPr>
          <p:cNvPicPr>
            <a:picLocks noChangeAspect="1"/>
          </p:cNvPicPr>
          <p:nvPr/>
        </p:nvPicPr>
        <p:blipFill>
          <a:blip r:embed="rId2"/>
          <a:stretch>
            <a:fillRect/>
          </a:stretch>
        </p:blipFill>
        <p:spPr>
          <a:xfrm>
            <a:off x="281743" y="2349500"/>
            <a:ext cx="4200508" cy="3572566"/>
          </a:xfrm>
          <a:prstGeom prst="rect">
            <a:avLst/>
          </a:prstGeom>
        </p:spPr>
      </p:pic>
      <p:pic>
        <p:nvPicPr>
          <p:cNvPr id="9" name="Image 8">
            <a:extLst>
              <a:ext uri="{FF2B5EF4-FFF2-40B4-BE49-F238E27FC236}">
                <a16:creationId xmlns:a16="http://schemas.microsoft.com/office/drawing/2014/main" id="{3D455D1B-6805-4D21-8F13-60D8C2815D35}"/>
              </a:ext>
            </a:extLst>
          </p:cNvPr>
          <p:cNvPicPr>
            <a:picLocks noChangeAspect="1"/>
          </p:cNvPicPr>
          <p:nvPr/>
        </p:nvPicPr>
        <p:blipFill>
          <a:blip r:embed="rId3"/>
          <a:stretch>
            <a:fillRect/>
          </a:stretch>
        </p:blipFill>
        <p:spPr>
          <a:xfrm>
            <a:off x="4572000" y="2349500"/>
            <a:ext cx="4200508" cy="3572566"/>
          </a:xfrm>
          <a:prstGeom prst="rect">
            <a:avLst/>
          </a:prstGeom>
        </p:spPr>
      </p:pic>
    </p:spTree>
    <p:extLst>
      <p:ext uri="{BB962C8B-B14F-4D97-AF65-F5344CB8AC3E}">
        <p14:creationId xmlns:p14="http://schemas.microsoft.com/office/powerpoint/2010/main" val="81244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391187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6" name="Image 5">
            <a:extLst>
              <a:ext uri="{FF2B5EF4-FFF2-40B4-BE49-F238E27FC236}">
                <a16:creationId xmlns:a16="http://schemas.microsoft.com/office/drawing/2014/main" id="{30F7B377-7C3B-432C-9FBB-239CF70EA7BC}"/>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311085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123495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207310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AAFA426-E7A6-43DA-850D-E144A40CE89C}"/>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F1B270C-B365-48AD-B0AA-263A45DA9A8C}"/>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860ABCB-F99E-4458-AE09-17D9BF2DE83D}"/>
              </a:ext>
            </a:extLst>
          </p:cNvPr>
          <p:cNvPicPr>
            <a:picLocks noChangeAspect="1"/>
          </p:cNvPicPr>
          <p:nvPr/>
        </p:nvPicPr>
        <p:blipFill>
          <a:blip r:embed="rId2"/>
          <a:stretch>
            <a:fillRect/>
          </a:stretch>
        </p:blipFill>
        <p:spPr>
          <a:xfrm>
            <a:off x="317500" y="1143000"/>
            <a:ext cx="7193017" cy="1905000"/>
          </a:xfrm>
          <a:prstGeom prst="rect">
            <a:avLst/>
          </a:prstGeom>
        </p:spPr>
      </p:pic>
      <p:pic>
        <p:nvPicPr>
          <p:cNvPr id="7" name="Image 6">
            <a:extLst>
              <a:ext uri="{FF2B5EF4-FFF2-40B4-BE49-F238E27FC236}">
                <a16:creationId xmlns:a16="http://schemas.microsoft.com/office/drawing/2014/main" id="{F1847750-0984-46F4-9FA4-70ED53F91AFA}"/>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363369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6D3B0AC-F795-4B99-BDFC-AC9D4B56A1ED}"/>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A346F92C-DD7C-4E2C-B301-F36151A8DF51}"/>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2645252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A28C3EB-C25D-4023-B414-949F0DB41B56}"/>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DF42C100-3867-406B-BE0B-D4CAED17C80E}"/>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221762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6E8D298-C8E4-4F58-9CC1-8C8241118C52}"/>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DFDBCDAB-E8A1-4841-9FA0-6AA372D59FD8}"/>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93989009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5698</TotalTime>
  <Words>1283</Words>
  <Application>Microsoft Office PowerPoint</Application>
  <PresentationFormat>Affichage à l'écran (4:3)</PresentationFormat>
  <Paragraphs>469</Paragraphs>
  <Slides>39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39</vt:i4>
      </vt:variant>
    </vt:vector>
  </HeadingPairs>
  <TitlesOfParts>
    <vt:vector size="4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CADJPY - 2022</vt:lpstr>
      <vt:lpstr>EURGBP - Historical &amp; Planned</vt:lpstr>
      <vt:lpstr>EURGBP - Synthesis</vt:lpstr>
      <vt:lpstr>EURGBP - 2020-GBP Bilan</vt:lpstr>
      <vt:lpstr>EURGBP - 2021</vt:lpstr>
      <vt:lpstr>EURUSD - Historical &amp; Planned</vt:lpstr>
      <vt:lpstr>EURUSD - Synthesis</vt:lpstr>
      <vt:lpstr>EURUSD - 2021</vt:lpstr>
      <vt:lpstr>USDCAD - Historical &amp; Planned</vt:lpstr>
      <vt:lpstr>USDCAD - Synthesis</vt:lpstr>
      <vt:lpstr>USDCAD - 2021</vt:lpstr>
      <vt:lpstr> </vt:lpstr>
      <vt:lpstr>Hedging Summary - 2021</vt:lpstr>
      <vt:lpstr>Hedging Summary - 2022</vt:lpstr>
      <vt:lpstr>EURUSD - 2021-EURUSD</vt:lpstr>
      <vt:lpstr>EURUSD - 2021-EURUSD</vt:lpstr>
      <vt:lpstr>EURUSD - 2021-EURUSD</vt:lpstr>
      <vt:lpstr>EURGBP - 2021-EURGBP</vt:lpstr>
      <vt:lpstr>EURGBP - 2021-EURGBP</vt:lpstr>
      <vt:lpstr>EURGBP - 2021-EURGBP</vt:lpstr>
      <vt:lpstr>Hedging Summary - 2020</vt:lpstr>
      <vt:lpstr>EURGBP - 2020-EURGBP</vt:lpstr>
      <vt:lpstr>EURGBP - 2020-EURGBP</vt:lpstr>
      <vt:lpstr>EURGBP - 2020-EURGBP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707</cp:revision>
  <cp:lastPrinted>2012-02-01T10:00:25Z</cp:lastPrinted>
  <dcterms:created xsi:type="dcterms:W3CDTF">2010-04-23T15:09:35Z</dcterms:created>
  <dcterms:modified xsi:type="dcterms:W3CDTF">2021-04-12T15:23:55Z</dcterms:modified>
</cp:coreProperties>
</file>