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42"/>
  </p:notesMasterIdLst>
  <p:sldIdLst>
    <p:sldId id="256" r:id="rId3"/>
    <p:sldId id="466" r:id="rId4"/>
    <p:sldId id="476" r:id="rId5"/>
    <p:sldId id="493" r:id="rId6"/>
    <p:sldId id="494" r:id="rId7"/>
    <p:sldId id="511" r:id="rId8"/>
    <p:sldId id="512" r:id="rId9"/>
    <p:sldId id="513" r:id="rId10"/>
    <p:sldId id="514" r:id="rId11"/>
    <p:sldId id="470" r:id="rId12"/>
    <p:sldId id="459" r:id="rId13"/>
    <p:sldId id="497" r:id="rId14"/>
    <p:sldId id="499" r:id="rId15"/>
    <p:sldId id="500" r:id="rId16"/>
    <p:sldId id="457" r:id="rId17"/>
    <p:sldId id="501" r:id="rId18"/>
    <p:sldId id="503" r:id="rId19"/>
    <p:sldId id="504" r:id="rId20"/>
    <p:sldId id="456" r:id="rId21"/>
    <p:sldId id="505" r:id="rId22"/>
    <p:sldId id="507" r:id="rId23"/>
    <p:sldId id="458" r:id="rId24"/>
    <p:sldId id="508" r:id="rId25"/>
    <p:sldId id="510" r:id="rId26"/>
    <p:sldId id="515" r:id="rId27"/>
    <p:sldId id="555" r:id="rId28"/>
    <p:sldId id="556" r:id="rId29"/>
    <p:sldId id="516" r:id="rId30"/>
    <p:sldId id="517" r:id="rId31"/>
    <p:sldId id="518" r:id="rId32"/>
    <p:sldId id="519" r:id="rId33"/>
    <p:sldId id="520" r:id="rId34"/>
    <p:sldId id="521" r:id="rId35"/>
    <p:sldId id="549" r:id="rId36"/>
    <p:sldId id="550" r:id="rId37"/>
    <p:sldId id="552" r:id="rId38"/>
    <p:sldId id="551" r:id="rId39"/>
    <p:sldId id="409" r:id="rId40"/>
    <p:sldId id="410" r:id="rId41"/>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06/07/2021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7/6/2021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rcRect/>
          <a:stretch/>
        </p:blipFill>
        <p:spPr bwMode="auto">
          <a:xfrm>
            <a:off x="2537144" y="2612734"/>
            <a:ext cx="3701654" cy="784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7/6/2021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7/6/2021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7/6/2021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7/6/2021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7/6/2021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7/6/2021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7/6/2021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7/6/2021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7/6/2021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7/6/2021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rcRect/>
          <a:stretch/>
        </p:blipFill>
        <p:spPr bwMode="auto">
          <a:xfrm>
            <a:off x="7357254" y="414613"/>
            <a:ext cx="1542271" cy="32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7/6/2021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7/6/2021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7/6/2021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7/6/2021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7/6/2021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7/6/2021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7/6/2021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7/6/2021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7/6/2021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7/6/2021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7/6/2021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7/6/2021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7/6/2021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7/6/2021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7/6/2021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7/6/2021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7/6/2021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7/6/2021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7/6/2021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7/6/2021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7/6/2021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7/6/2021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7/6/2021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7/6/2021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7/6/2021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7/6/2021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dirty="0">
                <a:solidFill>
                  <a:srgbClr val="302421"/>
                </a:solidFill>
                <a:latin typeface="Calibri" pitchFamily="34" charset="0"/>
              </a:rPr>
              <a:t>30/06/2021</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CADJPY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CADJPY - Historical &amp; Planned</a:t>
            </a:r>
            <a:endParaRPr lang="en-US" dirty="0"/>
          </a:p>
        </p:txBody>
      </p:sp>
      <p:pic>
        <p:nvPicPr>
          <p:cNvPr id="3" name="Image 2">
            <a:extLst>
              <a:ext uri="{FF2B5EF4-FFF2-40B4-BE49-F238E27FC236}">
                <a16:creationId xmlns:a16="http://schemas.microsoft.com/office/drawing/2014/main" id="{077F49F5-BAA9-40BD-834E-704C04C5687F}"/>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897915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CADJP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CADJPY - Synthesis</a:t>
            </a:r>
          </a:p>
        </p:txBody>
      </p:sp>
      <p:pic>
        <p:nvPicPr>
          <p:cNvPr id="4" name="Image 3">
            <a:extLst>
              <a:ext uri="{FF2B5EF4-FFF2-40B4-BE49-F238E27FC236}">
                <a16:creationId xmlns:a16="http://schemas.microsoft.com/office/drawing/2014/main" id="{3445FCEE-8658-49B4-AF6D-CB194E9DE670}"/>
              </a:ext>
            </a:extLst>
          </p:cNvPr>
          <p:cNvPicPr>
            <a:picLocks noChangeAspect="1"/>
          </p:cNvPicPr>
          <p:nvPr/>
        </p:nvPicPr>
        <p:blipFill>
          <a:blip r:embed="rId2"/>
          <a:stretch>
            <a:fillRect/>
          </a:stretch>
        </p:blipFill>
        <p:spPr>
          <a:xfrm>
            <a:off x="880552" y="1269564"/>
            <a:ext cx="7382896" cy="5029636"/>
          </a:xfrm>
          <a:prstGeom prst="rect">
            <a:avLst/>
          </a:prstGeom>
        </p:spPr>
      </p:pic>
    </p:spTree>
    <p:extLst>
      <p:ext uri="{BB962C8B-B14F-4D97-AF65-F5344CB8AC3E}">
        <p14:creationId xmlns:p14="http://schemas.microsoft.com/office/powerpoint/2010/main" val="4140902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CADJPY - 2021</a:t>
            </a:r>
          </a:p>
        </p:txBody>
      </p:sp>
      <p:pic>
        <p:nvPicPr>
          <p:cNvPr id="7" name="Image 6">
            <a:extLst>
              <a:ext uri="{FF2B5EF4-FFF2-40B4-BE49-F238E27FC236}">
                <a16:creationId xmlns:a16="http://schemas.microsoft.com/office/drawing/2014/main" id="{08B3D99F-8980-4F66-80E7-4565B9FAFBC8}"/>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8" name="Image 7">
            <a:extLst>
              <a:ext uri="{FF2B5EF4-FFF2-40B4-BE49-F238E27FC236}">
                <a16:creationId xmlns:a16="http://schemas.microsoft.com/office/drawing/2014/main" id="{560A03F4-9B46-4A00-8917-B792EC5B75D8}"/>
              </a:ext>
            </a:extLst>
          </p:cNvPr>
          <p:cNvPicPr>
            <a:picLocks noChangeAspect="1"/>
          </p:cNvPicPr>
          <p:nvPr/>
        </p:nvPicPr>
        <p:blipFill>
          <a:blip r:embed="rId3"/>
          <a:stretch>
            <a:fillRect/>
          </a:stretch>
        </p:blipFill>
        <p:spPr>
          <a:xfrm>
            <a:off x="4754008" y="2349500"/>
            <a:ext cx="4200508" cy="3569208"/>
          </a:xfrm>
          <a:prstGeom prst="rect">
            <a:avLst/>
          </a:prstGeom>
        </p:spPr>
      </p:pic>
    </p:spTree>
    <p:extLst>
      <p:ext uri="{BB962C8B-B14F-4D97-AF65-F5344CB8AC3E}">
        <p14:creationId xmlns:p14="http://schemas.microsoft.com/office/powerpoint/2010/main" val="4242564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CADJPY - 2022</a:t>
            </a:r>
          </a:p>
        </p:txBody>
      </p:sp>
      <p:pic>
        <p:nvPicPr>
          <p:cNvPr id="6" name="Image 5">
            <a:extLst>
              <a:ext uri="{FF2B5EF4-FFF2-40B4-BE49-F238E27FC236}">
                <a16:creationId xmlns:a16="http://schemas.microsoft.com/office/drawing/2014/main" id="{DFFCE3B1-C32B-43BB-9265-79548F70E1E5}"/>
              </a:ext>
            </a:extLst>
          </p:cNvPr>
          <p:cNvPicPr>
            <a:picLocks noChangeAspect="1"/>
          </p:cNvPicPr>
          <p:nvPr/>
        </p:nvPicPr>
        <p:blipFill>
          <a:blip r:embed="rId2"/>
          <a:stretch>
            <a:fillRect/>
          </a:stretch>
        </p:blipFill>
        <p:spPr>
          <a:xfrm>
            <a:off x="240428" y="2346142"/>
            <a:ext cx="4200508" cy="3572566"/>
          </a:xfrm>
          <a:prstGeom prst="rect">
            <a:avLst/>
          </a:prstGeom>
        </p:spPr>
      </p:pic>
      <p:pic>
        <p:nvPicPr>
          <p:cNvPr id="7" name="Image 6">
            <a:extLst>
              <a:ext uri="{FF2B5EF4-FFF2-40B4-BE49-F238E27FC236}">
                <a16:creationId xmlns:a16="http://schemas.microsoft.com/office/drawing/2014/main" id="{1BA0A867-5136-4454-AA62-4980F68BB714}"/>
              </a:ext>
            </a:extLst>
          </p:cNvPr>
          <p:cNvPicPr>
            <a:picLocks noChangeAspect="1"/>
          </p:cNvPicPr>
          <p:nvPr/>
        </p:nvPicPr>
        <p:blipFill>
          <a:blip r:embed="rId3"/>
          <a:stretch>
            <a:fillRect/>
          </a:stretch>
        </p:blipFill>
        <p:spPr>
          <a:xfrm>
            <a:off x="4754008" y="2346142"/>
            <a:ext cx="4200508" cy="3566469"/>
          </a:xfrm>
          <a:prstGeom prst="rect">
            <a:avLst/>
          </a:prstGeom>
        </p:spPr>
      </p:pic>
    </p:spTree>
    <p:extLst>
      <p:ext uri="{BB962C8B-B14F-4D97-AF65-F5344CB8AC3E}">
        <p14:creationId xmlns:p14="http://schemas.microsoft.com/office/powerpoint/2010/main" val="1737043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3D1851B8-FB06-4F3B-9404-3BD4AE4B2CEF}"/>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983796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4" name="Image 3">
            <a:extLst>
              <a:ext uri="{FF2B5EF4-FFF2-40B4-BE49-F238E27FC236}">
                <a16:creationId xmlns:a16="http://schemas.microsoft.com/office/drawing/2014/main" id="{B0856A48-E002-4819-AAD8-1822F95270E7}"/>
              </a:ext>
            </a:extLst>
          </p:cNvPr>
          <p:cNvPicPr>
            <a:picLocks noChangeAspect="1"/>
          </p:cNvPicPr>
          <p:nvPr/>
        </p:nvPicPr>
        <p:blipFill>
          <a:blip r:embed="rId2"/>
          <a:stretch>
            <a:fillRect/>
          </a:stretch>
        </p:blipFill>
        <p:spPr>
          <a:xfrm>
            <a:off x="880552" y="1270000"/>
            <a:ext cx="7382896" cy="5029636"/>
          </a:xfrm>
          <a:prstGeom prst="rect">
            <a:avLst/>
          </a:prstGeom>
        </p:spPr>
      </p:pic>
    </p:spTree>
    <p:extLst>
      <p:ext uri="{BB962C8B-B14F-4D97-AF65-F5344CB8AC3E}">
        <p14:creationId xmlns:p14="http://schemas.microsoft.com/office/powerpoint/2010/main" val="542796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- 2020-GBP Bilan</a:t>
            </a:r>
          </a:p>
        </p:txBody>
      </p:sp>
      <p:pic>
        <p:nvPicPr>
          <p:cNvPr id="9" name="Image 8">
            <a:extLst>
              <a:ext uri="{FF2B5EF4-FFF2-40B4-BE49-F238E27FC236}">
                <a16:creationId xmlns:a16="http://schemas.microsoft.com/office/drawing/2014/main" id="{8EABD6F3-8B36-479D-832B-6AF39B4F6034}"/>
              </a:ext>
            </a:extLst>
          </p:cNvPr>
          <p:cNvPicPr>
            <a:picLocks noChangeAspect="1"/>
          </p:cNvPicPr>
          <p:nvPr/>
        </p:nvPicPr>
        <p:blipFill>
          <a:blip r:embed="rId2"/>
          <a:stretch>
            <a:fillRect/>
          </a:stretch>
        </p:blipFill>
        <p:spPr>
          <a:xfrm>
            <a:off x="236220" y="2349501"/>
            <a:ext cx="4206605" cy="3569208"/>
          </a:xfrm>
          <a:prstGeom prst="rect">
            <a:avLst/>
          </a:prstGeom>
        </p:spPr>
      </p:pic>
      <p:pic>
        <p:nvPicPr>
          <p:cNvPr id="10" name="Image 9">
            <a:extLst>
              <a:ext uri="{FF2B5EF4-FFF2-40B4-BE49-F238E27FC236}">
                <a16:creationId xmlns:a16="http://schemas.microsoft.com/office/drawing/2014/main" id="{6488A217-39C8-4C8B-B609-414EB7A604E0}"/>
              </a:ext>
            </a:extLst>
          </p:cNvPr>
          <p:cNvPicPr>
            <a:picLocks noChangeAspect="1"/>
          </p:cNvPicPr>
          <p:nvPr/>
        </p:nvPicPr>
        <p:blipFill>
          <a:blip r:embed="rId3"/>
          <a:stretch>
            <a:fillRect/>
          </a:stretch>
        </p:blipFill>
        <p:spPr>
          <a:xfrm>
            <a:off x="4747911" y="2352239"/>
            <a:ext cx="4200508" cy="3566469"/>
          </a:xfrm>
          <a:prstGeom prst="rect">
            <a:avLst/>
          </a:prstGeom>
        </p:spPr>
      </p:pic>
    </p:spTree>
    <p:extLst>
      <p:ext uri="{BB962C8B-B14F-4D97-AF65-F5344CB8AC3E}">
        <p14:creationId xmlns:p14="http://schemas.microsoft.com/office/powerpoint/2010/main" val="2323361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a:t>
            </a:r>
          </a:p>
        </p:txBody>
      </p:sp>
      <p:pic>
        <p:nvPicPr>
          <p:cNvPr id="5" name="Image 4">
            <a:extLst>
              <a:ext uri="{FF2B5EF4-FFF2-40B4-BE49-F238E27FC236}">
                <a16:creationId xmlns:a16="http://schemas.microsoft.com/office/drawing/2014/main" id="{1176D2A4-4D7E-43D7-944A-5928E38EF2D7}"/>
              </a:ext>
            </a:extLst>
          </p:cNvPr>
          <p:cNvPicPr>
            <a:picLocks noChangeAspect="1"/>
          </p:cNvPicPr>
          <p:nvPr/>
        </p:nvPicPr>
        <p:blipFill>
          <a:blip r:embed="rId2"/>
          <a:stretch>
            <a:fillRect/>
          </a:stretch>
        </p:blipFill>
        <p:spPr>
          <a:xfrm>
            <a:off x="236220" y="2349501"/>
            <a:ext cx="4206605" cy="3569207"/>
          </a:xfrm>
          <a:prstGeom prst="rect">
            <a:avLst/>
          </a:prstGeom>
        </p:spPr>
      </p:pic>
      <p:pic>
        <p:nvPicPr>
          <p:cNvPr id="6" name="Image 5">
            <a:extLst>
              <a:ext uri="{FF2B5EF4-FFF2-40B4-BE49-F238E27FC236}">
                <a16:creationId xmlns:a16="http://schemas.microsoft.com/office/drawing/2014/main" id="{088D98F5-A3A8-48FE-9139-57508004C8FF}"/>
              </a:ext>
            </a:extLst>
          </p:cNvPr>
          <p:cNvPicPr>
            <a:picLocks noChangeAspect="1"/>
          </p:cNvPicPr>
          <p:nvPr/>
        </p:nvPicPr>
        <p:blipFill>
          <a:blip r:embed="rId3"/>
          <a:stretch>
            <a:fillRect/>
          </a:stretch>
        </p:blipFill>
        <p:spPr>
          <a:xfrm>
            <a:off x="4741814" y="2349501"/>
            <a:ext cx="4206605" cy="3569207"/>
          </a:xfrm>
          <a:prstGeom prst="rect">
            <a:avLst/>
          </a:prstGeom>
        </p:spPr>
      </p:pic>
    </p:spTree>
    <p:extLst>
      <p:ext uri="{BB962C8B-B14F-4D97-AF65-F5344CB8AC3E}">
        <p14:creationId xmlns:p14="http://schemas.microsoft.com/office/powerpoint/2010/main" val="4111131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0F054E33-818D-4BD4-ACC8-177E086E312B}"/>
              </a:ext>
            </a:extLst>
          </p:cNvPr>
          <p:cNvPicPr>
            <a:picLocks noChangeAspect="1"/>
          </p:cNvPicPr>
          <p:nvPr/>
        </p:nvPicPr>
        <p:blipFill>
          <a:blip r:embed="rId2"/>
          <a:stretch>
            <a:fillRect/>
          </a:stretch>
        </p:blipFill>
        <p:spPr>
          <a:xfrm>
            <a:off x="825500" y="1270000"/>
            <a:ext cx="7382256" cy="5027676"/>
          </a:xfrm>
          <a:prstGeom prst="rect">
            <a:avLst/>
          </a:prstGeom>
        </p:spPr>
      </p:pic>
    </p:spTree>
    <p:extLst>
      <p:ext uri="{BB962C8B-B14F-4D97-AF65-F5344CB8AC3E}">
        <p14:creationId xmlns:p14="http://schemas.microsoft.com/office/powerpoint/2010/main" val="3678735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4" name="Image 3">
            <a:extLst>
              <a:ext uri="{FF2B5EF4-FFF2-40B4-BE49-F238E27FC236}">
                <a16:creationId xmlns:a16="http://schemas.microsoft.com/office/drawing/2014/main" id="{A1D8F4B3-1AEC-4322-91AC-06582891CA59}"/>
              </a:ext>
            </a:extLst>
          </p:cNvPr>
          <p:cNvPicPr>
            <a:picLocks noChangeAspect="1"/>
          </p:cNvPicPr>
          <p:nvPr/>
        </p:nvPicPr>
        <p:blipFill>
          <a:blip r:embed="rId2"/>
          <a:stretch>
            <a:fillRect/>
          </a:stretch>
        </p:blipFill>
        <p:spPr>
          <a:xfrm>
            <a:off x="880552" y="1270000"/>
            <a:ext cx="7382896" cy="5029636"/>
          </a:xfrm>
          <a:prstGeom prst="rect">
            <a:avLst/>
          </a:prstGeom>
        </p:spPr>
      </p:pic>
    </p:spTree>
    <p:extLst>
      <p:ext uri="{BB962C8B-B14F-4D97-AF65-F5344CB8AC3E}">
        <p14:creationId xmlns:p14="http://schemas.microsoft.com/office/powerpoint/2010/main" val="353790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7" name="Image 6">
            <a:extLst>
              <a:ext uri="{FF2B5EF4-FFF2-40B4-BE49-F238E27FC236}">
                <a16:creationId xmlns:a16="http://schemas.microsoft.com/office/drawing/2014/main" id="{579F4515-73FC-4F5A-A14B-9AFE5D8263BD}"/>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8" name="Image 7">
            <a:extLst>
              <a:ext uri="{FF2B5EF4-FFF2-40B4-BE49-F238E27FC236}">
                <a16:creationId xmlns:a16="http://schemas.microsoft.com/office/drawing/2014/main" id="{43938128-D562-42B4-BF99-E08CC92B84A3}"/>
              </a:ext>
            </a:extLst>
          </p:cNvPr>
          <p:cNvPicPr>
            <a:picLocks noChangeAspect="1"/>
          </p:cNvPicPr>
          <p:nvPr/>
        </p:nvPicPr>
        <p:blipFill>
          <a:blip r:embed="rId3"/>
          <a:stretch>
            <a:fillRect/>
          </a:stretch>
        </p:blipFill>
        <p:spPr>
          <a:xfrm>
            <a:off x="4749800" y="2349500"/>
            <a:ext cx="4212701" cy="3569208"/>
          </a:xfrm>
          <a:prstGeom prst="rect">
            <a:avLst/>
          </a:prstGeom>
        </p:spPr>
      </p:pic>
    </p:spTree>
    <p:extLst>
      <p:ext uri="{BB962C8B-B14F-4D97-AF65-F5344CB8AC3E}">
        <p14:creationId xmlns:p14="http://schemas.microsoft.com/office/powerpoint/2010/main" val="4271559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USDCA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USDCAD - Historical &amp; Planned</a:t>
            </a:r>
            <a:endParaRPr lang="en-US" dirty="0"/>
          </a:p>
        </p:txBody>
      </p:sp>
      <p:pic>
        <p:nvPicPr>
          <p:cNvPr id="3" name="Image 2">
            <a:extLst>
              <a:ext uri="{FF2B5EF4-FFF2-40B4-BE49-F238E27FC236}">
                <a16:creationId xmlns:a16="http://schemas.microsoft.com/office/drawing/2014/main" id="{CA0416C4-0888-4C3B-83DA-BF9DB0278789}"/>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3796000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USDCA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USDCAD - Synthesis</a:t>
            </a:r>
          </a:p>
        </p:txBody>
      </p:sp>
      <p:pic>
        <p:nvPicPr>
          <p:cNvPr id="4" name="Image 3">
            <a:extLst>
              <a:ext uri="{FF2B5EF4-FFF2-40B4-BE49-F238E27FC236}">
                <a16:creationId xmlns:a16="http://schemas.microsoft.com/office/drawing/2014/main" id="{A179653E-832E-422B-B69A-A1AEC4A3BA77}"/>
              </a:ext>
            </a:extLst>
          </p:cNvPr>
          <p:cNvPicPr>
            <a:picLocks noChangeAspect="1"/>
          </p:cNvPicPr>
          <p:nvPr/>
        </p:nvPicPr>
        <p:blipFill>
          <a:blip r:embed="rId2"/>
          <a:stretch>
            <a:fillRect/>
          </a:stretch>
        </p:blipFill>
        <p:spPr>
          <a:xfrm>
            <a:off x="880552" y="1270000"/>
            <a:ext cx="7382896" cy="5029636"/>
          </a:xfrm>
          <a:prstGeom prst="rect">
            <a:avLst/>
          </a:prstGeom>
        </p:spPr>
      </p:pic>
    </p:spTree>
    <p:extLst>
      <p:ext uri="{BB962C8B-B14F-4D97-AF65-F5344CB8AC3E}">
        <p14:creationId xmlns:p14="http://schemas.microsoft.com/office/powerpoint/2010/main" val="27404513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USDCAD - 2021</a:t>
            </a:r>
          </a:p>
        </p:txBody>
      </p:sp>
      <p:pic>
        <p:nvPicPr>
          <p:cNvPr id="9" name="Image 8">
            <a:extLst>
              <a:ext uri="{FF2B5EF4-FFF2-40B4-BE49-F238E27FC236}">
                <a16:creationId xmlns:a16="http://schemas.microsoft.com/office/drawing/2014/main" id="{950E294F-B5AF-415D-99B2-044DED2F0900}"/>
              </a:ext>
            </a:extLst>
          </p:cNvPr>
          <p:cNvPicPr>
            <a:picLocks noChangeAspect="1"/>
          </p:cNvPicPr>
          <p:nvPr/>
        </p:nvPicPr>
        <p:blipFill>
          <a:blip r:embed="rId2"/>
          <a:stretch>
            <a:fillRect/>
          </a:stretch>
        </p:blipFill>
        <p:spPr>
          <a:xfrm>
            <a:off x="236220" y="2349500"/>
            <a:ext cx="4200508" cy="3569208"/>
          </a:xfrm>
          <a:prstGeom prst="rect">
            <a:avLst/>
          </a:prstGeom>
        </p:spPr>
      </p:pic>
      <p:pic>
        <p:nvPicPr>
          <p:cNvPr id="10" name="Image 9">
            <a:extLst>
              <a:ext uri="{FF2B5EF4-FFF2-40B4-BE49-F238E27FC236}">
                <a16:creationId xmlns:a16="http://schemas.microsoft.com/office/drawing/2014/main" id="{F59FDA9A-E860-4215-885D-FF77FBDB8113}"/>
              </a:ext>
            </a:extLst>
          </p:cNvPr>
          <p:cNvPicPr>
            <a:picLocks noChangeAspect="1"/>
          </p:cNvPicPr>
          <p:nvPr/>
        </p:nvPicPr>
        <p:blipFill>
          <a:blip r:embed="rId3"/>
          <a:stretch>
            <a:fillRect/>
          </a:stretch>
        </p:blipFill>
        <p:spPr>
          <a:xfrm>
            <a:off x="4745592" y="2349501"/>
            <a:ext cx="4206605" cy="3569208"/>
          </a:xfrm>
          <a:prstGeom prst="rect">
            <a:avLst/>
          </a:prstGeom>
        </p:spPr>
      </p:pic>
    </p:spTree>
    <p:extLst>
      <p:ext uri="{BB962C8B-B14F-4D97-AF65-F5344CB8AC3E}">
        <p14:creationId xmlns:p14="http://schemas.microsoft.com/office/powerpoint/2010/main" val="34564866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Internal GHP</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3154797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r>
              <a:rPr lang="fr-FR" dirty="0"/>
              <a:t> - 2021</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graphicFrame>
        <p:nvGraphicFramePr>
          <p:cNvPr id="7" name="Tableau 6">
            <a:extLst>
              <a:ext uri="{FF2B5EF4-FFF2-40B4-BE49-F238E27FC236}">
                <a16:creationId xmlns:a16="http://schemas.microsoft.com/office/drawing/2014/main" id="{63D45FAA-752C-4F4F-BA8E-EE40A38B24D2}"/>
              </a:ext>
            </a:extLst>
          </p:cNvPr>
          <p:cNvGraphicFramePr>
            <a:graphicFrameLocks noGrp="1"/>
          </p:cNvGraphicFramePr>
          <p:nvPr/>
        </p:nvGraphicFramePr>
        <p:xfrm>
          <a:off x="129507" y="1249887"/>
          <a:ext cx="8884986" cy="5379668"/>
        </p:xfrm>
        <a:graphic>
          <a:graphicData uri="http://schemas.openxmlformats.org/drawingml/2006/table">
            <a:tbl>
              <a:tblPr/>
              <a:tblGrid>
                <a:gridCol w="1125532">
                  <a:extLst>
                    <a:ext uri="{9D8B030D-6E8A-4147-A177-3AD203B41FA5}">
                      <a16:colId xmlns:a16="http://schemas.microsoft.com/office/drawing/2014/main" val="4227179526"/>
                    </a:ext>
                  </a:extLst>
                </a:gridCol>
                <a:gridCol w="64935">
                  <a:extLst>
                    <a:ext uri="{9D8B030D-6E8A-4147-A177-3AD203B41FA5}">
                      <a16:colId xmlns:a16="http://schemas.microsoft.com/office/drawing/2014/main" val="1181339818"/>
                    </a:ext>
                  </a:extLst>
                </a:gridCol>
                <a:gridCol w="844149">
                  <a:extLst>
                    <a:ext uri="{9D8B030D-6E8A-4147-A177-3AD203B41FA5}">
                      <a16:colId xmlns:a16="http://schemas.microsoft.com/office/drawing/2014/main" val="237801291"/>
                    </a:ext>
                  </a:extLst>
                </a:gridCol>
                <a:gridCol w="64935">
                  <a:extLst>
                    <a:ext uri="{9D8B030D-6E8A-4147-A177-3AD203B41FA5}">
                      <a16:colId xmlns:a16="http://schemas.microsoft.com/office/drawing/2014/main" val="1444849107"/>
                    </a:ext>
                  </a:extLst>
                </a:gridCol>
                <a:gridCol w="1103887">
                  <a:extLst>
                    <a:ext uri="{9D8B030D-6E8A-4147-A177-3AD203B41FA5}">
                      <a16:colId xmlns:a16="http://schemas.microsoft.com/office/drawing/2014/main" val="1163630860"/>
                    </a:ext>
                  </a:extLst>
                </a:gridCol>
                <a:gridCol w="1103887">
                  <a:extLst>
                    <a:ext uri="{9D8B030D-6E8A-4147-A177-3AD203B41FA5}">
                      <a16:colId xmlns:a16="http://schemas.microsoft.com/office/drawing/2014/main" val="3546327634"/>
                    </a:ext>
                  </a:extLst>
                </a:gridCol>
                <a:gridCol w="64935">
                  <a:extLst>
                    <a:ext uri="{9D8B030D-6E8A-4147-A177-3AD203B41FA5}">
                      <a16:colId xmlns:a16="http://schemas.microsoft.com/office/drawing/2014/main" val="1872372864"/>
                    </a:ext>
                  </a:extLst>
                </a:gridCol>
                <a:gridCol w="1020915">
                  <a:extLst>
                    <a:ext uri="{9D8B030D-6E8A-4147-A177-3AD203B41FA5}">
                      <a16:colId xmlns:a16="http://schemas.microsoft.com/office/drawing/2014/main" val="3968054270"/>
                    </a:ext>
                  </a:extLst>
                </a:gridCol>
                <a:gridCol w="64935">
                  <a:extLst>
                    <a:ext uri="{9D8B030D-6E8A-4147-A177-3AD203B41FA5}">
                      <a16:colId xmlns:a16="http://schemas.microsoft.com/office/drawing/2014/main" val="3613587082"/>
                    </a:ext>
                  </a:extLst>
                </a:gridCol>
                <a:gridCol w="992055">
                  <a:extLst>
                    <a:ext uri="{9D8B030D-6E8A-4147-A177-3AD203B41FA5}">
                      <a16:colId xmlns:a16="http://schemas.microsoft.com/office/drawing/2014/main" val="1780999241"/>
                    </a:ext>
                  </a:extLst>
                </a:gridCol>
                <a:gridCol w="64935">
                  <a:extLst>
                    <a:ext uri="{9D8B030D-6E8A-4147-A177-3AD203B41FA5}">
                      <a16:colId xmlns:a16="http://schemas.microsoft.com/office/drawing/2014/main" val="1385815611"/>
                    </a:ext>
                  </a:extLst>
                </a:gridCol>
                <a:gridCol w="873009">
                  <a:extLst>
                    <a:ext uri="{9D8B030D-6E8A-4147-A177-3AD203B41FA5}">
                      <a16:colId xmlns:a16="http://schemas.microsoft.com/office/drawing/2014/main" val="4187751919"/>
                    </a:ext>
                  </a:extLst>
                </a:gridCol>
                <a:gridCol w="64935">
                  <a:extLst>
                    <a:ext uri="{9D8B030D-6E8A-4147-A177-3AD203B41FA5}">
                      <a16:colId xmlns:a16="http://schemas.microsoft.com/office/drawing/2014/main" val="3288254863"/>
                    </a:ext>
                  </a:extLst>
                </a:gridCol>
                <a:gridCol w="35850">
                  <a:extLst>
                    <a:ext uri="{9D8B030D-6E8A-4147-A177-3AD203B41FA5}">
                      <a16:colId xmlns:a16="http://schemas.microsoft.com/office/drawing/2014/main" val="3999335878"/>
                    </a:ext>
                  </a:extLst>
                </a:gridCol>
                <a:gridCol w="1396092">
                  <a:extLst>
                    <a:ext uri="{9D8B030D-6E8A-4147-A177-3AD203B41FA5}">
                      <a16:colId xmlns:a16="http://schemas.microsoft.com/office/drawing/2014/main" val="3851587127"/>
                    </a:ext>
                  </a:extLst>
                </a:gridCol>
              </a:tblGrid>
              <a:tr h="217914">
                <a:tc>
                  <a:txBody>
                    <a:bodyPr/>
                    <a:lstStyle/>
                    <a:p>
                      <a:pPr algn="ctr" fontAlgn="ctr"/>
                      <a:r>
                        <a:rPr lang="fr-FR" sz="1100" b="1" i="0" u="none" strike="noStrike" dirty="0">
                          <a:solidFill>
                            <a:srgbClr val="000000"/>
                          </a:solidFill>
                          <a:effectLst/>
                          <a:latin typeface="Calibri" panose="020F0502020204030204" pitchFamily="34" charset="0"/>
                        </a:rPr>
                        <a:t>EURUSD</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100" b="1" i="0" u="none" strike="noStrike" dirty="0">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err="1">
                          <a:solidFill>
                            <a:srgbClr val="000000"/>
                          </a:solidFill>
                          <a:effectLst/>
                          <a:latin typeface="Calibri" panose="020F0502020204030204" pitchFamily="34" charset="0"/>
                        </a:rPr>
                        <a:t>Hedge</a:t>
                      </a:r>
                      <a:r>
                        <a:rPr lang="fr-FR" sz="1100" b="0" i="0" u="none" strike="noStrike" dirty="0">
                          <a:solidFill>
                            <a:srgbClr val="000000"/>
                          </a:solidFill>
                          <a:effectLst/>
                          <a:latin typeface="Calibri" panose="020F0502020204030204" pitchFamily="34" charset="0"/>
                        </a:rPr>
                        <a:t> Reference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err="1">
                          <a:solidFill>
                            <a:srgbClr val="000000"/>
                          </a:solidFill>
                          <a:effectLst/>
                          <a:latin typeface="Calibri" panose="020F0502020204030204" pitchFamily="34" charset="0"/>
                        </a:rPr>
                        <a:t>Hedged</a:t>
                      </a:r>
                      <a:r>
                        <a:rPr lang="fr-FR" sz="1100" b="0" i="0" u="none" strike="noStrike" dirty="0">
                          <a:solidFill>
                            <a:srgbClr val="000000"/>
                          </a:solidFill>
                          <a:effectLst/>
                          <a:latin typeface="Calibri" panose="020F0502020204030204" pitchFamily="34" charset="0"/>
                        </a:rPr>
                        <a:t> </a:t>
                      </a:r>
                      <a:r>
                        <a:rPr lang="fr-FR" sz="1100" b="0" i="0" u="none" strike="noStrike" dirty="0" err="1">
                          <a:solidFill>
                            <a:srgbClr val="000000"/>
                          </a:solidFill>
                          <a:effectLst/>
                          <a:latin typeface="Calibri" panose="020F0502020204030204" pitchFamily="34" charset="0"/>
                        </a:rPr>
                        <a:t>notional</a:t>
                      </a:r>
                      <a:endParaRPr lang="fr-FR" sz="1100" b="0" i="0" u="none" strike="noStrike" dirty="0">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dirty="0" err="1">
                          <a:solidFill>
                            <a:srgbClr val="000000"/>
                          </a:solidFill>
                          <a:effectLst/>
                          <a:latin typeface="Calibri" panose="020F0502020204030204" pitchFamily="34" charset="0"/>
                        </a:rPr>
                        <a:t>Exposure</a:t>
                      </a:r>
                      <a:r>
                        <a:rPr lang="fr-FR" sz="1100" b="0" i="0" u="none" strike="noStrike" dirty="0">
                          <a:solidFill>
                            <a:srgbClr val="000000"/>
                          </a:solidFill>
                          <a:effectLst/>
                          <a:latin typeface="Calibri" panose="020F0502020204030204" pitchFamily="34" charset="0"/>
                        </a:rPr>
                        <a:t> (USD)</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err="1">
                          <a:solidFill>
                            <a:srgbClr val="000000"/>
                          </a:solidFill>
                          <a:effectLst/>
                          <a:latin typeface="Calibri" panose="020F0502020204030204" pitchFamily="34" charset="0"/>
                        </a:rPr>
                        <a:t>Hedge</a:t>
                      </a:r>
                      <a:r>
                        <a:rPr lang="fr-FR" sz="1100" b="0" i="0" u="none" strike="noStrike" dirty="0">
                          <a:solidFill>
                            <a:srgbClr val="000000"/>
                          </a:solidFill>
                          <a:effectLst/>
                          <a:latin typeface="Calibri" panose="020F0502020204030204" pitchFamily="34" charset="0"/>
                        </a:rPr>
                        <a:t> Rate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Budget  2020</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dirty="0">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err="1">
                          <a:solidFill>
                            <a:srgbClr val="000000"/>
                          </a:solidFill>
                          <a:effectLst/>
                          <a:latin typeface="Calibri" panose="020F0502020204030204" pitchFamily="34" charset="0"/>
                        </a:rPr>
                        <a:t>Hedge</a:t>
                      </a:r>
                      <a:r>
                        <a:rPr lang="fr-FR" sz="1100" b="0" i="0" u="none" strike="noStrike" dirty="0">
                          <a:solidFill>
                            <a:srgbClr val="000000"/>
                          </a:solidFill>
                          <a:effectLst/>
                          <a:latin typeface="Calibri" panose="020F0502020204030204" pitchFamily="34" charset="0"/>
                        </a:rPr>
                        <a:t> Rate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dirty="0">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err="1">
                          <a:solidFill>
                            <a:srgbClr val="000000"/>
                          </a:solidFill>
                          <a:effectLst/>
                          <a:latin typeface="Calibri" panose="020F0502020204030204" pitchFamily="34" charset="0"/>
                        </a:rPr>
                        <a:t>Hedging</a:t>
                      </a:r>
                      <a:r>
                        <a:rPr lang="fr-FR" sz="1100" b="0" i="0" u="none" strike="noStrike" dirty="0">
                          <a:solidFill>
                            <a:srgbClr val="000000"/>
                          </a:solidFill>
                          <a:effectLst/>
                          <a:latin typeface="Calibri" panose="020F0502020204030204" pitchFamily="34" charset="0"/>
                        </a:rPr>
                        <a:t> performance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108041829"/>
                  </a:ext>
                </a:extLst>
              </a:tr>
              <a:tr h="104806">
                <a:tc>
                  <a:txBody>
                    <a:bodyPr/>
                    <a:lstStyle/>
                    <a:p>
                      <a:pPr algn="l" fontAlgn="b"/>
                      <a:r>
                        <a:rPr lang="fr-FR" sz="1100" b="1" i="0" u="none" strike="noStrike">
                          <a:solidFill>
                            <a:srgbClr val="000000"/>
                          </a:solidFill>
                          <a:effectLst/>
                          <a:latin typeface="Calibri" panose="020F0502020204030204" pitchFamily="34" charset="0"/>
                        </a:rPr>
                        <a:t> </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1" i="0" u="none" strike="noStrike">
                        <a:solidFill>
                          <a:srgbClr val="000000"/>
                        </a:solidFill>
                        <a:effectLst/>
                        <a:latin typeface="Calibri" panose="020F0502020204030204" pitchFamily="34" charset="0"/>
                      </a:endParaRPr>
                    </a:p>
                  </a:txBody>
                  <a:tcPr marL="5188" marR="5188" marT="5188" marB="0" anchor="ctr">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ctr">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ctr">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ctr">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a:noFill/>
                    </a:lnT>
                    <a:lnB>
                      <a:noFill/>
                    </a:lnB>
                    <a:solidFill>
                      <a:srgbClr val="FFFFFF"/>
                    </a:solidFill>
                  </a:tcPr>
                </a:tc>
                <a:tc>
                  <a:txBody>
                    <a:bodyPr/>
                    <a:lstStyle/>
                    <a:p>
                      <a:pPr algn="r"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a:noFill/>
                    </a:lnT>
                    <a:lnB>
                      <a:noFill/>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a:noFill/>
                    </a:lnT>
                    <a:lnB>
                      <a:noFill/>
                    </a:lnB>
                    <a:solidFill>
                      <a:srgbClr val="FFFFFF"/>
                    </a:solidFill>
                  </a:tcPr>
                </a:tc>
                <a:tc>
                  <a:txBody>
                    <a:bodyPr/>
                    <a:lstStyle/>
                    <a:p>
                      <a:pPr algn="ctr" fontAlgn="b"/>
                      <a:r>
                        <a:rPr lang="fr-FR" sz="1100" b="0" i="0" u="none" strike="noStrike" dirty="0">
                          <a:solidFill>
                            <a:srgbClr val="000000"/>
                          </a:solidFill>
                          <a:effectLst/>
                          <a:latin typeface="Calibri" panose="020F0502020204030204" pitchFamily="34" charset="0"/>
                        </a:rPr>
                        <a:t> </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19241864"/>
                  </a:ext>
                </a:extLst>
              </a:tr>
              <a:tr h="216000">
                <a:tc>
                  <a:txBody>
                    <a:bodyPr/>
                    <a:lstStyle/>
                    <a:p>
                      <a:pPr algn="ctr" fontAlgn="ctr"/>
                      <a:r>
                        <a:rPr lang="fr-FR" sz="1100" b="0" i="0" u="none" strike="noStrike" dirty="0">
                          <a:solidFill>
                            <a:srgbClr val="000000"/>
                          </a:solidFill>
                          <a:effectLst/>
                          <a:latin typeface="Calibri" panose="020F0502020204030204" pitchFamily="34" charset="0"/>
                        </a:rPr>
                        <a:t>Groupe </a:t>
                      </a:r>
                      <a:r>
                        <a:rPr lang="fr-FR" sz="1100" b="0" i="0" u="none" strike="noStrike" dirty="0" err="1">
                          <a:solidFill>
                            <a:srgbClr val="000000"/>
                          </a:solidFill>
                          <a:effectLst/>
                          <a:latin typeface="Calibri" panose="020F0502020204030204" pitchFamily="34" charset="0"/>
                        </a:rPr>
                        <a:t>Socomore</a:t>
                      </a:r>
                      <a:endParaRPr lang="fr-FR" sz="1100" b="0" i="0" u="none" strike="noStrike" dirty="0">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299 778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600 000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50%</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1,200</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1,16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8 977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9963766"/>
                  </a:ext>
                </a:extLst>
              </a:tr>
              <a:tr h="216000">
                <a:tc>
                  <a:txBody>
                    <a:bodyPr/>
                    <a:lstStyle/>
                    <a:p>
                      <a:pPr algn="ctr" fontAlgn="ctr"/>
                      <a:r>
                        <a:rPr lang="fr-FR" sz="1100" b="0" i="0" u="none" strike="noStrike">
                          <a:solidFill>
                            <a:srgbClr val="000000"/>
                          </a:solidFill>
                          <a:effectLst/>
                          <a:latin typeface="Calibri" panose="020F0502020204030204" pitchFamily="34" charset="0"/>
                        </a:rPr>
                        <a:t>Socomore Ireland</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964 560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1 825 000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53%</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1,200</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1,16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B050"/>
                          </a:solidFill>
                          <a:effectLst/>
                          <a:latin typeface="Calibri" panose="020F0502020204030204" pitchFamily="34" charset="0"/>
                        </a:rPr>
                        <a:t>28 883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0583849"/>
                  </a:ext>
                </a:extLst>
              </a:tr>
              <a:tr h="216000">
                <a:tc>
                  <a:txBody>
                    <a:bodyPr/>
                    <a:lstStyle/>
                    <a:p>
                      <a:pPr algn="ctr" fontAlgn="ctr"/>
                      <a:r>
                        <a:rPr lang="fr-FR" sz="1100" b="0" i="0" u="none" strike="noStrike">
                          <a:solidFill>
                            <a:srgbClr val="000000"/>
                          </a:solidFill>
                          <a:effectLst/>
                          <a:latin typeface="Calibri" panose="020F0502020204030204" pitchFamily="34" charset="0"/>
                        </a:rPr>
                        <a:t>Socomore France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-477 098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-925 012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52%</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NA</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 NA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FF0000"/>
                          </a:solidFill>
                          <a:effectLst/>
                          <a:latin typeface="Calibri" panose="020F0502020204030204" pitchFamily="34" charset="0"/>
                        </a:rPr>
                        <a:t>-14 286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2272152"/>
                  </a:ext>
                </a:extLst>
              </a:tr>
              <a:tr h="216000">
                <a:tc>
                  <a:txBody>
                    <a:bodyPr/>
                    <a:lstStyle/>
                    <a:p>
                      <a:pPr algn="ctr" fontAlgn="ctr"/>
                      <a:r>
                        <a:rPr lang="fr-FR" sz="1100" b="0" i="0" u="none" strike="noStrike">
                          <a:solidFill>
                            <a:srgbClr val="000000"/>
                          </a:solidFill>
                          <a:effectLst/>
                          <a:latin typeface="Calibri" panose="020F0502020204030204" pitchFamily="34" charset="0"/>
                        </a:rPr>
                        <a:t>Socomore Canada</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187 760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312 500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60%</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1,200</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1,16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5 622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0439405"/>
                  </a:ext>
                </a:extLst>
              </a:tr>
              <a:tr h="216000">
                <a:tc>
                  <a:txBody>
                    <a:bodyPr/>
                    <a:lstStyle/>
                    <a:p>
                      <a:pPr algn="ctr" fontAlgn="ctr"/>
                      <a:r>
                        <a:rPr lang="fr-FR" sz="1100" b="0" i="0" u="none" strike="noStrike">
                          <a:solidFill>
                            <a:srgbClr val="000000"/>
                          </a:solidFill>
                          <a:effectLst/>
                          <a:latin typeface="Calibri" panose="020F0502020204030204" pitchFamily="34" charset="0"/>
                        </a:rPr>
                        <a:t>Total</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975 000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1 812 488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54%</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595959"/>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1,200</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1,16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29 196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1268126"/>
                  </a:ext>
                </a:extLst>
              </a:tr>
              <a:tr h="108957">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ctr">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ctr">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0" i="0" u="none" strike="noStrike">
                        <a:solidFill>
                          <a:srgbClr val="595959"/>
                        </a:solidFill>
                        <a:effectLst/>
                        <a:latin typeface="Calibri" panose="020F0502020204030204" pitchFamily="34" charset="0"/>
                      </a:endParaRPr>
                    </a:p>
                  </a:txBody>
                  <a:tcPr marL="5188" marR="5188" marT="5188" marB="0" anchor="ctr">
                    <a:lnL>
                      <a:noFill/>
                    </a:lnL>
                    <a:lnR>
                      <a:noFill/>
                    </a:lnR>
                    <a:lnT>
                      <a:noFill/>
                    </a:lnT>
                    <a:lnB>
                      <a:noFill/>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595959"/>
                          </a:solidFill>
                          <a:effectLst/>
                          <a:latin typeface="Calibri" panose="020F0502020204030204" pitchFamily="34" charset="0"/>
                        </a:rPr>
                        <a:t> </a:t>
                      </a:r>
                    </a:p>
                  </a:txBody>
                  <a:tcPr marL="5188" marR="5188" marT="5188" marB="0" anchor="ctr">
                    <a:lnL>
                      <a:noFill/>
                    </a:lnL>
                    <a:lnR>
                      <a:noFill/>
                    </a:lnR>
                    <a:lnT>
                      <a:noFill/>
                    </a:lnT>
                    <a:lnB>
                      <a:noFill/>
                    </a:lnB>
                    <a:solidFill>
                      <a:srgbClr val="FFFFFF"/>
                    </a:solidFill>
                  </a:tcPr>
                </a:tc>
                <a:tc>
                  <a:txBody>
                    <a:bodyPr/>
                    <a:lstStyle/>
                    <a:p>
                      <a:pPr algn="l" fontAlgn="b"/>
                      <a:r>
                        <a:rPr lang="fr-FR" sz="1100" b="0" i="0" u="none" strike="noStrike">
                          <a:solidFill>
                            <a:srgbClr val="595959"/>
                          </a:solidFill>
                          <a:effectLst/>
                          <a:latin typeface="Calibri" panose="020F0502020204030204" pitchFamily="34" charset="0"/>
                        </a:rPr>
                        <a:t> </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595959"/>
                          </a:solidFill>
                          <a:effectLst/>
                          <a:latin typeface="Calibri" panose="020F0502020204030204" pitchFamily="34" charset="0"/>
                        </a:rPr>
                        <a:t> </a:t>
                      </a:r>
                    </a:p>
                  </a:txBody>
                  <a:tcPr marL="5188" marR="5188" marT="5188" marB="0" anchor="ctr">
                    <a:lnL>
                      <a:noFill/>
                    </a:lnL>
                    <a:lnR>
                      <a:noFill/>
                    </a:lnR>
                    <a:lnT>
                      <a:noFill/>
                    </a:lnT>
                    <a:lnB>
                      <a:noFill/>
                    </a:lnB>
                    <a:solidFill>
                      <a:srgbClr val="FFFFFF"/>
                    </a:solidFill>
                  </a:tcPr>
                </a:tc>
                <a:tc>
                  <a:txBody>
                    <a:bodyPr/>
                    <a:lstStyle/>
                    <a:p>
                      <a:pPr algn="l" fontAlgn="b"/>
                      <a:r>
                        <a:rPr lang="fr-FR" sz="1100" b="0" i="0" u="none" strike="noStrike">
                          <a:solidFill>
                            <a:srgbClr val="595959"/>
                          </a:solidFill>
                          <a:effectLst/>
                          <a:latin typeface="Calibri" panose="020F0502020204030204" pitchFamily="34" charset="0"/>
                        </a:rPr>
                        <a:t> </a:t>
                      </a:r>
                    </a:p>
                  </a:txBody>
                  <a:tcPr marL="5188" marR="5188" marT="5188" marB="0" anchor="ctr">
                    <a:lnL>
                      <a:noFill/>
                    </a:lnL>
                    <a:lnR>
                      <a:noFill/>
                    </a:lnR>
                    <a:lnT>
                      <a:noFill/>
                    </a:lnT>
                    <a:lnB>
                      <a:noFill/>
                    </a:lnB>
                    <a:solidFill>
                      <a:srgbClr val="FFFFFF"/>
                    </a:solidFill>
                  </a:tcPr>
                </a:tc>
                <a:tc>
                  <a:txBody>
                    <a:bodyPr/>
                    <a:lstStyle/>
                    <a:p>
                      <a:pPr algn="l" fontAlgn="b"/>
                      <a:r>
                        <a:rPr lang="fr-FR" sz="1100" b="0" i="0" u="none" strike="noStrike" dirty="0">
                          <a:solidFill>
                            <a:srgbClr val="595959"/>
                          </a:solidFill>
                          <a:effectLst/>
                          <a:latin typeface="Calibri" panose="020F0502020204030204" pitchFamily="34" charset="0"/>
                        </a:rPr>
                        <a:t> </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23484276"/>
                  </a:ext>
                </a:extLst>
              </a:tr>
              <a:tr h="217914">
                <a:tc>
                  <a:txBody>
                    <a:bodyPr/>
                    <a:lstStyle/>
                    <a:p>
                      <a:pPr algn="ctr" fontAlgn="ctr"/>
                      <a:r>
                        <a:rPr lang="fr-FR" sz="1100" b="1" i="0" u="none" strike="noStrike">
                          <a:solidFill>
                            <a:srgbClr val="000000"/>
                          </a:solidFill>
                          <a:effectLst/>
                          <a:latin typeface="Calibri" panose="020F0502020204030204" pitchFamily="34" charset="0"/>
                        </a:rPr>
                        <a:t>EURGBP</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100" b="1"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 Reference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Hedged notional</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Exposure (GBP)</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 Rate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Budget  2020</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Hedge Rate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Hedging performance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579443322"/>
                  </a:ext>
                </a:extLst>
              </a:tr>
              <a:tr h="104806">
                <a:tc>
                  <a:txBody>
                    <a:bodyPr/>
                    <a:lstStyle/>
                    <a:p>
                      <a:pPr algn="l" fontAlgn="b"/>
                      <a:r>
                        <a:rPr lang="fr-FR" sz="1100" b="1" i="0" u="none" strike="noStrike">
                          <a:solidFill>
                            <a:srgbClr val="000000"/>
                          </a:solidFill>
                          <a:effectLst/>
                          <a:latin typeface="Calibri" panose="020F0502020204030204" pitchFamily="34" charset="0"/>
                        </a:rPr>
                        <a:t> </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1" i="0" u="none" strike="noStrike">
                        <a:solidFill>
                          <a:srgbClr val="000000"/>
                        </a:solidFill>
                        <a:effectLst/>
                        <a:latin typeface="Calibri" panose="020F0502020204030204" pitchFamily="34" charset="0"/>
                      </a:endParaRPr>
                    </a:p>
                  </a:txBody>
                  <a:tcPr marL="5188" marR="5188" marT="5188" marB="0" anchor="ctr">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ctr">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ctr">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ctr">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a:noFill/>
                    </a:lnT>
                    <a:lnB>
                      <a:noFill/>
                    </a:lnB>
                    <a:solidFill>
                      <a:srgbClr val="FFFFFF"/>
                    </a:solidFill>
                  </a:tcPr>
                </a:tc>
                <a:tc>
                  <a:txBody>
                    <a:bodyPr/>
                    <a:lstStyle/>
                    <a:p>
                      <a:pPr algn="r"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a:noFill/>
                    </a:lnT>
                    <a:lnB>
                      <a:noFill/>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a:noFill/>
                    </a:lnT>
                    <a:lnB>
                      <a:noFill/>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55145500"/>
                  </a:ext>
                </a:extLst>
              </a:tr>
              <a:tr h="216000">
                <a:tc>
                  <a:txBody>
                    <a:bodyPr/>
                    <a:lstStyle/>
                    <a:p>
                      <a:pPr algn="ctr" fontAlgn="ctr"/>
                      <a:r>
                        <a:rPr lang="fr-FR" sz="1100" b="0" i="0" u="none" strike="noStrike">
                          <a:solidFill>
                            <a:srgbClr val="000000"/>
                          </a:solidFill>
                          <a:effectLst/>
                          <a:latin typeface="Calibri" panose="020F0502020204030204" pitchFamily="34" charset="0"/>
                        </a:rPr>
                        <a:t>Groupe Socomore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73 641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104 170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71%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0,890</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0,876</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1 338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7138825"/>
                  </a:ext>
                </a:extLst>
              </a:tr>
              <a:tr h="216000">
                <a:tc>
                  <a:txBody>
                    <a:bodyPr/>
                    <a:lstStyle/>
                    <a:p>
                      <a:pPr algn="ctr" fontAlgn="ctr"/>
                      <a:r>
                        <a:rPr lang="fr-FR" sz="1100" b="0" i="0" u="none" strike="noStrike">
                          <a:solidFill>
                            <a:srgbClr val="000000"/>
                          </a:solidFill>
                          <a:effectLst/>
                          <a:latin typeface="Calibri" panose="020F0502020204030204" pitchFamily="34" charset="0"/>
                        </a:rPr>
                        <a:t>Socomore France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294 559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416 670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71%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0,890</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0,876</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5 353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1747558"/>
                  </a:ext>
                </a:extLst>
              </a:tr>
              <a:tr h="216000">
                <a:tc>
                  <a:txBody>
                    <a:bodyPr/>
                    <a:lstStyle/>
                    <a:p>
                      <a:pPr algn="ctr" fontAlgn="ctr"/>
                      <a:r>
                        <a:rPr lang="fr-FR" sz="1100" b="0" i="0" u="none" strike="noStrike">
                          <a:solidFill>
                            <a:srgbClr val="000000"/>
                          </a:solidFill>
                          <a:effectLst/>
                          <a:latin typeface="Calibri" panose="020F0502020204030204" pitchFamily="34" charset="0"/>
                        </a:rPr>
                        <a:t>Socomore Ireland</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1 384 422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1 958 340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71%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0,890</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0,876</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25 159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8452601"/>
                  </a:ext>
                </a:extLst>
              </a:tr>
              <a:tr h="216000">
                <a:tc>
                  <a:txBody>
                    <a:bodyPr/>
                    <a:lstStyle/>
                    <a:p>
                      <a:pPr algn="ctr" fontAlgn="ctr"/>
                      <a:r>
                        <a:rPr lang="fr-FR" sz="1100" b="0" i="0" u="none" strike="noStrike">
                          <a:solidFill>
                            <a:srgbClr val="000000"/>
                          </a:solidFill>
                          <a:effectLst/>
                          <a:latin typeface="Calibri" panose="020F0502020204030204" pitchFamily="34" charset="0"/>
                        </a:rPr>
                        <a:t>Total</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1 752 621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2 479 180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71%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595959"/>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0,890</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0,876</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31 851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5703134"/>
                  </a:ext>
                </a:extLst>
              </a:tr>
              <a:tr h="108957">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ctr">
                    <a:lnL>
                      <a:noFill/>
                    </a:lnL>
                    <a:lnR>
                      <a:noFill/>
                    </a:lnR>
                    <a:lnT>
                      <a:noFill/>
                    </a:lnT>
                    <a:lnB>
                      <a:noFill/>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ctr">
                    <a:lnL>
                      <a:noFill/>
                    </a:lnL>
                    <a:lnR>
                      <a:noFill/>
                    </a:lnR>
                    <a:lnT>
                      <a:noFill/>
                    </a:lnT>
                    <a:lnB>
                      <a:noFill/>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ctr">
                    <a:lnL>
                      <a:noFill/>
                    </a:lnL>
                    <a:lnR>
                      <a:noFill/>
                    </a:lnR>
                    <a:lnT>
                      <a:noFill/>
                    </a:lnT>
                    <a:lnB>
                      <a:noFill/>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ctr">
                    <a:lnL>
                      <a:noFill/>
                    </a:lnL>
                    <a:lnR>
                      <a:noFill/>
                    </a:lnR>
                    <a:lnT>
                      <a:noFill/>
                    </a:lnT>
                    <a:lnB>
                      <a:noFill/>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93882183"/>
                  </a:ext>
                </a:extLst>
              </a:tr>
              <a:tr h="217914">
                <a:tc>
                  <a:txBody>
                    <a:bodyPr/>
                    <a:lstStyle/>
                    <a:p>
                      <a:pPr algn="ctr" fontAlgn="ctr"/>
                      <a:r>
                        <a:rPr lang="fr-FR" sz="1100" b="1" i="0" u="none" strike="noStrike">
                          <a:solidFill>
                            <a:srgbClr val="000000"/>
                          </a:solidFill>
                          <a:effectLst/>
                          <a:latin typeface="Calibri" panose="020F0502020204030204" pitchFamily="34" charset="0"/>
                        </a:rPr>
                        <a:t>USDCAD</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100" b="1"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 Reference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Hedged notional</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Exposure (CAD)</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 Rate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Budget  2020</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Hedge Rate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Hedging performance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559386831"/>
                  </a:ext>
                </a:extLst>
              </a:tr>
              <a:tr h="104806">
                <a:tc>
                  <a:txBody>
                    <a:bodyPr/>
                    <a:lstStyle/>
                    <a:p>
                      <a:pPr algn="l" fontAlgn="b"/>
                      <a:r>
                        <a:rPr lang="fr-FR" sz="1100" b="1" i="0" u="none" strike="noStrike">
                          <a:solidFill>
                            <a:srgbClr val="000000"/>
                          </a:solidFill>
                          <a:effectLst/>
                          <a:latin typeface="Calibri" panose="020F0502020204030204" pitchFamily="34" charset="0"/>
                        </a:rPr>
                        <a:t> </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1" i="0" u="none" strike="noStrike">
                        <a:solidFill>
                          <a:srgbClr val="000000"/>
                        </a:solidFill>
                        <a:effectLst/>
                        <a:latin typeface="Calibri" panose="020F0502020204030204" pitchFamily="34" charset="0"/>
                      </a:endParaRPr>
                    </a:p>
                  </a:txBody>
                  <a:tcPr marL="5188" marR="5188" marT="5188" marB="0" anchor="ctr">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ctr">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ctr">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ctr">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a:noFill/>
                    </a:lnT>
                    <a:lnB>
                      <a:noFill/>
                    </a:lnB>
                    <a:solidFill>
                      <a:srgbClr val="FFFFFF"/>
                    </a:solidFill>
                  </a:tcPr>
                </a:tc>
                <a:tc>
                  <a:txBody>
                    <a:bodyPr/>
                    <a:lstStyle/>
                    <a:p>
                      <a:pPr algn="r"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a:noFill/>
                    </a:lnT>
                    <a:lnB>
                      <a:noFill/>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a:noFill/>
                    </a:lnT>
                    <a:lnB>
                      <a:noFill/>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15105821"/>
                  </a:ext>
                </a:extLst>
              </a:tr>
              <a:tr h="216000">
                <a:tc>
                  <a:txBody>
                    <a:bodyPr/>
                    <a:lstStyle/>
                    <a:p>
                      <a:pPr algn="ctr" fontAlgn="ctr"/>
                      <a:r>
                        <a:rPr lang="fr-FR" sz="1100" b="0" i="0" u="none" strike="noStrike">
                          <a:solidFill>
                            <a:srgbClr val="000000"/>
                          </a:solidFill>
                          <a:effectLst/>
                          <a:latin typeface="Calibri" panose="020F0502020204030204" pitchFamily="34" charset="0"/>
                        </a:rPr>
                        <a:t>Socomore CAD</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381 040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382 500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100%</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1,275</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1,270</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FF0000"/>
                          </a:solidFill>
                          <a:effectLst/>
                          <a:latin typeface="Calibri" panose="020F0502020204030204" pitchFamily="34" charset="0"/>
                        </a:rPr>
                        <a:t>-1 129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5861644"/>
                  </a:ext>
                </a:extLst>
              </a:tr>
              <a:tr h="216000">
                <a:tc>
                  <a:txBody>
                    <a:bodyPr/>
                    <a:lstStyle/>
                    <a:p>
                      <a:pPr algn="ctr" fontAlgn="ctr"/>
                      <a:r>
                        <a:rPr lang="fr-FR" sz="1100" b="0" i="0" u="none" strike="noStrike">
                          <a:solidFill>
                            <a:srgbClr val="000000"/>
                          </a:solidFill>
                          <a:effectLst/>
                          <a:latin typeface="Calibri" panose="020F0502020204030204" pitchFamily="34" charset="0"/>
                        </a:rPr>
                        <a:t>Total</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381 040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382 500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100%</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1,275</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1,270</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FF0000"/>
                          </a:solidFill>
                          <a:effectLst/>
                          <a:latin typeface="Calibri" panose="020F0502020204030204" pitchFamily="34" charset="0"/>
                        </a:rPr>
                        <a:t>-1 129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4920692"/>
                  </a:ext>
                </a:extLst>
              </a:tr>
              <a:tr h="108957">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ctr">
                    <a:lnL>
                      <a:noFill/>
                    </a:lnL>
                    <a:lnR>
                      <a:noFill/>
                    </a:lnR>
                    <a:lnT>
                      <a:noFill/>
                    </a:lnT>
                    <a:lnB>
                      <a:noFill/>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ctr">
                    <a:lnL>
                      <a:noFill/>
                    </a:lnL>
                    <a:lnR>
                      <a:noFill/>
                    </a:lnR>
                    <a:lnT>
                      <a:noFill/>
                    </a:lnT>
                    <a:lnB>
                      <a:noFill/>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ctr">
                    <a:lnL>
                      <a:noFill/>
                    </a:lnL>
                    <a:lnR>
                      <a:noFill/>
                    </a:lnR>
                    <a:lnT>
                      <a:noFill/>
                    </a:lnT>
                    <a:lnB>
                      <a:noFill/>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ctr">
                    <a:lnL>
                      <a:noFill/>
                    </a:lnL>
                    <a:lnR>
                      <a:noFill/>
                    </a:lnR>
                    <a:lnT>
                      <a:noFill/>
                    </a:lnT>
                    <a:lnB>
                      <a:noFill/>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71574676"/>
                  </a:ext>
                </a:extLst>
              </a:tr>
              <a:tr h="217914">
                <a:tc>
                  <a:txBody>
                    <a:bodyPr/>
                    <a:lstStyle/>
                    <a:p>
                      <a:pPr algn="ctr" fontAlgn="ctr"/>
                      <a:r>
                        <a:rPr lang="fr-FR" sz="1100" b="1" i="0" u="none" strike="noStrike">
                          <a:solidFill>
                            <a:srgbClr val="000000"/>
                          </a:solidFill>
                          <a:effectLst/>
                          <a:latin typeface="Calibri" panose="020F0502020204030204" pitchFamily="34" charset="0"/>
                        </a:rPr>
                        <a:t>CADJPY</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100" b="1"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 Reference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Hedged notional</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Exposure (JPY)</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 Rate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Budget  2020</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Hedge Rate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Hedging performance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290859391"/>
                  </a:ext>
                </a:extLst>
              </a:tr>
              <a:tr h="104806">
                <a:tc>
                  <a:txBody>
                    <a:bodyPr/>
                    <a:lstStyle/>
                    <a:p>
                      <a:pPr algn="l" fontAlgn="b"/>
                      <a:r>
                        <a:rPr lang="fr-FR" sz="1100" b="1" i="0" u="none" strike="noStrike">
                          <a:solidFill>
                            <a:srgbClr val="000000"/>
                          </a:solidFill>
                          <a:effectLst/>
                          <a:latin typeface="Calibri" panose="020F0502020204030204" pitchFamily="34" charset="0"/>
                        </a:rPr>
                        <a:t> </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1" i="0" u="none" strike="noStrike">
                        <a:solidFill>
                          <a:srgbClr val="000000"/>
                        </a:solidFill>
                        <a:effectLst/>
                        <a:latin typeface="Calibri" panose="020F0502020204030204" pitchFamily="34" charset="0"/>
                      </a:endParaRPr>
                    </a:p>
                  </a:txBody>
                  <a:tcPr marL="5188" marR="5188" marT="5188" marB="0" anchor="ctr">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ctr">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ctr">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ctr">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a:noFill/>
                    </a:lnT>
                    <a:lnB>
                      <a:noFill/>
                    </a:lnB>
                    <a:solidFill>
                      <a:srgbClr val="FFFFFF"/>
                    </a:solidFill>
                  </a:tcPr>
                </a:tc>
                <a:tc>
                  <a:txBody>
                    <a:bodyPr/>
                    <a:lstStyle/>
                    <a:p>
                      <a:pPr algn="r"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a:noFill/>
                    </a:lnT>
                    <a:lnB>
                      <a:noFill/>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a:noFill/>
                    </a:lnT>
                    <a:lnB>
                      <a:noFill/>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0380815"/>
                  </a:ext>
                </a:extLst>
              </a:tr>
              <a:tr h="216000">
                <a:tc>
                  <a:txBody>
                    <a:bodyPr/>
                    <a:lstStyle/>
                    <a:p>
                      <a:pPr algn="ctr" fontAlgn="ctr"/>
                      <a:r>
                        <a:rPr lang="fr-FR" sz="1100" b="0" i="0" u="none" strike="noStrike">
                          <a:solidFill>
                            <a:srgbClr val="000000"/>
                          </a:solidFill>
                          <a:effectLst/>
                          <a:latin typeface="Calibri" panose="020F0502020204030204" pitchFamily="34" charset="0"/>
                        </a:rPr>
                        <a:t>Socomore CAD</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43 649 052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59 212 495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74%</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81,500</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81,379</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798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609347"/>
                  </a:ext>
                </a:extLst>
              </a:tr>
              <a:tr h="216000">
                <a:tc>
                  <a:txBody>
                    <a:bodyPr/>
                    <a:lstStyle/>
                    <a:p>
                      <a:pPr algn="ctr" fontAlgn="ctr"/>
                      <a:r>
                        <a:rPr lang="fr-FR" sz="1100" b="0" i="0" u="none" strike="noStrike">
                          <a:solidFill>
                            <a:srgbClr val="000000"/>
                          </a:solidFill>
                          <a:effectLst/>
                          <a:latin typeface="Calibri" panose="020F0502020204030204" pitchFamily="34" charset="0"/>
                        </a:rPr>
                        <a:t>Total</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43 649 052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Calibri" panose="020F0502020204030204" pitchFamily="34" charset="0"/>
                        </a:rPr>
                        <a:t>59 212 495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dirty="0">
                          <a:solidFill>
                            <a:srgbClr val="000000"/>
                          </a:solidFill>
                          <a:effectLst/>
                          <a:latin typeface="Calibri" panose="020F0502020204030204" pitchFamily="34" charset="0"/>
                        </a:rPr>
                        <a:t>74%</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dirty="0">
                          <a:solidFill>
                            <a:srgbClr val="000000"/>
                          </a:solidFill>
                          <a:effectLst/>
                          <a:latin typeface="Calibri" panose="020F0502020204030204" pitchFamily="34" charset="0"/>
                        </a:rPr>
                        <a:t>81,500</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dirty="0">
                          <a:solidFill>
                            <a:srgbClr val="000000"/>
                          </a:solidFill>
                          <a:effectLst/>
                          <a:latin typeface="Calibri" panose="020F0502020204030204" pitchFamily="34" charset="0"/>
                        </a:rPr>
                        <a:t>81,379</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798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8403337"/>
                  </a:ext>
                </a:extLst>
              </a:tr>
            </a:tbl>
          </a:graphicData>
        </a:graphic>
      </p:graphicFrame>
    </p:spTree>
    <p:extLst>
      <p:ext uri="{BB962C8B-B14F-4D97-AF65-F5344CB8AC3E}">
        <p14:creationId xmlns:p14="http://schemas.microsoft.com/office/powerpoint/2010/main" val="8325546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r>
              <a:rPr lang="fr-FR" dirty="0"/>
              <a:t> - 2022</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graphicFrame>
        <p:nvGraphicFramePr>
          <p:cNvPr id="8" name="Tableau 7">
            <a:extLst>
              <a:ext uri="{FF2B5EF4-FFF2-40B4-BE49-F238E27FC236}">
                <a16:creationId xmlns:a16="http://schemas.microsoft.com/office/drawing/2014/main" id="{DFEFFD07-51B3-4C17-9F68-81CF9D58D37C}"/>
              </a:ext>
            </a:extLst>
          </p:cNvPr>
          <p:cNvGraphicFramePr>
            <a:graphicFrameLocks noGrp="1"/>
          </p:cNvGraphicFramePr>
          <p:nvPr/>
        </p:nvGraphicFramePr>
        <p:xfrm>
          <a:off x="129507" y="1249887"/>
          <a:ext cx="8884986" cy="945296"/>
        </p:xfrm>
        <a:graphic>
          <a:graphicData uri="http://schemas.openxmlformats.org/drawingml/2006/table">
            <a:tbl>
              <a:tblPr/>
              <a:tblGrid>
                <a:gridCol w="1121137">
                  <a:extLst>
                    <a:ext uri="{9D8B030D-6E8A-4147-A177-3AD203B41FA5}">
                      <a16:colId xmlns:a16="http://schemas.microsoft.com/office/drawing/2014/main" val="1436136034"/>
                    </a:ext>
                  </a:extLst>
                </a:gridCol>
                <a:gridCol w="63242">
                  <a:extLst>
                    <a:ext uri="{9D8B030D-6E8A-4147-A177-3AD203B41FA5}">
                      <a16:colId xmlns:a16="http://schemas.microsoft.com/office/drawing/2014/main" val="402331812"/>
                    </a:ext>
                  </a:extLst>
                </a:gridCol>
                <a:gridCol w="840853">
                  <a:extLst>
                    <a:ext uri="{9D8B030D-6E8A-4147-A177-3AD203B41FA5}">
                      <a16:colId xmlns:a16="http://schemas.microsoft.com/office/drawing/2014/main" val="797690982"/>
                    </a:ext>
                  </a:extLst>
                </a:gridCol>
                <a:gridCol w="63242">
                  <a:extLst>
                    <a:ext uri="{9D8B030D-6E8A-4147-A177-3AD203B41FA5}">
                      <a16:colId xmlns:a16="http://schemas.microsoft.com/office/drawing/2014/main" val="1939803496"/>
                    </a:ext>
                  </a:extLst>
                </a:gridCol>
                <a:gridCol w="1101957">
                  <a:extLst>
                    <a:ext uri="{9D8B030D-6E8A-4147-A177-3AD203B41FA5}">
                      <a16:colId xmlns:a16="http://schemas.microsoft.com/office/drawing/2014/main" val="400290456"/>
                    </a:ext>
                  </a:extLst>
                </a:gridCol>
                <a:gridCol w="1101957">
                  <a:extLst>
                    <a:ext uri="{9D8B030D-6E8A-4147-A177-3AD203B41FA5}">
                      <a16:colId xmlns:a16="http://schemas.microsoft.com/office/drawing/2014/main" val="3651642682"/>
                    </a:ext>
                  </a:extLst>
                </a:gridCol>
                <a:gridCol w="63242">
                  <a:extLst>
                    <a:ext uri="{9D8B030D-6E8A-4147-A177-3AD203B41FA5}">
                      <a16:colId xmlns:a16="http://schemas.microsoft.com/office/drawing/2014/main" val="2209329462"/>
                    </a:ext>
                  </a:extLst>
                </a:gridCol>
                <a:gridCol w="1019400">
                  <a:extLst>
                    <a:ext uri="{9D8B030D-6E8A-4147-A177-3AD203B41FA5}">
                      <a16:colId xmlns:a16="http://schemas.microsoft.com/office/drawing/2014/main" val="1667988086"/>
                    </a:ext>
                  </a:extLst>
                </a:gridCol>
                <a:gridCol w="63242">
                  <a:extLst>
                    <a:ext uri="{9D8B030D-6E8A-4147-A177-3AD203B41FA5}">
                      <a16:colId xmlns:a16="http://schemas.microsoft.com/office/drawing/2014/main" val="3824164941"/>
                    </a:ext>
                  </a:extLst>
                </a:gridCol>
                <a:gridCol w="990685">
                  <a:extLst>
                    <a:ext uri="{9D8B030D-6E8A-4147-A177-3AD203B41FA5}">
                      <a16:colId xmlns:a16="http://schemas.microsoft.com/office/drawing/2014/main" val="890180189"/>
                    </a:ext>
                  </a:extLst>
                </a:gridCol>
                <a:gridCol w="63242">
                  <a:extLst>
                    <a:ext uri="{9D8B030D-6E8A-4147-A177-3AD203B41FA5}">
                      <a16:colId xmlns:a16="http://schemas.microsoft.com/office/drawing/2014/main" val="2874151965"/>
                    </a:ext>
                  </a:extLst>
                </a:gridCol>
                <a:gridCol w="872233">
                  <a:extLst>
                    <a:ext uri="{9D8B030D-6E8A-4147-A177-3AD203B41FA5}">
                      <a16:colId xmlns:a16="http://schemas.microsoft.com/office/drawing/2014/main" val="1240315120"/>
                    </a:ext>
                  </a:extLst>
                </a:gridCol>
                <a:gridCol w="64610">
                  <a:extLst>
                    <a:ext uri="{9D8B030D-6E8A-4147-A177-3AD203B41FA5}">
                      <a16:colId xmlns:a16="http://schemas.microsoft.com/office/drawing/2014/main" val="2564005422"/>
                    </a:ext>
                  </a:extLst>
                </a:gridCol>
                <a:gridCol w="63242">
                  <a:extLst>
                    <a:ext uri="{9D8B030D-6E8A-4147-A177-3AD203B41FA5}">
                      <a16:colId xmlns:a16="http://schemas.microsoft.com/office/drawing/2014/main" val="1254010032"/>
                    </a:ext>
                  </a:extLst>
                </a:gridCol>
                <a:gridCol w="1392702">
                  <a:extLst>
                    <a:ext uri="{9D8B030D-6E8A-4147-A177-3AD203B41FA5}">
                      <a16:colId xmlns:a16="http://schemas.microsoft.com/office/drawing/2014/main" val="3392974805"/>
                    </a:ext>
                  </a:extLst>
                </a:gridCol>
              </a:tblGrid>
              <a:tr h="217914">
                <a:tc>
                  <a:txBody>
                    <a:bodyPr/>
                    <a:lstStyle/>
                    <a:p>
                      <a:pPr algn="ctr" fontAlgn="ctr"/>
                      <a:r>
                        <a:rPr lang="fr-FR" sz="1100" b="1" i="0" u="none" strike="noStrike">
                          <a:solidFill>
                            <a:srgbClr val="000000"/>
                          </a:solidFill>
                          <a:effectLst/>
                          <a:latin typeface="Calibri" panose="020F0502020204030204" pitchFamily="34" charset="0"/>
                        </a:rPr>
                        <a:t>CADJPY</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100" b="1"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 Reference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err="1">
                          <a:solidFill>
                            <a:srgbClr val="000000"/>
                          </a:solidFill>
                          <a:effectLst/>
                          <a:latin typeface="Calibri" panose="020F0502020204030204" pitchFamily="34" charset="0"/>
                        </a:rPr>
                        <a:t>Hedged</a:t>
                      </a:r>
                      <a:r>
                        <a:rPr lang="fr-FR" sz="1100" b="0" i="0" u="none" strike="noStrike" dirty="0">
                          <a:solidFill>
                            <a:srgbClr val="000000"/>
                          </a:solidFill>
                          <a:effectLst/>
                          <a:latin typeface="Calibri" panose="020F0502020204030204" pitchFamily="34" charset="0"/>
                        </a:rPr>
                        <a:t> </a:t>
                      </a:r>
                      <a:r>
                        <a:rPr lang="fr-FR" sz="1100" b="0" i="0" u="none" strike="noStrike" dirty="0" err="1">
                          <a:solidFill>
                            <a:srgbClr val="000000"/>
                          </a:solidFill>
                          <a:effectLst/>
                          <a:latin typeface="Calibri" panose="020F0502020204030204" pitchFamily="34" charset="0"/>
                        </a:rPr>
                        <a:t>notional</a:t>
                      </a:r>
                      <a:endParaRPr lang="fr-FR" sz="1100" b="0" i="0" u="none" strike="noStrike" dirty="0">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dirty="0" err="1">
                          <a:solidFill>
                            <a:srgbClr val="000000"/>
                          </a:solidFill>
                          <a:effectLst/>
                          <a:latin typeface="Calibri" panose="020F0502020204030204" pitchFamily="34" charset="0"/>
                        </a:rPr>
                        <a:t>Exposure</a:t>
                      </a:r>
                      <a:r>
                        <a:rPr lang="fr-FR" sz="1100" b="0" i="0" u="none" strike="noStrike" dirty="0">
                          <a:solidFill>
                            <a:srgbClr val="000000"/>
                          </a:solidFill>
                          <a:effectLst/>
                          <a:latin typeface="Calibri" panose="020F0502020204030204" pitchFamily="34" charset="0"/>
                        </a:rPr>
                        <a:t> (JPY)</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err="1">
                          <a:solidFill>
                            <a:srgbClr val="000000"/>
                          </a:solidFill>
                          <a:effectLst/>
                          <a:latin typeface="Calibri" panose="020F0502020204030204" pitchFamily="34" charset="0"/>
                        </a:rPr>
                        <a:t>Hedge</a:t>
                      </a:r>
                      <a:r>
                        <a:rPr lang="fr-FR" sz="1100" b="0" i="0" u="none" strike="noStrike" dirty="0">
                          <a:solidFill>
                            <a:srgbClr val="000000"/>
                          </a:solidFill>
                          <a:effectLst/>
                          <a:latin typeface="Calibri" panose="020F0502020204030204" pitchFamily="34" charset="0"/>
                        </a:rPr>
                        <a:t> Rate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Budget  2020</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err="1">
                          <a:solidFill>
                            <a:srgbClr val="000000"/>
                          </a:solidFill>
                          <a:effectLst/>
                          <a:latin typeface="Calibri" panose="020F0502020204030204" pitchFamily="34" charset="0"/>
                        </a:rPr>
                        <a:t>Hedge</a:t>
                      </a:r>
                      <a:r>
                        <a:rPr lang="fr-FR" sz="1100" b="0" i="0" u="none" strike="noStrike" dirty="0">
                          <a:solidFill>
                            <a:srgbClr val="000000"/>
                          </a:solidFill>
                          <a:effectLst/>
                          <a:latin typeface="Calibri" panose="020F0502020204030204" pitchFamily="34" charset="0"/>
                        </a:rPr>
                        <a:t> Rate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dirty="0">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err="1">
                          <a:solidFill>
                            <a:srgbClr val="000000"/>
                          </a:solidFill>
                          <a:effectLst/>
                          <a:latin typeface="Calibri" panose="020F0502020204030204" pitchFamily="34" charset="0"/>
                        </a:rPr>
                        <a:t>Hedging</a:t>
                      </a:r>
                      <a:r>
                        <a:rPr lang="fr-FR" sz="1100" b="0" i="0" u="none" strike="noStrike" dirty="0">
                          <a:solidFill>
                            <a:srgbClr val="000000"/>
                          </a:solidFill>
                          <a:effectLst/>
                          <a:latin typeface="Calibri" panose="020F0502020204030204" pitchFamily="34" charset="0"/>
                        </a:rPr>
                        <a:t> performance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813770609"/>
                  </a:ext>
                </a:extLst>
              </a:tr>
              <a:tr h="104806">
                <a:tc>
                  <a:txBody>
                    <a:bodyPr/>
                    <a:lstStyle/>
                    <a:p>
                      <a:pPr algn="l" fontAlgn="b"/>
                      <a:r>
                        <a:rPr lang="fr-FR" sz="1100" b="1" i="0" u="none" strike="noStrike">
                          <a:solidFill>
                            <a:srgbClr val="000000"/>
                          </a:solidFill>
                          <a:effectLst/>
                          <a:latin typeface="Calibri" panose="020F0502020204030204" pitchFamily="34" charset="0"/>
                        </a:rPr>
                        <a:t> </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1" i="0" u="none" strike="noStrike">
                        <a:solidFill>
                          <a:srgbClr val="000000"/>
                        </a:solidFill>
                        <a:effectLst/>
                        <a:latin typeface="Calibri" panose="020F0502020204030204" pitchFamily="34" charset="0"/>
                      </a:endParaRPr>
                    </a:p>
                  </a:txBody>
                  <a:tcPr marL="5188" marR="5188" marT="5188" marB="0" anchor="ctr">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ctr">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ctr">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ctr">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a:noFill/>
                    </a:lnT>
                    <a:lnB>
                      <a:noFill/>
                    </a:lnB>
                    <a:solidFill>
                      <a:srgbClr val="FFFFFF"/>
                    </a:solidFill>
                  </a:tcPr>
                </a:tc>
                <a:tc>
                  <a:txBody>
                    <a:bodyPr/>
                    <a:lstStyle/>
                    <a:p>
                      <a:pPr algn="r"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a:noFill/>
                    </a:lnT>
                    <a:lnB>
                      <a:noFill/>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a:noFill/>
                    </a:lnT>
                    <a:lnB>
                      <a:noFill/>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84337740"/>
                  </a:ext>
                </a:extLst>
              </a:tr>
              <a:tr h="216000">
                <a:tc>
                  <a:txBody>
                    <a:bodyPr/>
                    <a:lstStyle/>
                    <a:p>
                      <a:pPr algn="ctr" fontAlgn="ctr"/>
                      <a:r>
                        <a:rPr lang="fr-FR" sz="1100" b="0" i="0" u="none" strike="noStrike">
                          <a:solidFill>
                            <a:srgbClr val="000000"/>
                          </a:solidFill>
                          <a:effectLst/>
                          <a:latin typeface="Calibri" panose="020F0502020204030204" pitchFamily="34" charset="0"/>
                        </a:rPr>
                        <a:t>Socomore CAD</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2022</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20 754 948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59 212 495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35%</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dirty="0">
                          <a:solidFill>
                            <a:schemeClr val="tx1"/>
                          </a:solidFill>
                          <a:effectLst/>
                          <a:latin typeface="Calibri" panose="020F0502020204030204" pitchFamily="34" charset="0"/>
                        </a:rPr>
                        <a:t>81,500</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dirty="0">
                          <a:solidFill>
                            <a:srgbClr val="000000"/>
                          </a:solidFill>
                          <a:effectLst/>
                          <a:latin typeface="Calibri" panose="020F0502020204030204" pitchFamily="34" charset="0"/>
                        </a:rPr>
                        <a:t>81,135</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1 146</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1116700"/>
                  </a:ext>
                </a:extLst>
              </a:tr>
              <a:tr h="216000">
                <a:tc>
                  <a:txBody>
                    <a:bodyPr/>
                    <a:lstStyle/>
                    <a:p>
                      <a:pPr algn="ctr" fontAlgn="ctr"/>
                      <a:r>
                        <a:rPr lang="fr-FR" sz="1100" b="0" i="0" u="none" strike="noStrike">
                          <a:solidFill>
                            <a:srgbClr val="000000"/>
                          </a:solidFill>
                          <a:effectLst/>
                          <a:latin typeface="Calibri" panose="020F0502020204030204" pitchFamily="34" charset="0"/>
                        </a:rPr>
                        <a:t>Total</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2022</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20 754 948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Calibri" panose="020F0502020204030204" pitchFamily="34" charset="0"/>
                        </a:rPr>
                        <a:t>59 212 495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dirty="0">
                          <a:solidFill>
                            <a:srgbClr val="000000"/>
                          </a:solidFill>
                          <a:effectLst/>
                          <a:latin typeface="Calibri" panose="020F0502020204030204" pitchFamily="34" charset="0"/>
                        </a:rPr>
                        <a:t>35%</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dirty="0">
                          <a:solidFill>
                            <a:schemeClr val="tx1"/>
                          </a:solidFill>
                          <a:effectLst/>
                          <a:latin typeface="Calibri" panose="020F0502020204030204" pitchFamily="34" charset="0"/>
                        </a:rPr>
                        <a:t>81,500</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dirty="0">
                          <a:solidFill>
                            <a:srgbClr val="000000"/>
                          </a:solidFill>
                          <a:effectLst/>
                          <a:latin typeface="Calibri" panose="020F0502020204030204" pitchFamily="34" charset="0"/>
                        </a:rPr>
                        <a:t>81,135</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dirty="0">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1 146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4456896"/>
                  </a:ext>
                </a:extLst>
              </a:tr>
            </a:tbl>
          </a:graphicData>
        </a:graphic>
      </p:graphicFrame>
    </p:spTree>
    <p:extLst>
      <p:ext uri="{BB962C8B-B14F-4D97-AF65-F5344CB8AC3E}">
        <p14:creationId xmlns:p14="http://schemas.microsoft.com/office/powerpoint/2010/main" val="594577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EURUSD - 2021-EURUSD</a:t>
            </a:r>
          </a:p>
        </p:txBody>
      </p:sp>
      <p:pic>
        <p:nvPicPr>
          <p:cNvPr id="6" name="Image 5">
            <a:extLst>
              <a:ext uri="{FF2B5EF4-FFF2-40B4-BE49-F238E27FC236}">
                <a16:creationId xmlns:a16="http://schemas.microsoft.com/office/drawing/2014/main" id="{86DC2A93-20FE-419F-AC4D-2BE1CF4FE645}"/>
              </a:ext>
            </a:extLst>
          </p:cNvPr>
          <p:cNvPicPr>
            <a:picLocks noChangeAspect="1"/>
          </p:cNvPicPr>
          <p:nvPr/>
        </p:nvPicPr>
        <p:blipFill>
          <a:blip r:embed="rId2"/>
          <a:stretch>
            <a:fillRect/>
          </a:stretch>
        </p:blipFill>
        <p:spPr>
          <a:xfrm>
            <a:off x="4758947" y="2349501"/>
            <a:ext cx="4200508" cy="3554276"/>
          </a:xfrm>
          <a:prstGeom prst="rect">
            <a:avLst/>
          </a:prstGeom>
        </p:spPr>
      </p:pic>
      <p:pic>
        <p:nvPicPr>
          <p:cNvPr id="8" name="Image 7">
            <a:extLst>
              <a:ext uri="{FF2B5EF4-FFF2-40B4-BE49-F238E27FC236}">
                <a16:creationId xmlns:a16="http://schemas.microsoft.com/office/drawing/2014/main" id="{B32EE36A-B5DB-427A-A496-F33BB26AB4A8}"/>
              </a:ext>
            </a:extLst>
          </p:cNvPr>
          <p:cNvPicPr>
            <a:picLocks noChangeAspect="1"/>
          </p:cNvPicPr>
          <p:nvPr/>
        </p:nvPicPr>
        <p:blipFill>
          <a:blip r:embed="rId3"/>
          <a:stretch>
            <a:fillRect/>
          </a:stretch>
        </p:blipFill>
        <p:spPr>
          <a:xfrm>
            <a:off x="240429" y="2349501"/>
            <a:ext cx="4200508" cy="3554276"/>
          </a:xfrm>
          <a:prstGeom prst="rect">
            <a:avLst/>
          </a:prstGeom>
        </p:spPr>
      </p:pic>
    </p:spTree>
    <p:extLst>
      <p:ext uri="{BB962C8B-B14F-4D97-AF65-F5344CB8AC3E}">
        <p14:creationId xmlns:p14="http://schemas.microsoft.com/office/powerpoint/2010/main" val="19742920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6B51B056-0FB6-4404-8ADA-D1E5F9B7CE45}"/>
              </a:ext>
            </a:extLst>
          </p:cNvPr>
          <p:cNvPicPr>
            <a:picLocks noChangeAspect="1"/>
          </p:cNvPicPr>
          <p:nvPr/>
        </p:nvPicPr>
        <p:blipFill>
          <a:blip r:embed="rId2"/>
          <a:stretch>
            <a:fillRect/>
          </a:stretch>
        </p:blipFill>
        <p:spPr>
          <a:xfrm>
            <a:off x="234332" y="2349500"/>
            <a:ext cx="4212701" cy="3554276"/>
          </a:xfrm>
          <a:prstGeom prst="rect">
            <a:avLst/>
          </a:prstGeom>
        </p:spPr>
      </p:pic>
      <p:pic>
        <p:nvPicPr>
          <p:cNvPr id="5" name="Image 4">
            <a:extLst>
              <a:ext uri="{FF2B5EF4-FFF2-40B4-BE49-F238E27FC236}">
                <a16:creationId xmlns:a16="http://schemas.microsoft.com/office/drawing/2014/main" id="{1944152A-A1B3-4520-8D75-B473CF499BE3}"/>
              </a:ext>
            </a:extLst>
          </p:cNvPr>
          <p:cNvPicPr>
            <a:picLocks noChangeAspect="1"/>
          </p:cNvPicPr>
          <p:nvPr/>
        </p:nvPicPr>
        <p:blipFill>
          <a:blip r:embed="rId3"/>
          <a:stretch>
            <a:fillRect/>
          </a:stretch>
        </p:blipFill>
        <p:spPr>
          <a:xfrm>
            <a:off x="4752851" y="2349500"/>
            <a:ext cx="4212701" cy="3554276"/>
          </a:xfrm>
          <a:prstGeom prst="rect">
            <a:avLst/>
          </a:prstGeom>
        </p:spPr>
      </p:pic>
      <p:sp>
        <p:nvSpPr>
          <p:cNvPr id="2" name="Title"/>
          <p:cNvSpPr>
            <a:spLocks noGrp="1"/>
          </p:cNvSpPr>
          <p:nvPr>
            <p:ph type="title"/>
          </p:nvPr>
        </p:nvSpPr>
        <p:spPr/>
        <p:txBody>
          <a:bodyPr/>
          <a:lstStyle/>
          <a:p>
            <a:r>
              <a:rPr lang="en-US" dirty="0"/>
              <a:t>EURUSD - 2021-EURUSD</a:t>
            </a:r>
          </a:p>
        </p:txBody>
      </p:sp>
    </p:spTree>
    <p:extLst>
      <p:ext uri="{BB962C8B-B14F-4D97-AF65-F5344CB8AC3E}">
        <p14:creationId xmlns:p14="http://schemas.microsoft.com/office/powerpoint/2010/main" val="3570114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D20BAA33-3FF5-4A82-BAED-AF5206264E49}"/>
              </a:ext>
            </a:extLst>
          </p:cNvPr>
          <p:cNvPicPr>
            <a:picLocks noChangeAspect="1"/>
          </p:cNvPicPr>
          <p:nvPr/>
        </p:nvPicPr>
        <p:blipFill>
          <a:blip r:embed="rId2"/>
          <a:stretch>
            <a:fillRect/>
          </a:stretch>
        </p:blipFill>
        <p:spPr>
          <a:xfrm>
            <a:off x="234332" y="2349500"/>
            <a:ext cx="4212701" cy="3554276"/>
          </a:xfrm>
          <a:prstGeom prst="rect">
            <a:avLst/>
          </a:prstGeom>
        </p:spPr>
      </p:pic>
      <p:pic>
        <p:nvPicPr>
          <p:cNvPr id="5" name="Image 4">
            <a:extLst>
              <a:ext uri="{FF2B5EF4-FFF2-40B4-BE49-F238E27FC236}">
                <a16:creationId xmlns:a16="http://schemas.microsoft.com/office/drawing/2014/main" id="{4DDCC740-029E-41A2-B1B2-D839A1BFB61F}"/>
              </a:ext>
            </a:extLst>
          </p:cNvPr>
          <p:cNvPicPr>
            <a:picLocks noChangeAspect="1"/>
          </p:cNvPicPr>
          <p:nvPr/>
        </p:nvPicPr>
        <p:blipFill>
          <a:blip r:embed="rId3"/>
          <a:stretch>
            <a:fillRect/>
          </a:stretch>
        </p:blipFill>
        <p:spPr>
          <a:xfrm>
            <a:off x="4752851" y="2349500"/>
            <a:ext cx="4212701" cy="3554276"/>
          </a:xfrm>
          <a:prstGeom prst="rect">
            <a:avLst/>
          </a:prstGeom>
        </p:spPr>
      </p:pic>
      <p:sp>
        <p:nvSpPr>
          <p:cNvPr id="2" name="Title"/>
          <p:cNvSpPr>
            <a:spLocks noGrp="1"/>
          </p:cNvSpPr>
          <p:nvPr>
            <p:ph type="title"/>
          </p:nvPr>
        </p:nvSpPr>
        <p:spPr/>
        <p:txBody>
          <a:bodyPr/>
          <a:lstStyle/>
          <a:p>
            <a:r>
              <a:rPr lang="en-US" dirty="0"/>
              <a:t>EURUSD - 2021-EURUSD</a:t>
            </a:r>
          </a:p>
        </p:txBody>
      </p:sp>
    </p:spTree>
    <p:extLst>
      <p:ext uri="{BB962C8B-B14F-4D97-AF65-F5344CB8AC3E}">
        <p14:creationId xmlns:p14="http://schemas.microsoft.com/office/powerpoint/2010/main" val="2178926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- 2021-EURGBP</a:t>
            </a:r>
          </a:p>
        </p:txBody>
      </p:sp>
      <p:pic>
        <p:nvPicPr>
          <p:cNvPr id="8" name="Image 7">
            <a:extLst>
              <a:ext uri="{FF2B5EF4-FFF2-40B4-BE49-F238E27FC236}">
                <a16:creationId xmlns:a16="http://schemas.microsoft.com/office/drawing/2014/main" id="{8570F88D-BE1C-4762-B7AB-8745B69D9759}"/>
              </a:ext>
            </a:extLst>
          </p:cNvPr>
          <p:cNvPicPr>
            <a:picLocks noChangeAspect="1"/>
          </p:cNvPicPr>
          <p:nvPr/>
        </p:nvPicPr>
        <p:blipFill>
          <a:blip r:embed="rId2"/>
          <a:stretch>
            <a:fillRect/>
          </a:stretch>
        </p:blipFill>
        <p:spPr>
          <a:xfrm>
            <a:off x="287840" y="2349500"/>
            <a:ext cx="4200508" cy="3566469"/>
          </a:xfrm>
          <a:prstGeom prst="rect">
            <a:avLst/>
          </a:prstGeom>
        </p:spPr>
      </p:pic>
      <p:pic>
        <p:nvPicPr>
          <p:cNvPr id="9" name="Image 8">
            <a:extLst>
              <a:ext uri="{FF2B5EF4-FFF2-40B4-BE49-F238E27FC236}">
                <a16:creationId xmlns:a16="http://schemas.microsoft.com/office/drawing/2014/main" id="{EE3DC1D2-2E33-4E03-8B79-03F16D5161DB}"/>
              </a:ext>
            </a:extLst>
          </p:cNvPr>
          <p:cNvPicPr>
            <a:picLocks noChangeAspect="1"/>
          </p:cNvPicPr>
          <p:nvPr/>
        </p:nvPicPr>
        <p:blipFill>
          <a:blip r:embed="rId3"/>
          <a:stretch>
            <a:fillRect/>
          </a:stretch>
        </p:blipFill>
        <p:spPr>
          <a:xfrm>
            <a:off x="4649554" y="2349500"/>
            <a:ext cx="4206605" cy="3566469"/>
          </a:xfrm>
          <a:prstGeom prst="rect">
            <a:avLst/>
          </a:prstGeom>
        </p:spPr>
      </p:pic>
    </p:spTree>
    <p:extLst>
      <p:ext uri="{BB962C8B-B14F-4D97-AF65-F5344CB8AC3E}">
        <p14:creationId xmlns:p14="http://schemas.microsoft.com/office/powerpoint/2010/main" val="39806590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EURGBP - 2021-EURGBP</a:t>
            </a:r>
          </a:p>
        </p:txBody>
      </p:sp>
      <p:pic>
        <p:nvPicPr>
          <p:cNvPr id="11" name="Image 10">
            <a:extLst>
              <a:ext uri="{FF2B5EF4-FFF2-40B4-BE49-F238E27FC236}">
                <a16:creationId xmlns:a16="http://schemas.microsoft.com/office/drawing/2014/main" id="{335EBF39-89DA-4FD9-AF6A-53354CC3BFB7}"/>
              </a:ext>
            </a:extLst>
          </p:cNvPr>
          <p:cNvPicPr>
            <a:picLocks noChangeAspect="1"/>
          </p:cNvPicPr>
          <p:nvPr/>
        </p:nvPicPr>
        <p:blipFill>
          <a:blip r:embed="rId2"/>
          <a:stretch>
            <a:fillRect/>
          </a:stretch>
        </p:blipFill>
        <p:spPr>
          <a:xfrm>
            <a:off x="281743" y="2361188"/>
            <a:ext cx="4206605" cy="3539543"/>
          </a:xfrm>
          <a:prstGeom prst="rect">
            <a:avLst/>
          </a:prstGeom>
        </p:spPr>
      </p:pic>
      <p:pic>
        <p:nvPicPr>
          <p:cNvPr id="13" name="Image 12">
            <a:extLst>
              <a:ext uri="{FF2B5EF4-FFF2-40B4-BE49-F238E27FC236}">
                <a16:creationId xmlns:a16="http://schemas.microsoft.com/office/drawing/2014/main" id="{7D14835A-E701-495A-BAED-DA43DB3C240F}"/>
              </a:ext>
            </a:extLst>
          </p:cNvPr>
          <p:cNvPicPr>
            <a:picLocks noChangeAspect="1"/>
          </p:cNvPicPr>
          <p:nvPr/>
        </p:nvPicPr>
        <p:blipFill>
          <a:blip r:embed="rId3"/>
          <a:stretch>
            <a:fillRect/>
          </a:stretch>
        </p:blipFill>
        <p:spPr>
          <a:xfrm>
            <a:off x="4661749" y="2334261"/>
            <a:ext cx="4200508" cy="3566469"/>
          </a:xfrm>
          <a:prstGeom prst="rect">
            <a:avLst/>
          </a:prstGeom>
        </p:spPr>
      </p:pic>
    </p:spTree>
    <p:extLst>
      <p:ext uri="{BB962C8B-B14F-4D97-AF65-F5344CB8AC3E}">
        <p14:creationId xmlns:p14="http://schemas.microsoft.com/office/powerpoint/2010/main" val="7337987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- 2021-EURGBP</a:t>
            </a:r>
          </a:p>
        </p:txBody>
      </p:sp>
      <p:pic>
        <p:nvPicPr>
          <p:cNvPr id="7" name="Image 6">
            <a:extLst>
              <a:ext uri="{FF2B5EF4-FFF2-40B4-BE49-F238E27FC236}">
                <a16:creationId xmlns:a16="http://schemas.microsoft.com/office/drawing/2014/main" id="{C6DF19EC-6E2A-40B6-ACFC-0A0DBDB58854}"/>
              </a:ext>
            </a:extLst>
          </p:cNvPr>
          <p:cNvPicPr>
            <a:picLocks noChangeAspect="1"/>
          </p:cNvPicPr>
          <p:nvPr/>
        </p:nvPicPr>
        <p:blipFill>
          <a:blip r:embed="rId2"/>
          <a:stretch>
            <a:fillRect/>
          </a:stretch>
        </p:blipFill>
        <p:spPr>
          <a:xfrm>
            <a:off x="281743" y="2349500"/>
            <a:ext cx="4200508" cy="3572566"/>
          </a:xfrm>
          <a:prstGeom prst="rect">
            <a:avLst/>
          </a:prstGeom>
        </p:spPr>
      </p:pic>
      <p:pic>
        <p:nvPicPr>
          <p:cNvPr id="9" name="Image 8">
            <a:extLst>
              <a:ext uri="{FF2B5EF4-FFF2-40B4-BE49-F238E27FC236}">
                <a16:creationId xmlns:a16="http://schemas.microsoft.com/office/drawing/2014/main" id="{3D455D1B-6805-4D21-8F13-60D8C2815D35}"/>
              </a:ext>
            </a:extLst>
          </p:cNvPr>
          <p:cNvPicPr>
            <a:picLocks noChangeAspect="1"/>
          </p:cNvPicPr>
          <p:nvPr/>
        </p:nvPicPr>
        <p:blipFill>
          <a:blip r:embed="rId3"/>
          <a:stretch>
            <a:fillRect/>
          </a:stretch>
        </p:blipFill>
        <p:spPr>
          <a:xfrm>
            <a:off x="4572000" y="2349500"/>
            <a:ext cx="4200508" cy="3572566"/>
          </a:xfrm>
          <a:prstGeom prst="rect">
            <a:avLst/>
          </a:prstGeom>
        </p:spPr>
      </p:pic>
    </p:spTree>
    <p:extLst>
      <p:ext uri="{BB962C8B-B14F-4D97-AF65-F5344CB8AC3E}">
        <p14:creationId xmlns:p14="http://schemas.microsoft.com/office/powerpoint/2010/main" val="812448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r>
              <a:rPr lang="fr-FR" dirty="0"/>
              <a:t> - 2020</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graphicFrame>
        <p:nvGraphicFramePr>
          <p:cNvPr id="10" name="Tableau 9">
            <a:extLst>
              <a:ext uri="{FF2B5EF4-FFF2-40B4-BE49-F238E27FC236}">
                <a16:creationId xmlns:a16="http://schemas.microsoft.com/office/drawing/2014/main" id="{72E00251-2FCD-4F78-BC0B-E12C630A1FD6}"/>
              </a:ext>
            </a:extLst>
          </p:cNvPr>
          <p:cNvGraphicFramePr>
            <a:graphicFrameLocks noGrp="1"/>
          </p:cNvGraphicFramePr>
          <p:nvPr/>
        </p:nvGraphicFramePr>
        <p:xfrm>
          <a:off x="387296" y="1762243"/>
          <a:ext cx="7966324" cy="1319579"/>
        </p:xfrm>
        <a:graphic>
          <a:graphicData uri="http://schemas.openxmlformats.org/drawingml/2006/table">
            <a:tbl>
              <a:tblPr/>
              <a:tblGrid>
                <a:gridCol w="1009795">
                  <a:extLst>
                    <a:ext uri="{9D8B030D-6E8A-4147-A177-3AD203B41FA5}">
                      <a16:colId xmlns:a16="http://schemas.microsoft.com/office/drawing/2014/main" val="3100548003"/>
                    </a:ext>
                  </a:extLst>
                </a:gridCol>
                <a:gridCol w="56907">
                  <a:extLst>
                    <a:ext uri="{9D8B030D-6E8A-4147-A177-3AD203B41FA5}">
                      <a16:colId xmlns:a16="http://schemas.microsoft.com/office/drawing/2014/main" val="3512850723"/>
                    </a:ext>
                  </a:extLst>
                </a:gridCol>
                <a:gridCol w="757346">
                  <a:extLst>
                    <a:ext uri="{9D8B030D-6E8A-4147-A177-3AD203B41FA5}">
                      <a16:colId xmlns:a16="http://schemas.microsoft.com/office/drawing/2014/main" val="1133419152"/>
                    </a:ext>
                  </a:extLst>
                </a:gridCol>
                <a:gridCol w="56907">
                  <a:extLst>
                    <a:ext uri="{9D8B030D-6E8A-4147-A177-3AD203B41FA5}">
                      <a16:colId xmlns:a16="http://schemas.microsoft.com/office/drawing/2014/main" val="2763508637"/>
                    </a:ext>
                  </a:extLst>
                </a:gridCol>
                <a:gridCol w="987843">
                  <a:extLst>
                    <a:ext uri="{9D8B030D-6E8A-4147-A177-3AD203B41FA5}">
                      <a16:colId xmlns:a16="http://schemas.microsoft.com/office/drawing/2014/main" val="751477622"/>
                    </a:ext>
                  </a:extLst>
                </a:gridCol>
                <a:gridCol w="987843">
                  <a:extLst>
                    <a:ext uri="{9D8B030D-6E8A-4147-A177-3AD203B41FA5}">
                      <a16:colId xmlns:a16="http://schemas.microsoft.com/office/drawing/2014/main" val="2715114994"/>
                    </a:ext>
                  </a:extLst>
                </a:gridCol>
                <a:gridCol w="56907">
                  <a:extLst>
                    <a:ext uri="{9D8B030D-6E8A-4147-A177-3AD203B41FA5}">
                      <a16:colId xmlns:a16="http://schemas.microsoft.com/office/drawing/2014/main" val="2383265033"/>
                    </a:ext>
                  </a:extLst>
                </a:gridCol>
                <a:gridCol w="913755">
                  <a:extLst>
                    <a:ext uri="{9D8B030D-6E8A-4147-A177-3AD203B41FA5}">
                      <a16:colId xmlns:a16="http://schemas.microsoft.com/office/drawing/2014/main" val="1878970318"/>
                    </a:ext>
                  </a:extLst>
                </a:gridCol>
                <a:gridCol w="56907">
                  <a:extLst>
                    <a:ext uri="{9D8B030D-6E8A-4147-A177-3AD203B41FA5}">
                      <a16:colId xmlns:a16="http://schemas.microsoft.com/office/drawing/2014/main" val="4071408535"/>
                    </a:ext>
                  </a:extLst>
                </a:gridCol>
                <a:gridCol w="878083">
                  <a:extLst>
                    <a:ext uri="{9D8B030D-6E8A-4147-A177-3AD203B41FA5}">
                      <a16:colId xmlns:a16="http://schemas.microsoft.com/office/drawing/2014/main" val="1528239301"/>
                    </a:ext>
                  </a:extLst>
                </a:gridCol>
                <a:gridCol w="56907">
                  <a:extLst>
                    <a:ext uri="{9D8B030D-6E8A-4147-A177-3AD203B41FA5}">
                      <a16:colId xmlns:a16="http://schemas.microsoft.com/office/drawing/2014/main" val="562387417"/>
                    </a:ext>
                  </a:extLst>
                </a:gridCol>
                <a:gridCol w="782043">
                  <a:extLst>
                    <a:ext uri="{9D8B030D-6E8A-4147-A177-3AD203B41FA5}">
                      <a16:colId xmlns:a16="http://schemas.microsoft.com/office/drawing/2014/main" val="1045632291"/>
                    </a:ext>
                  </a:extLst>
                </a:gridCol>
                <a:gridCol w="56907">
                  <a:extLst>
                    <a:ext uri="{9D8B030D-6E8A-4147-A177-3AD203B41FA5}">
                      <a16:colId xmlns:a16="http://schemas.microsoft.com/office/drawing/2014/main" val="1337551204"/>
                    </a:ext>
                  </a:extLst>
                </a:gridCol>
                <a:gridCol w="56907">
                  <a:extLst>
                    <a:ext uri="{9D8B030D-6E8A-4147-A177-3AD203B41FA5}">
                      <a16:colId xmlns:a16="http://schemas.microsoft.com/office/drawing/2014/main" val="2929900708"/>
                    </a:ext>
                  </a:extLst>
                </a:gridCol>
                <a:gridCol w="1251267">
                  <a:extLst>
                    <a:ext uri="{9D8B030D-6E8A-4147-A177-3AD203B41FA5}">
                      <a16:colId xmlns:a16="http://schemas.microsoft.com/office/drawing/2014/main" val="1768915775"/>
                    </a:ext>
                  </a:extLst>
                </a:gridCol>
              </a:tblGrid>
              <a:tr h="324749">
                <a:tc>
                  <a:txBody>
                    <a:bodyPr/>
                    <a:lstStyle/>
                    <a:p>
                      <a:pPr algn="ctr" fontAlgn="ctr"/>
                      <a:r>
                        <a:rPr lang="fr-CH" sz="1000" b="1" i="0" u="none" strike="noStrike">
                          <a:solidFill>
                            <a:srgbClr val="000000"/>
                          </a:solidFill>
                          <a:effectLst/>
                          <a:latin typeface="Calibri" panose="020F0502020204030204" pitchFamily="34" charset="0"/>
                        </a:rPr>
                        <a:t>EURGBP</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CH" sz="1000" b="1"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Hedge Reference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Hedged notional</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Exposure (GBP)</a:t>
                      </a:r>
                    </a:p>
                  </a:txBody>
                  <a:tcPr marL="5196" marR="5196" marT="51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Hedge Rate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Budget  2020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Hedge Rate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Hedging performance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431593072"/>
                  </a:ext>
                </a:extLst>
              </a:tr>
              <a:tr h="166491">
                <a:tc>
                  <a:txBody>
                    <a:bodyPr/>
                    <a:lstStyle/>
                    <a:p>
                      <a:pPr algn="l" fontAlgn="b"/>
                      <a:r>
                        <a:rPr lang="fr-CH" sz="1000" b="1"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1"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10775870"/>
                  </a:ext>
                </a:extLst>
              </a:tr>
              <a:tr h="166491">
                <a:tc>
                  <a:txBody>
                    <a:bodyPr/>
                    <a:lstStyle/>
                    <a:p>
                      <a:pPr algn="ctr" fontAlgn="ctr"/>
                      <a:r>
                        <a:rPr lang="fr-CH" sz="1000" b="0" i="0" u="none" strike="noStrike">
                          <a:solidFill>
                            <a:srgbClr val="000000"/>
                          </a:solidFill>
                          <a:effectLst/>
                          <a:latin typeface="Calibri" panose="020F0502020204030204" pitchFamily="34" charset="0"/>
                        </a:rPr>
                        <a:t>Groupe Socomore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2020 - Bilan</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176 245     </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176 245     </a:t>
                      </a:r>
                    </a:p>
                  </a:txBody>
                  <a:tcPr marL="5196" marR="5196" marT="519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CH" sz="1000" b="0" i="0" u="none" strike="noStrike">
                          <a:solidFill>
                            <a:srgbClr val="000000"/>
                          </a:solidFill>
                          <a:effectLst/>
                          <a:latin typeface="Calibri" panose="020F0502020204030204" pitchFamily="34" charset="0"/>
                        </a:rPr>
                        <a:t>100%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dirty="0">
                          <a:solidFill>
                            <a:srgbClr val="000000"/>
                          </a:solidFill>
                          <a:effectLst/>
                          <a:latin typeface="Calibri" panose="020F0502020204030204" pitchFamily="34" charset="0"/>
                        </a:rPr>
                        <a:t>NA</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0,8584</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B050"/>
                          </a:solidFill>
                          <a:effectLst/>
                          <a:latin typeface="Calibri" panose="020F0502020204030204" pitchFamily="34" charset="0"/>
                        </a:rPr>
                        <a:t>                                -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0608962"/>
                  </a:ext>
                </a:extLst>
              </a:tr>
              <a:tr h="166491">
                <a:tc>
                  <a:txBody>
                    <a:bodyPr/>
                    <a:lstStyle/>
                    <a:p>
                      <a:pPr algn="ctr" fontAlgn="ctr"/>
                      <a:r>
                        <a:rPr lang="fr-CH" sz="1000" b="0" i="0" u="none" strike="noStrike">
                          <a:solidFill>
                            <a:srgbClr val="000000"/>
                          </a:solidFill>
                          <a:effectLst/>
                          <a:latin typeface="Calibri" panose="020F0502020204030204" pitchFamily="34" charset="0"/>
                        </a:rPr>
                        <a:t>Socomore France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2020 - Bilan</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55 757     </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55 757     </a:t>
                      </a:r>
                    </a:p>
                  </a:txBody>
                  <a:tcPr marL="5196" marR="5196" marT="519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CH" sz="1000" b="0" i="0" u="none" strike="noStrike">
                          <a:solidFill>
                            <a:srgbClr val="000000"/>
                          </a:solidFill>
                          <a:effectLst/>
                          <a:latin typeface="Calibri" panose="020F0502020204030204" pitchFamily="34" charset="0"/>
                        </a:rPr>
                        <a:t>100%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dirty="0">
                          <a:solidFill>
                            <a:srgbClr val="000000"/>
                          </a:solidFill>
                          <a:effectLst/>
                          <a:latin typeface="Calibri" panose="020F0502020204030204" pitchFamily="34" charset="0"/>
                        </a:rPr>
                        <a:t>NA</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0,8584</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B050"/>
                          </a:solidFill>
                          <a:effectLst/>
                          <a:latin typeface="Calibri" panose="020F0502020204030204" pitchFamily="34" charset="0"/>
                        </a:rPr>
                        <a:t>                                -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85523432"/>
                  </a:ext>
                </a:extLst>
              </a:tr>
              <a:tr h="166491">
                <a:tc>
                  <a:txBody>
                    <a:bodyPr/>
                    <a:lstStyle/>
                    <a:p>
                      <a:pPr algn="ctr" fontAlgn="ctr"/>
                      <a:r>
                        <a:rPr lang="fr-CH" sz="1000" b="0" i="0" u="none" strike="noStrike">
                          <a:solidFill>
                            <a:srgbClr val="000000"/>
                          </a:solidFill>
                          <a:effectLst/>
                          <a:latin typeface="Calibri" panose="020F0502020204030204" pitchFamily="34" charset="0"/>
                        </a:rPr>
                        <a:t>Socomore Ireland</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2020 - Bilan</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515 377     </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515 377     </a:t>
                      </a:r>
                    </a:p>
                  </a:txBody>
                  <a:tcPr marL="5196" marR="5196" marT="519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CH" sz="1000" b="0" i="0" u="none" strike="noStrike">
                          <a:solidFill>
                            <a:srgbClr val="000000"/>
                          </a:solidFill>
                          <a:effectLst/>
                          <a:latin typeface="Calibri" panose="020F0502020204030204" pitchFamily="34" charset="0"/>
                        </a:rPr>
                        <a:t>100%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dirty="0">
                          <a:solidFill>
                            <a:srgbClr val="000000"/>
                          </a:solidFill>
                          <a:effectLst/>
                          <a:latin typeface="Calibri" panose="020F0502020204030204" pitchFamily="34" charset="0"/>
                        </a:rPr>
                        <a:t>NA</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0,8584</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B050"/>
                          </a:solidFill>
                          <a:effectLst/>
                          <a:latin typeface="Calibri" panose="020F0502020204030204" pitchFamily="34" charset="0"/>
                        </a:rPr>
                        <a:t>                                -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81565972"/>
                  </a:ext>
                </a:extLst>
              </a:tr>
              <a:tr h="166491">
                <a:tc>
                  <a:txBody>
                    <a:bodyPr/>
                    <a:lstStyle/>
                    <a:p>
                      <a:pPr algn="ctr" fontAlgn="ctr"/>
                      <a:r>
                        <a:rPr lang="fr-CH" sz="1000" b="0" i="0" u="none" strike="noStrike">
                          <a:solidFill>
                            <a:srgbClr val="000000"/>
                          </a:solidFill>
                          <a:effectLst/>
                          <a:latin typeface="Calibri" panose="020F0502020204030204" pitchFamily="34" charset="0"/>
                        </a:rPr>
                        <a:t>Total*</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1" i="0" u="none" strike="noStrike">
                          <a:solidFill>
                            <a:srgbClr val="000000"/>
                          </a:solidFill>
                          <a:effectLst/>
                          <a:latin typeface="Calibri" panose="020F0502020204030204" pitchFamily="34" charset="0"/>
                        </a:rPr>
                        <a:t>2020 - Bilan</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1" i="0" u="none" strike="noStrike">
                          <a:solidFill>
                            <a:srgbClr val="000000"/>
                          </a:solidFill>
                          <a:effectLst/>
                          <a:latin typeface="Calibri" panose="020F0502020204030204" pitchFamily="34" charset="0"/>
                        </a:rPr>
                        <a:t>          747 379     </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1" i="0" u="none" strike="noStrike">
                          <a:solidFill>
                            <a:srgbClr val="000000"/>
                          </a:solidFill>
                          <a:effectLst/>
                          <a:latin typeface="Calibri" panose="020F0502020204030204" pitchFamily="34" charset="0"/>
                        </a:rPr>
                        <a:t>          747 379     </a:t>
                      </a:r>
                    </a:p>
                  </a:txBody>
                  <a:tcPr marL="5196" marR="5196" marT="519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CH" sz="1000" b="1" i="0" u="none" strike="noStrike">
                          <a:solidFill>
                            <a:srgbClr val="000000"/>
                          </a:solidFill>
                          <a:effectLst/>
                          <a:latin typeface="Calibri" panose="020F0502020204030204" pitchFamily="34" charset="0"/>
                        </a:rPr>
                        <a:t>100%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1" i="0" u="none" strike="noStrike">
                          <a:solidFill>
                            <a:srgbClr val="595959"/>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1" i="0" u="none" strike="noStrike">
                          <a:solidFill>
                            <a:srgbClr val="000000"/>
                          </a:solidFill>
                          <a:effectLst/>
                          <a:latin typeface="Calibri" panose="020F0502020204030204" pitchFamily="34" charset="0"/>
                        </a:rPr>
                        <a:t>NA</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1"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1" i="0" u="none" strike="noStrike">
                          <a:solidFill>
                            <a:srgbClr val="000000"/>
                          </a:solidFill>
                          <a:effectLst/>
                          <a:latin typeface="Calibri" panose="020F0502020204030204" pitchFamily="34" charset="0"/>
                        </a:rPr>
                        <a:t>0,8584</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1"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H" sz="1000" b="1"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1" i="0" u="none" strike="noStrike">
                          <a:solidFill>
                            <a:srgbClr val="00B050"/>
                          </a:solidFill>
                          <a:effectLst/>
                          <a:latin typeface="Calibri" panose="020F0502020204030204" pitchFamily="34" charset="0"/>
                        </a:rPr>
                        <a:t>                                -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52253169"/>
                  </a:ext>
                </a:extLst>
              </a:tr>
              <a:tr h="162375">
                <a:tc gridSpan="6">
                  <a:txBody>
                    <a:bodyPr/>
                    <a:lstStyle/>
                    <a:p>
                      <a:pPr algn="l" fontAlgn="b"/>
                      <a:r>
                        <a:rPr lang="fr-FR" sz="1000" b="0" i="0" u="none" strike="noStrike">
                          <a:solidFill>
                            <a:srgbClr val="000000"/>
                          </a:solidFill>
                          <a:effectLst/>
                          <a:latin typeface="Calibri" panose="020F0502020204030204" pitchFamily="34" charset="0"/>
                        </a:rPr>
                        <a:t>*A mettre à jour une fois la livraison des flux finaux par les filiales</a:t>
                      </a:r>
                    </a:p>
                  </a:txBody>
                  <a:tcPr marL="5196" marR="5196" marT="519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l" fontAlgn="b"/>
                      <a:r>
                        <a:rPr lang="fr-CH" sz="1000" b="0" i="0" u="none" strike="noStrike" dirty="0">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624076782"/>
                  </a:ext>
                </a:extLst>
              </a:tr>
            </a:tbl>
          </a:graphicData>
        </a:graphic>
      </p:graphicFrame>
    </p:spTree>
    <p:extLst>
      <p:ext uri="{BB962C8B-B14F-4D97-AF65-F5344CB8AC3E}">
        <p14:creationId xmlns:p14="http://schemas.microsoft.com/office/powerpoint/2010/main" val="3911875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EURGBP - 2020-EURGBP</a:t>
            </a:r>
          </a:p>
        </p:txBody>
      </p:sp>
      <p:pic>
        <p:nvPicPr>
          <p:cNvPr id="6" name="Image 5">
            <a:extLst>
              <a:ext uri="{FF2B5EF4-FFF2-40B4-BE49-F238E27FC236}">
                <a16:creationId xmlns:a16="http://schemas.microsoft.com/office/drawing/2014/main" id="{30F7B377-7C3B-432C-9FBB-239CF70EA7BC}"/>
              </a:ext>
            </a:extLst>
          </p:cNvPr>
          <p:cNvPicPr>
            <a:picLocks noChangeAspect="1"/>
          </p:cNvPicPr>
          <p:nvPr/>
        </p:nvPicPr>
        <p:blipFill>
          <a:blip r:embed="rId2"/>
          <a:stretch>
            <a:fillRect/>
          </a:stretch>
        </p:blipFill>
        <p:spPr>
          <a:xfrm>
            <a:off x="281743" y="2349500"/>
            <a:ext cx="4200508" cy="3566469"/>
          </a:xfrm>
          <a:prstGeom prst="rect">
            <a:avLst/>
          </a:prstGeom>
        </p:spPr>
      </p:pic>
      <p:pic>
        <p:nvPicPr>
          <p:cNvPr id="10" name="Image 9">
            <a:extLst>
              <a:ext uri="{FF2B5EF4-FFF2-40B4-BE49-F238E27FC236}">
                <a16:creationId xmlns:a16="http://schemas.microsoft.com/office/drawing/2014/main" id="{F7F749B7-74EF-4A73-9204-A125BDF86793}"/>
              </a:ext>
            </a:extLst>
          </p:cNvPr>
          <p:cNvPicPr>
            <a:picLocks noChangeAspect="1"/>
          </p:cNvPicPr>
          <p:nvPr/>
        </p:nvPicPr>
        <p:blipFill>
          <a:blip r:embed="rId3"/>
          <a:stretch>
            <a:fillRect/>
          </a:stretch>
        </p:blipFill>
        <p:spPr>
          <a:xfrm>
            <a:off x="4572000" y="2349500"/>
            <a:ext cx="4206605" cy="3566469"/>
          </a:xfrm>
          <a:prstGeom prst="rect">
            <a:avLst/>
          </a:prstGeom>
        </p:spPr>
      </p:pic>
    </p:spTree>
    <p:extLst>
      <p:ext uri="{BB962C8B-B14F-4D97-AF65-F5344CB8AC3E}">
        <p14:creationId xmlns:p14="http://schemas.microsoft.com/office/powerpoint/2010/main" val="3110853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EURGBP - 2020-EURGBP</a:t>
            </a:r>
          </a:p>
        </p:txBody>
      </p:sp>
      <p:pic>
        <p:nvPicPr>
          <p:cNvPr id="8" name="Image 7">
            <a:extLst>
              <a:ext uri="{FF2B5EF4-FFF2-40B4-BE49-F238E27FC236}">
                <a16:creationId xmlns:a16="http://schemas.microsoft.com/office/drawing/2014/main" id="{6E55D2A6-7966-4987-A507-9523DA019BBF}"/>
              </a:ext>
            </a:extLst>
          </p:cNvPr>
          <p:cNvPicPr>
            <a:picLocks noChangeAspect="1"/>
          </p:cNvPicPr>
          <p:nvPr/>
        </p:nvPicPr>
        <p:blipFill>
          <a:blip r:embed="rId2"/>
          <a:stretch>
            <a:fillRect/>
          </a:stretch>
        </p:blipFill>
        <p:spPr>
          <a:xfrm>
            <a:off x="281743" y="2349499"/>
            <a:ext cx="4200508" cy="3566469"/>
          </a:xfrm>
          <a:prstGeom prst="rect">
            <a:avLst/>
          </a:prstGeom>
        </p:spPr>
      </p:pic>
      <p:pic>
        <p:nvPicPr>
          <p:cNvPr id="10" name="Image 9">
            <a:extLst>
              <a:ext uri="{FF2B5EF4-FFF2-40B4-BE49-F238E27FC236}">
                <a16:creationId xmlns:a16="http://schemas.microsoft.com/office/drawing/2014/main" id="{5EA9C0BB-195A-419A-A65A-70726FF05B5E}"/>
              </a:ext>
            </a:extLst>
          </p:cNvPr>
          <p:cNvPicPr>
            <a:picLocks noChangeAspect="1"/>
          </p:cNvPicPr>
          <p:nvPr/>
        </p:nvPicPr>
        <p:blipFill>
          <a:blip r:embed="rId3"/>
          <a:stretch>
            <a:fillRect/>
          </a:stretch>
        </p:blipFill>
        <p:spPr>
          <a:xfrm>
            <a:off x="4571999" y="2349499"/>
            <a:ext cx="4206605" cy="3566469"/>
          </a:xfrm>
          <a:prstGeom prst="rect">
            <a:avLst/>
          </a:prstGeom>
        </p:spPr>
      </p:pic>
    </p:spTree>
    <p:extLst>
      <p:ext uri="{BB962C8B-B14F-4D97-AF65-F5344CB8AC3E}">
        <p14:creationId xmlns:p14="http://schemas.microsoft.com/office/powerpoint/2010/main" val="1234957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EURGBP - 2020-EURGBP</a:t>
            </a:r>
          </a:p>
        </p:txBody>
      </p:sp>
      <p:pic>
        <p:nvPicPr>
          <p:cNvPr id="7" name="Image 6">
            <a:extLst>
              <a:ext uri="{FF2B5EF4-FFF2-40B4-BE49-F238E27FC236}">
                <a16:creationId xmlns:a16="http://schemas.microsoft.com/office/drawing/2014/main" id="{7553D281-6D45-41D0-AEBA-A5E592173167}"/>
              </a:ext>
            </a:extLst>
          </p:cNvPr>
          <p:cNvPicPr>
            <a:picLocks noChangeAspect="1"/>
          </p:cNvPicPr>
          <p:nvPr/>
        </p:nvPicPr>
        <p:blipFill>
          <a:blip r:embed="rId2"/>
          <a:stretch>
            <a:fillRect/>
          </a:stretch>
        </p:blipFill>
        <p:spPr>
          <a:xfrm>
            <a:off x="281743" y="2349500"/>
            <a:ext cx="4200508" cy="3566469"/>
          </a:xfrm>
          <a:prstGeom prst="rect">
            <a:avLst/>
          </a:prstGeom>
        </p:spPr>
      </p:pic>
      <p:pic>
        <p:nvPicPr>
          <p:cNvPr id="9" name="Image 8">
            <a:extLst>
              <a:ext uri="{FF2B5EF4-FFF2-40B4-BE49-F238E27FC236}">
                <a16:creationId xmlns:a16="http://schemas.microsoft.com/office/drawing/2014/main" id="{128BB924-CF55-4BF9-A831-8115C2B6A56E}"/>
              </a:ext>
            </a:extLst>
          </p:cNvPr>
          <p:cNvPicPr>
            <a:picLocks noChangeAspect="1"/>
          </p:cNvPicPr>
          <p:nvPr/>
        </p:nvPicPr>
        <p:blipFill>
          <a:blip r:embed="rId3"/>
          <a:stretch>
            <a:fillRect/>
          </a:stretch>
        </p:blipFill>
        <p:spPr>
          <a:xfrm>
            <a:off x="4572000" y="2349500"/>
            <a:ext cx="4206605" cy="3566469"/>
          </a:xfrm>
          <a:prstGeom prst="rect">
            <a:avLst/>
          </a:prstGeom>
        </p:spPr>
      </p:pic>
    </p:spTree>
    <p:extLst>
      <p:ext uri="{BB962C8B-B14F-4D97-AF65-F5344CB8AC3E}">
        <p14:creationId xmlns:p14="http://schemas.microsoft.com/office/powerpoint/2010/main" val="2073105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155BB562-7134-43EB-B11D-85766D623074}"/>
              </a:ext>
            </a:extLst>
          </p:cNvPr>
          <p:cNvPicPr>
            <a:picLocks noChangeAspect="1"/>
          </p:cNvPicPr>
          <p:nvPr/>
        </p:nvPicPr>
        <p:blipFill>
          <a:blip r:embed="rId2"/>
          <a:stretch>
            <a:fillRect/>
          </a:stretch>
        </p:blipFill>
        <p:spPr>
          <a:xfrm>
            <a:off x="127000" y="1524000"/>
            <a:ext cx="8890000" cy="1511207"/>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E6AF03E0-1D3D-4FB4-BA7E-D40F9E2DBA16}"/>
              </a:ext>
            </a:extLst>
          </p:cNvPr>
          <p:cNvPicPr>
            <a:picLocks noChangeAspect="1"/>
          </p:cNvPicPr>
          <p:nvPr/>
        </p:nvPicPr>
        <p:blipFill>
          <a:blip r:embed="rId2"/>
          <a:stretch>
            <a:fillRect/>
          </a:stretch>
        </p:blipFill>
        <p:spPr>
          <a:xfrm>
            <a:off x="127000" y="1524000"/>
            <a:ext cx="8890000" cy="153373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E1370DD9-A936-4854-B507-DD3FE6DE1DCA}"/>
              </a:ext>
            </a:extLst>
          </p:cNvPr>
          <p:cNvPicPr>
            <a:picLocks noChangeAspect="1"/>
          </p:cNvPicPr>
          <p:nvPr/>
        </p:nvPicPr>
        <p:blipFill>
          <a:blip r:embed="rId2"/>
          <a:stretch>
            <a:fillRect/>
          </a:stretch>
        </p:blipFill>
        <p:spPr>
          <a:xfrm>
            <a:off x="317500" y="1143000"/>
            <a:ext cx="7193017" cy="1905000"/>
          </a:xfrm>
          <a:prstGeom prst="rect">
            <a:avLst/>
          </a:prstGeom>
        </p:spPr>
      </p:pic>
      <p:pic>
        <p:nvPicPr>
          <p:cNvPr id="7" name="Image 6">
            <a:extLst>
              <a:ext uri="{FF2B5EF4-FFF2-40B4-BE49-F238E27FC236}">
                <a16:creationId xmlns:a16="http://schemas.microsoft.com/office/drawing/2014/main" id="{1D9EB0B4-4E81-4B75-ACF0-B6D9198E1C79}"/>
              </a:ext>
            </a:extLst>
          </p:cNvPr>
          <p:cNvPicPr>
            <a:picLocks noChangeAspect="1"/>
          </p:cNvPicPr>
          <p:nvPr/>
        </p:nvPicPr>
        <p:blipFill>
          <a:blip r:embed="rId3"/>
          <a:stretch>
            <a:fillRect/>
          </a:stretch>
        </p:blipFill>
        <p:spPr>
          <a:xfrm>
            <a:off x="3429000" y="3175000"/>
            <a:ext cx="5244403" cy="3429000"/>
          </a:xfrm>
          <a:prstGeom prst="rect">
            <a:avLst/>
          </a:prstGeom>
        </p:spPr>
      </p:pic>
    </p:spTree>
    <p:extLst>
      <p:ext uri="{BB962C8B-B14F-4D97-AF65-F5344CB8AC3E}">
        <p14:creationId xmlns:p14="http://schemas.microsoft.com/office/powerpoint/2010/main" val="476261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2D879712-7F00-439D-BB57-534C795EEE7E}"/>
              </a:ext>
            </a:extLst>
          </p:cNvPr>
          <p:cNvPicPr>
            <a:picLocks noChangeAspect="1"/>
          </p:cNvPicPr>
          <p:nvPr/>
        </p:nvPicPr>
        <p:blipFill>
          <a:blip r:embed="rId2"/>
          <a:stretch>
            <a:fillRect/>
          </a:stretch>
        </p:blipFill>
        <p:spPr>
          <a:xfrm>
            <a:off x="317500" y="1143000"/>
            <a:ext cx="6451469" cy="1905000"/>
          </a:xfrm>
          <a:prstGeom prst="rect">
            <a:avLst/>
          </a:prstGeom>
        </p:spPr>
      </p:pic>
      <p:pic>
        <p:nvPicPr>
          <p:cNvPr id="7" name="Image 6">
            <a:extLst>
              <a:ext uri="{FF2B5EF4-FFF2-40B4-BE49-F238E27FC236}">
                <a16:creationId xmlns:a16="http://schemas.microsoft.com/office/drawing/2014/main" id="{343FECB6-27B1-4497-A95D-ACB550119043}"/>
              </a:ext>
            </a:extLst>
          </p:cNvPr>
          <p:cNvPicPr>
            <a:picLocks noChangeAspect="1"/>
          </p:cNvPicPr>
          <p:nvPr/>
        </p:nvPicPr>
        <p:blipFill>
          <a:blip r:embed="rId3"/>
          <a:stretch>
            <a:fillRect/>
          </a:stretch>
        </p:blipFill>
        <p:spPr>
          <a:xfrm>
            <a:off x="3429000" y="3175000"/>
            <a:ext cx="5244403" cy="3429000"/>
          </a:xfrm>
          <a:prstGeom prst="rect">
            <a:avLst/>
          </a:prstGeom>
        </p:spPr>
      </p:pic>
    </p:spTree>
    <p:extLst>
      <p:ext uri="{BB962C8B-B14F-4D97-AF65-F5344CB8AC3E}">
        <p14:creationId xmlns:p14="http://schemas.microsoft.com/office/powerpoint/2010/main" val="2241655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CADJPY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26110C8F-1B2F-43CC-8B13-438593BD830E}"/>
              </a:ext>
            </a:extLst>
          </p:cNvPr>
          <p:cNvPicPr>
            <a:picLocks noChangeAspect="1"/>
          </p:cNvPicPr>
          <p:nvPr/>
        </p:nvPicPr>
        <p:blipFill>
          <a:blip r:embed="rId2"/>
          <a:stretch>
            <a:fillRect/>
          </a:stretch>
        </p:blipFill>
        <p:spPr>
          <a:xfrm>
            <a:off x="317500" y="1143000"/>
            <a:ext cx="6451469" cy="1905000"/>
          </a:xfrm>
          <a:prstGeom prst="rect">
            <a:avLst/>
          </a:prstGeom>
        </p:spPr>
      </p:pic>
      <p:pic>
        <p:nvPicPr>
          <p:cNvPr id="7" name="Image 6">
            <a:extLst>
              <a:ext uri="{FF2B5EF4-FFF2-40B4-BE49-F238E27FC236}">
                <a16:creationId xmlns:a16="http://schemas.microsoft.com/office/drawing/2014/main" id="{DA6E6FF3-B26D-4BA7-BA69-6DF850C6F179}"/>
              </a:ext>
            </a:extLst>
          </p:cNvPr>
          <p:cNvPicPr>
            <a:picLocks noChangeAspect="1"/>
          </p:cNvPicPr>
          <p:nvPr/>
        </p:nvPicPr>
        <p:blipFill>
          <a:blip r:embed="rId3"/>
          <a:stretch>
            <a:fillRect/>
          </a:stretch>
        </p:blipFill>
        <p:spPr>
          <a:xfrm>
            <a:off x="3429000" y="3175000"/>
            <a:ext cx="5244403" cy="3429000"/>
          </a:xfrm>
          <a:prstGeom prst="rect">
            <a:avLst/>
          </a:prstGeom>
        </p:spPr>
      </p:pic>
    </p:spTree>
    <p:extLst>
      <p:ext uri="{BB962C8B-B14F-4D97-AF65-F5344CB8AC3E}">
        <p14:creationId xmlns:p14="http://schemas.microsoft.com/office/powerpoint/2010/main" val="1930170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USDCAD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41FC7D90-2F23-4C9D-A645-041C22A14FFB}"/>
              </a:ext>
            </a:extLst>
          </p:cNvPr>
          <p:cNvPicPr>
            <a:picLocks noChangeAspect="1"/>
          </p:cNvPicPr>
          <p:nvPr/>
        </p:nvPicPr>
        <p:blipFill>
          <a:blip r:embed="rId2"/>
          <a:stretch>
            <a:fillRect/>
          </a:stretch>
        </p:blipFill>
        <p:spPr>
          <a:xfrm>
            <a:off x="317500" y="1143000"/>
            <a:ext cx="6451469" cy="1905000"/>
          </a:xfrm>
          <a:prstGeom prst="rect">
            <a:avLst/>
          </a:prstGeom>
        </p:spPr>
      </p:pic>
      <p:pic>
        <p:nvPicPr>
          <p:cNvPr id="7" name="Image 6">
            <a:extLst>
              <a:ext uri="{FF2B5EF4-FFF2-40B4-BE49-F238E27FC236}">
                <a16:creationId xmlns:a16="http://schemas.microsoft.com/office/drawing/2014/main" id="{9E943696-5B6B-49DE-9A5E-3FACB7EA0664}"/>
              </a:ext>
            </a:extLst>
          </p:cNvPr>
          <p:cNvPicPr>
            <a:picLocks noChangeAspect="1"/>
          </p:cNvPicPr>
          <p:nvPr/>
        </p:nvPicPr>
        <p:blipFill>
          <a:blip r:embed="rId3"/>
          <a:stretch>
            <a:fillRect/>
          </a:stretch>
        </p:blipFill>
        <p:spPr>
          <a:xfrm>
            <a:off x="3429000" y="3175000"/>
            <a:ext cx="5244403" cy="3429000"/>
          </a:xfrm>
          <a:prstGeom prst="rect">
            <a:avLst/>
          </a:prstGeom>
        </p:spPr>
      </p:pic>
    </p:spTree>
    <p:extLst>
      <p:ext uri="{BB962C8B-B14F-4D97-AF65-F5344CB8AC3E}">
        <p14:creationId xmlns:p14="http://schemas.microsoft.com/office/powerpoint/2010/main" val="4208699685"/>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5728</TotalTime>
  <Words>1285</Words>
  <Application>Microsoft Office PowerPoint</Application>
  <PresentationFormat>Affichage à l'écran (4:3)</PresentationFormat>
  <Paragraphs>468</Paragraphs>
  <Slides>39</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39</vt:i4>
      </vt:variant>
    </vt:vector>
  </HeadingPairs>
  <TitlesOfParts>
    <vt:vector size="46"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EURGBP</vt:lpstr>
      <vt:lpstr>Sensitivity CADJPY</vt:lpstr>
      <vt:lpstr>Sensitivity USDCAD</vt:lpstr>
      <vt:lpstr> </vt:lpstr>
      <vt:lpstr>CADJPY - Historical &amp; Planned</vt:lpstr>
      <vt:lpstr>CADJPY - Synthesis</vt:lpstr>
      <vt:lpstr>CADJPY - 2021</vt:lpstr>
      <vt:lpstr>CADJPY - 2022</vt:lpstr>
      <vt:lpstr>EURGBP - Historical &amp; Planned</vt:lpstr>
      <vt:lpstr>EURGBP - Synthesis</vt:lpstr>
      <vt:lpstr>EURGBP - 2020-GBP Bilan</vt:lpstr>
      <vt:lpstr>EURGBP - 2021</vt:lpstr>
      <vt:lpstr>EURUSD - Historical &amp; Planned</vt:lpstr>
      <vt:lpstr>EURUSD - Synthesis</vt:lpstr>
      <vt:lpstr>EURUSD - 2021</vt:lpstr>
      <vt:lpstr>USDCAD - Historical &amp; Planned</vt:lpstr>
      <vt:lpstr>USDCAD - Synthesis</vt:lpstr>
      <vt:lpstr>USDCAD - 2021</vt:lpstr>
      <vt:lpstr> </vt:lpstr>
      <vt:lpstr>Hedging Summary - 2021</vt:lpstr>
      <vt:lpstr>Hedging Summary - 2022</vt:lpstr>
      <vt:lpstr>EURUSD - 2021-EURUSD</vt:lpstr>
      <vt:lpstr>EURUSD - 2021-EURUSD</vt:lpstr>
      <vt:lpstr>EURUSD - 2021-EURUSD</vt:lpstr>
      <vt:lpstr>EURGBP - 2021-EURGBP</vt:lpstr>
      <vt:lpstr>EURGBP - 2021-EURGBP</vt:lpstr>
      <vt:lpstr>EURGBP - 2021-EURGBP</vt:lpstr>
      <vt:lpstr>Hedging Summary - 2020</vt:lpstr>
      <vt:lpstr>EURGBP - 2020-EURGBP</vt:lpstr>
      <vt:lpstr>EURGBP - 2020-EURGBP</vt:lpstr>
      <vt:lpstr>EURGBP - 2020-EURGBP</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Marion DONDIN</cp:lastModifiedBy>
  <cp:revision>706</cp:revision>
  <cp:lastPrinted>2012-02-01T10:00:25Z</cp:lastPrinted>
  <dcterms:created xsi:type="dcterms:W3CDTF">2010-04-23T15:09:35Z</dcterms:created>
  <dcterms:modified xsi:type="dcterms:W3CDTF">2021-07-06T11:45:43Z</dcterms:modified>
</cp:coreProperties>
</file>