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66" r:id="rId4"/>
    <p:sldId id="476" r:id="rId5"/>
    <p:sldId id="493" r:id="rId6"/>
    <p:sldId id="494" r:id="rId7"/>
    <p:sldId id="511" r:id="rId8"/>
    <p:sldId id="512" r:id="rId9"/>
    <p:sldId id="513" r:id="rId10"/>
    <p:sldId id="514" r:id="rId11"/>
    <p:sldId id="470" r:id="rId12"/>
    <p:sldId id="459" r:id="rId13"/>
    <p:sldId id="497" r:id="rId14"/>
    <p:sldId id="499" r:id="rId15"/>
    <p:sldId id="500" r:id="rId16"/>
    <p:sldId id="457" r:id="rId17"/>
    <p:sldId id="501" r:id="rId18"/>
    <p:sldId id="503" r:id="rId19"/>
    <p:sldId id="504" r:id="rId20"/>
    <p:sldId id="456" r:id="rId21"/>
    <p:sldId id="505" r:id="rId22"/>
    <p:sldId id="507" r:id="rId23"/>
    <p:sldId id="458" r:id="rId24"/>
    <p:sldId id="508" r:id="rId25"/>
    <p:sldId id="510" r:id="rId26"/>
    <p:sldId id="515" r:id="rId27"/>
    <p:sldId id="555" r:id="rId28"/>
    <p:sldId id="556" r:id="rId29"/>
    <p:sldId id="517" r:id="rId30"/>
    <p:sldId id="516" r:id="rId31"/>
    <p:sldId id="520" r:id="rId32"/>
    <p:sldId id="521" r:id="rId33"/>
    <p:sldId id="549" r:id="rId34"/>
    <p:sldId id="550" r:id="rId35"/>
    <p:sldId id="552" r:id="rId36"/>
    <p:sldId id="551"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06/09/2021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30</a:t>
            </a:fld>
            <a:endParaRPr lang="fr-FR" dirty="0"/>
          </a:p>
        </p:txBody>
      </p:sp>
    </p:spTree>
    <p:extLst>
      <p:ext uri="{BB962C8B-B14F-4D97-AF65-F5344CB8AC3E}">
        <p14:creationId xmlns:p14="http://schemas.microsoft.com/office/powerpoint/2010/main" val="2996437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9/6/2021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9/6/2021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9/6/2021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9/6/2021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9/6/2021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9/6/2021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9/6/2021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9/6/2021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9/6/2021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9/6/2021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30/07/2021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D9E48E40-9F10-4F97-BF9E-86655C3A23D7}"/>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93788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9C4B0FF6-8B17-44CC-A854-E2C83EC4EB77}"/>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97188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7" name="Image 6">
            <a:extLst>
              <a:ext uri="{FF2B5EF4-FFF2-40B4-BE49-F238E27FC236}">
                <a16:creationId xmlns:a16="http://schemas.microsoft.com/office/drawing/2014/main" id="{9B223094-C420-485B-BBB5-9884B502753C}"/>
              </a:ext>
            </a:extLst>
          </p:cNvPr>
          <p:cNvPicPr>
            <a:picLocks noChangeAspect="1"/>
          </p:cNvPicPr>
          <p:nvPr/>
        </p:nvPicPr>
        <p:blipFill>
          <a:blip r:embed="rId2"/>
          <a:stretch>
            <a:fillRect/>
          </a:stretch>
        </p:blipFill>
        <p:spPr>
          <a:xfrm>
            <a:off x="236221" y="2346142"/>
            <a:ext cx="4204716" cy="3569208"/>
          </a:xfrm>
          <a:prstGeom prst="rect">
            <a:avLst/>
          </a:prstGeom>
        </p:spPr>
      </p:pic>
      <p:pic>
        <p:nvPicPr>
          <p:cNvPr id="8" name="Image 7">
            <a:extLst>
              <a:ext uri="{FF2B5EF4-FFF2-40B4-BE49-F238E27FC236}">
                <a16:creationId xmlns:a16="http://schemas.microsoft.com/office/drawing/2014/main" id="{679414F7-8A5F-402D-9F36-13B6F0683619}"/>
              </a:ext>
            </a:extLst>
          </p:cNvPr>
          <p:cNvPicPr>
            <a:picLocks noChangeAspect="1"/>
          </p:cNvPicPr>
          <p:nvPr/>
        </p:nvPicPr>
        <p:blipFill>
          <a:blip r:embed="rId3"/>
          <a:stretch>
            <a:fillRect/>
          </a:stretch>
        </p:blipFill>
        <p:spPr>
          <a:xfrm>
            <a:off x="4749800" y="2346142"/>
            <a:ext cx="4204716" cy="3569208"/>
          </a:xfrm>
          <a:prstGeom prst="rect">
            <a:avLst/>
          </a:prstGeom>
        </p:spPr>
      </p:pic>
    </p:spTree>
    <p:extLst>
      <p:ext uri="{BB962C8B-B14F-4D97-AF65-F5344CB8AC3E}">
        <p14:creationId xmlns:p14="http://schemas.microsoft.com/office/powerpoint/2010/main" val="341245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- 2022</a:t>
            </a:r>
          </a:p>
        </p:txBody>
      </p:sp>
      <p:pic>
        <p:nvPicPr>
          <p:cNvPr id="10" name="Image 9">
            <a:extLst>
              <a:ext uri="{FF2B5EF4-FFF2-40B4-BE49-F238E27FC236}">
                <a16:creationId xmlns:a16="http://schemas.microsoft.com/office/drawing/2014/main" id="{750EFA2D-0A4A-4653-93BF-A694D166F982}"/>
              </a:ext>
            </a:extLst>
          </p:cNvPr>
          <p:cNvPicPr>
            <a:picLocks noChangeAspect="1"/>
          </p:cNvPicPr>
          <p:nvPr/>
        </p:nvPicPr>
        <p:blipFill>
          <a:blip r:embed="rId2"/>
          <a:stretch>
            <a:fillRect/>
          </a:stretch>
        </p:blipFill>
        <p:spPr>
          <a:xfrm>
            <a:off x="4749799" y="2355597"/>
            <a:ext cx="4200508" cy="3559753"/>
          </a:xfrm>
          <a:prstGeom prst="rect">
            <a:avLst/>
          </a:prstGeom>
        </p:spPr>
      </p:pic>
      <p:pic>
        <p:nvPicPr>
          <p:cNvPr id="12" name="Image 11">
            <a:extLst>
              <a:ext uri="{FF2B5EF4-FFF2-40B4-BE49-F238E27FC236}">
                <a16:creationId xmlns:a16="http://schemas.microsoft.com/office/drawing/2014/main" id="{2DB04D13-5034-4CAA-ADAB-318E94A2A2E3}"/>
              </a:ext>
            </a:extLst>
          </p:cNvPr>
          <p:cNvPicPr>
            <a:picLocks noChangeAspect="1"/>
          </p:cNvPicPr>
          <p:nvPr/>
        </p:nvPicPr>
        <p:blipFill>
          <a:blip r:embed="rId3"/>
          <a:stretch>
            <a:fillRect/>
          </a:stretch>
        </p:blipFill>
        <p:spPr>
          <a:xfrm>
            <a:off x="236220" y="2342784"/>
            <a:ext cx="4204716" cy="3572566"/>
          </a:xfrm>
          <a:prstGeom prst="rect">
            <a:avLst/>
          </a:prstGeom>
        </p:spPr>
      </p:pic>
    </p:spTree>
    <p:extLst>
      <p:ext uri="{BB962C8B-B14F-4D97-AF65-F5344CB8AC3E}">
        <p14:creationId xmlns:p14="http://schemas.microsoft.com/office/powerpoint/2010/main" val="248587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12EEA6B6-D90B-4307-B796-AD50EA10D0FA}"/>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67318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FAC27F5C-7DFE-49DE-BD25-873F8934F041}"/>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089675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- 2020-GBP Bilan</a:t>
            </a:r>
          </a:p>
        </p:txBody>
      </p:sp>
      <p:pic>
        <p:nvPicPr>
          <p:cNvPr id="7" name="Image 6">
            <a:extLst>
              <a:ext uri="{FF2B5EF4-FFF2-40B4-BE49-F238E27FC236}">
                <a16:creationId xmlns:a16="http://schemas.microsoft.com/office/drawing/2014/main" id="{DA23AE43-E5CD-477A-A4FB-1B504C4DD4A1}"/>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FA693399-1B34-46C3-BB11-D9E3748D9DE8}"/>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2028512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E5BAD186-85E0-40EB-ACF7-00D769451D05}"/>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7" name="Image 6">
            <a:extLst>
              <a:ext uri="{FF2B5EF4-FFF2-40B4-BE49-F238E27FC236}">
                <a16:creationId xmlns:a16="http://schemas.microsoft.com/office/drawing/2014/main" id="{DC5DFE92-4966-459A-A680-E5BBAC0B1ED4}"/>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335290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07887B4-C5EF-4B60-8F07-785347CC9A06}"/>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182764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A41793E2-AF40-480B-A543-761B46610121}"/>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587161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F8AF3936-8A6A-435C-BBB2-3781E67E0CB7}"/>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24132003-D45F-466E-89EE-ADAC5190442D}"/>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1785625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7ACDA11B-EBCB-400A-87A9-C9AF88EE0BCB}"/>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751760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8C32E0E2-8185-4DC0-8C54-8658A9F8299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920272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7" name="Image 6">
            <a:extLst>
              <a:ext uri="{FF2B5EF4-FFF2-40B4-BE49-F238E27FC236}">
                <a16:creationId xmlns:a16="http://schemas.microsoft.com/office/drawing/2014/main" id="{78D4DA37-8122-47A1-A10A-F067CB0F4917}"/>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D6F18187-40D5-4891-8178-1741A4AB7BD4}"/>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79067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- 2021</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9" name="Tableau 8">
            <a:extLst>
              <a:ext uri="{FF2B5EF4-FFF2-40B4-BE49-F238E27FC236}">
                <a16:creationId xmlns:a16="http://schemas.microsoft.com/office/drawing/2014/main" id="{C60EBF1C-C12F-4696-A9AA-A7234609A2F1}"/>
              </a:ext>
            </a:extLst>
          </p:cNvPr>
          <p:cNvGraphicFramePr>
            <a:graphicFrameLocks noGrp="1"/>
          </p:cNvGraphicFramePr>
          <p:nvPr/>
        </p:nvGraphicFramePr>
        <p:xfrm>
          <a:off x="129509" y="1249887"/>
          <a:ext cx="8884984" cy="5010204"/>
        </p:xfrm>
        <a:graphic>
          <a:graphicData uri="http://schemas.openxmlformats.org/drawingml/2006/table">
            <a:tbl>
              <a:tblPr/>
              <a:tblGrid>
                <a:gridCol w="1124640">
                  <a:extLst>
                    <a:ext uri="{9D8B030D-6E8A-4147-A177-3AD203B41FA5}">
                      <a16:colId xmlns:a16="http://schemas.microsoft.com/office/drawing/2014/main" val="321682635"/>
                    </a:ext>
                  </a:extLst>
                </a:gridCol>
                <a:gridCol w="63439">
                  <a:extLst>
                    <a:ext uri="{9D8B030D-6E8A-4147-A177-3AD203B41FA5}">
                      <a16:colId xmlns:a16="http://schemas.microsoft.com/office/drawing/2014/main" val="2513979714"/>
                    </a:ext>
                  </a:extLst>
                </a:gridCol>
                <a:gridCol w="843480">
                  <a:extLst>
                    <a:ext uri="{9D8B030D-6E8A-4147-A177-3AD203B41FA5}">
                      <a16:colId xmlns:a16="http://schemas.microsoft.com/office/drawing/2014/main" val="381489848"/>
                    </a:ext>
                  </a:extLst>
                </a:gridCol>
                <a:gridCol w="63439">
                  <a:extLst>
                    <a:ext uri="{9D8B030D-6E8A-4147-A177-3AD203B41FA5}">
                      <a16:colId xmlns:a16="http://schemas.microsoft.com/office/drawing/2014/main" val="3616338452"/>
                    </a:ext>
                  </a:extLst>
                </a:gridCol>
                <a:gridCol w="1100191">
                  <a:extLst>
                    <a:ext uri="{9D8B030D-6E8A-4147-A177-3AD203B41FA5}">
                      <a16:colId xmlns:a16="http://schemas.microsoft.com/office/drawing/2014/main" val="553800513"/>
                    </a:ext>
                  </a:extLst>
                </a:gridCol>
                <a:gridCol w="1100191">
                  <a:extLst>
                    <a:ext uri="{9D8B030D-6E8A-4147-A177-3AD203B41FA5}">
                      <a16:colId xmlns:a16="http://schemas.microsoft.com/office/drawing/2014/main" val="3888281164"/>
                    </a:ext>
                  </a:extLst>
                </a:gridCol>
                <a:gridCol w="63439">
                  <a:extLst>
                    <a:ext uri="{9D8B030D-6E8A-4147-A177-3AD203B41FA5}">
                      <a16:colId xmlns:a16="http://schemas.microsoft.com/office/drawing/2014/main" val="1359366669"/>
                    </a:ext>
                  </a:extLst>
                </a:gridCol>
                <a:gridCol w="1017677">
                  <a:extLst>
                    <a:ext uri="{9D8B030D-6E8A-4147-A177-3AD203B41FA5}">
                      <a16:colId xmlns:a16="http://schemas.microsoft.com/office/drawing/2014/main" val="4001623003"/>
                    </a:ext>
                  </a:extLst>
                </a:gridCol>
                <a:gridCol w="63439">
                  <a:extLst>
                    <a:ext uri="{9D8B030D-6E8A-4147-A177-3AD203B41FA5}">
                      <a16:colId xmlns:a16="http://schemas.microsoft.com/office/drawing/2014/main" val="3334668675"/>
                    </a:ext>
                  </a:extLst>
                </a:gridCol>
                <a:gridCol w="990172">
                  <a:extLst>
                    <a:ext uri="{9D8B030D-6E8A-4147-A177-3AD203B41FA5}">
                      <a16:colId xmlns:a16="http://schemas.microsoft.com/office/drawing/2014/main" val="946475066"/>
                    </a:ext>
                  </a:extLst>
                </a:gridCol>
                <a:gridCol w="63439">
                  <a:extLst>
                    <a:ext uri="{9D8B030D-6E8A-4147-A177-3AD203B41FA5}">
                      <a16:colId xmlns:a16="http://schemas.microsoft.com/office/drawing/2014/main" val="3905868670"/>
                    </a:ext>
                  </a:extLst>
                </a:gridCol>
                <a:gridCol w="870984">
                  <a:extLst>
                    <a:ext uri="{9D8B030D-6E8A-4147-A177-3AD203B41FA5}">
                      <a16:colId xmlns:a16="http://schemas.microsoft.com/office/drawing/2014/main" val="1934738509"/>
                    </a:ext>
                  </a:extLst>
                </a:gridCol>
                <a:gridCol w="63439">
                  <a:extLst>
                    <a:ext uri="{9D8B030D-6E8A-4147-A177-3AD203B41FA5}">
                      <a16:colId xmlns:a16="http://schemas.microsoft.com/office/drawing/2014/main" val="506150107"/>
                    </a:ext>
                  </a:extLst>
                </a:gridCol>
                <a:gridCol w="63439">
                  <a:extLst>
                    <a:ext uri="{9D8B030D-6E8A-4147-A177-3AD203B41FA5}">
                      <a16:colId xmlns:a16="http://schemas.microsoft.com/office/drawing/2014/main" val="950076757"/>
                    </a:ext>
                  </a:extLst>
                </a:gridCol>
                <a:gridCol w="1393576">
                  <a:extLst>
                    <a:ext uri="{9D8B030D-6E8A-4147-A177-3AD203B41FA5}">
                      <a16:colId xmlns:a16="http://schemas.microsoft.com/office/drawing/2014/main" val="2383409401"/>
                    </a:ext>
                  </a:extLst>
                </a:gridCol>
              </a:tblGrid>
              <a:tr h="360000">
                <a:tc>
                  <a:txBody>
                    <a:bodyPr/>
                    <a:lstStyle/>
                    <a:p>
                      <a:pPr algn="ctr" fontAlgn="ctr"/>
                      <a:r>
                        <a:rPr lang="fr-FR" sz="1100" b="1" i="0" u="none" strike="noStrike">
                          <a:solidFill>
                            <a:srgbClr val="000000"/>
                          </a:solidFill>
                          <a:effectLst/>
                          <a:latin typeface="Calibri" panose="020F0502020204030204" pitchFamily="34" charset="0"/>
                        </a:rPr>
                        <a:t>EURUSD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(USD)</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62555143"/>
                  </a:ext>
                </a:extLst>
              </a:tr>
              <a:tr h="201600">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dirty="0">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7658449"/>
                  </a:ext>
                </a:extLst>
              </a:tr>
              <a:tr h="201600">
                <a:tc>
                  <a:txBody>
                    <a:bodyPr/>
                    <a:lstStyle/>
                    <a:p>
                      <a:pPr algn="ctr" fontAlgn="ctr"/>
                      <a:r>
                        <a:rPr lang="fr-FR" sz="1100" b="0" i="0" u="none" strike="noStrike" dirty="0">
                          <a:solidFill>
                            <a:srgbClr val="000000"/>
                          </a:solidFill>
                          <a:effectLst/>
                          <a:latin typeface="Calibri" panose="020F0502020204030204" pitchFamily="34" charset="0"/>
                        </a:rPr>
                        <a:t>Groupe Socomore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368 646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375 000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98%</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13 268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479482"/>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1 354 880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1 425 069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48 763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893482"/>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-248 526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-152 237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163%</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NA</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 NA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-8 945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740035"/>
                  </a:ext>
                </a:extLst>
              </a:tr>
              <a:tr h="2016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1 475 000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1 647 832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B050"/>
                          </a:solidFill>
                          <a:effectLst/>
                          <a:latin typeface="Calibri" panose="020F0502020204030204" pitchFamily="34" charset="0"/>
                        </a:rPr>
                        <a:t>53 087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786328"/>
                  </a:ext>
                </a:extLst>
              </a:tr>
              <a:tr h="201600">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2475784"/>
                  </a:ext>
                </a:extLst>
              </a:tr>
              <a:tr h="201600">
                <a:tc>
                  <a:txBody>
                    <a:bodyPr/>
                    <a:lstStyle/>
                    <a:p>
                      <a:pPr algn="ctr" fontAlgn="ctr"/>
                      <a:r>
                        <a:rPr lang="fr-FR" sz="1100" b="1" i="0" u="none" strike="noStrike">
                          <a:solidFill>
                            <a:srgbClr val="000000"/>
                          </a:solidFill>
                          <a:effectLst/>
                          <a:latin typeface="Calibri" panose="020F0502020204030204" pitchFamily="34" charset="0"/>
                        </a:rPr>
                        <a:t>EURGBP</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53790170"/>
                  </a:ext>
                </a:extLst>
              </a:tr>
              <a:tr h="201600">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8625036"/>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1 052 727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1 321 165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23 592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663797"/>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1 688 945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1 816 346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93%</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37 849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042529"/>
                  </a:ext>
                </a:extLst>
              </a:tr>
              <a:tr h="2016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2 741 672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3 137 511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87%</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B050"/>
                          </a:solidFill>
                          <a:effectLst/>
                          <a:latin typeface="Calibri" panose="020F0502020204030204" pitchFamily="34" charset="0"/>
                        </a:rPr>
                        <a:t>61 441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622348"/>
                  </a:ext>
                </a:extLst>
              </a:tr>
              <a:tr h="201600">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2023508"/>
                  </a:ext>
                </a:extLst>
              </a:tr>
              <a:tr h="201600">
                <a:tc>
                  <a:txBody>
                    <a:bodyPr/>
                    <a:lstStyle/>
                    <a:p>
                      <a:pPr algn="ctr" fontAlgn="ctr"/>
                      <a:r>
                        <a:rPr lang="fr-FR" sz="1100" b="1" i="0" u="none" strike="noStrike">
                          <a:solidFill>
                            <a:srgbClr val="000000"/>
                          </a:solidFill>
                          <a:effectLst/>
                          <a:latin typeface="Calibri" panose="020F0502020204030204" pitchFamily="34" charset="0"/>
                        </a:rPr>
                        <a:t>USDCAD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704132215"/>
                  </a:ext>
                </a:extLst>
              </a:tr>
              <a:tr h="201600">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dirty="0">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560040"/>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495 000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77%</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645725"/>
                  </a:ext>
                </a:extLst>
              </a:tr>
              <a:tr h="2016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495 000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77%</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391652"/>
                  </a:ext>
                </a:extLst>
              </a:tr>
              <a:tr h="201600">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4148166"/>
                  </a:ext>
                </a:extLst>
              </a:tr>
              <a:tr h="201600">
                <a:tc>
                  <a:txBody>
                    <a:bodyPr/>
                    <a:lstStyle/>
                    <a:p>
                      <a:pPr algn="ctr" fontAlgn="ctr"/>
                      <a:r>
                        <a:rPr lang="fr-FR" sz="1100" b="1" i="0" u="none" strike="noStrike">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63383927"/>
                  </a:ext>
                </a:extLst>
              </a:tr>
              <a:tr h="201600">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dirty="0">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2627098"/>
                  </a:ext>
                </a:extLst>
              </a:tr>
              <a:tr h="2016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43 649 052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81,379</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B050"/>
                          </a:solidFill>
                          <a:effectLst/>
                          <a:latin typeface="Calibri" panose="020F0502020204030204" pitchFamily="34" charset="0"/>
                        </a:rPr>
                        <a:t>798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756542"/>
                  </a:ext>
                </a:extLst>
              </a:tr>
              <a:tr h="2016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43 649 052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81,379</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798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439010"/>
                  </a:ext>
                </a:extLst>
              </a:tr>
            </a:tbl>
          </a:graphicData>
        </a:graphic>
      </p:graphicFrame>
    </p:spTree>
    <p:extLst>
      <p:ext uri="{BB962C8B-B14F-4D97-AF65-F5344CB8AC3E}">
        <p14:creationId xmlns:p14="http://schemas.microsoft.com/office/powerpoint/2010/main" val="83255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8" name="Tableau 7">
            <a:extLst>
              <a:ext uri="{FF2B5EF4-FFF2-40B4-BE49-F238E27FC236}">
                <a16:creationId xmlns:a16="http://schemas.microsoft.com/office/drawing/2014/main" id="{DFEFFD07-51B3-4C17-9F68-81CF9D58D37C}"/>
              </a:ext>
            </a:extLst>
          </p:cNvPr>
          <p:cNvGraphicFramePr>
            <a:graphicFrameLocks noGrp="1"/>
          </p:cNvGraphicFramePr>
          <p:nvPr/>
        </p:nvGraphicFramePr>
        <p:xfrm>
          <a:off x="129507" y="1249887"/>
          <a:ext cx="8884986" cy="964827"/>
        </p:xfrm>
        <a:graphic>
          <a:graphicData uri="http://schemas.openxmlformats.org/drawingml/2006/table">
            <a:tbl>
              <a:tblPr/>
              <a:tblGrid>
                <a:gridCol w="1121137">
                  <a:extLst>
                    <a:ext uri="{9D8B030D-6E8A-4147-A177-3AD203B41FA5}">
                      <a16:colId xmlns:a16="http://schemas.microsoft.com/office/drawing/2014/main" val="1436136034"/>
                    </a:ext>
                  </a:extLst>
                </a:gridCol>
                <a:gridCol w="63242">
                  <a:extLst>
                    <a:ext uri="{9D8B030D-6E8A-4147-A177-3AD203B41FA5}">
                      <a16:colId xmlns:a16="http://schemas.microsoft.com/office/drawing/2014/main" val="402331812"/>
                    </a:ext>
                  </a:extLst>
                </a:gridCol>
                <a:gridCol w="840853">
                  <a:extLst>
                    <a:ext uri="{9D8B030D-6E8A-4147-A177-3AD203B41FA5}">
                      <a16:colId xmlns:a16="http://schemas.microsoft.com/office/drawing/2014/main" val="797690982"/>
                    </a:ext>
                  </a:extLst>
                </a:gridCol>
                <a:gridCol w="63242">
                  <a:extLst>
                    <a:ext uri="{9D8B030D-6E8A-4147-A177-3AD203B41FA5}">
                      <a16:colId xmlns:a16="http://schemas.microsoft.com/office/drawing/2014/main" val="1939803496"/>
                    </a:ext>
                  </a:extLst>
                </a:gridCol>
                <a:gridCol w="1101957">
                  <a:extLst>
                    <a:ext uri="{9D8B030D-6E8A-4147-A177-3AD203B41FA5}">
                      <a16:colId xmlns:a16="http://schemas.microsoft.com/office/drawing/2014/main" val="400290456"/>
                    </a:ext>
                  </a:extLst>
                </a:gridCol>
                <a:gridCol w="1101957">
                  <a:extLst>
                    <a:ext uri="{9D8B030D-6E8A-4147-A177-3AD203B41FA5}">
                      <a16:colId xmlns:a16="http://schemas.microsoft.com/office/drawing/2014/main" val="3651642682"/>
                    </a:ext>
                  </a:extLst>
                </a:gridCol>
                <a:gridCol w="63242">
                  <a:extLst>
                    <a:ext uri="{9D8B030D-6E8A-4147-A177-3AD203B41FA5}">
                      <a16:colId xmlns:a16="http://schemas.microsoft.com/office/drawing/2014/main" val="2209329462"/>
                    </a:ext>
                  </a:extLst>
                </a:gridCol>
                <a:gridCol w="1019400">
                  <a:extLst>
                    <a:ext uri="{9D8B030D-6E8A-4147-A177-3AD203B41FA5}">
                      <a16:colId xmlns:a16="http://schemas.microsoft.com/office/drawing/2014/main" val="1667988086"/>
                    </a:ext>
                  </a:extLst>
                </a:gridCol>
                <a:gridCol w="63242">
                  <a:extLst>
                    <a:ext uri="{9D8B030D-6E8A-4147-A177-3AD203B41FA5}">
                      <a16:colId xmlns:a16="http://schemas.microsoft.com/office/drawing/2014/main" val="3824164941"/>
                    </a:ext>
                  </a:extLst>
                </a:gridCol>
                <a:gridCol w="990685">
                  <a:extLst>
                    <a:ext uri="{9D8B030D-6E8A-4147-A177-3AD203B41FA5}">
                      <a16:colId xmlns:a16="http://schemas.microsoft.com/office/drawing/2014/main" val="890180189"/>
                    </a:ext>
                  </a:extLst>
                </a:gridCol>
                <a:gridCol w="63242">
                  <a:extLst>
                    <a:ext uri="{9D8B030D-6E8A-4147-A177-3AD203B41FA5}">
                      <a16:colId xmlns:a16="http://schemas.microsoft.com/office/drawing/2014/main" val="2874151965"/>
                    </a:ext>
                  </a:extLst>
                </a:gridCol>
                <a:gridCol w="872233">
                  <a:extLst>
                    <a:ext uri="{9D8B030D-6E8A-4147-A177-3AD203B41FA5}">
                      <a16:colId xmlns:a16="http://schemas.microsoft.com/office/drawing/2014/main" val="1240315120"/>
                    </a:ext>
                  </a:extLst>
                </a:gridCol>
                <a:gridCol w="64610">
                  <a:extLst>
                    <a:ext uri="{9D8B030D-6E8A-4147-A177-3AD203B41FA5}">
                      <a16:colId xmlns:a16="http://schemas.microsoft.com/office/drawing/2014/main" val="2564005422"/>
                    </a:ext>
                  </a:extLst>
                </a:gridCol>
                <a:gridCol w="63242">
                  <a:extLst>
                    <a:ext uri="{9D8B030D-6E8A-4147-A177-3AD203B41FA5}">
                      <a16:colId xmlns:a16="http://schemas.microsoft.com/office/drawing/2014/main" val="1254010032"/>
                    </a:ext>
                  </a:extLst>
                </a:gridCol>
                <a:gridCol w="1392702">
                  <a:extLst>
                    <a:ext uri="{9D8B030D-6E8A-4147-A177-3AD203B41FA5}">
                      <a16:colId xmlns:a16="http://schemas.microsoft.com/office/drawing/2014/main" val="3392974805"/>
                    </a:ext>
                  </a:extLst>
                </a:gridCol>
              </a:tblGrid>
              <a:tr h="36000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(JPY)</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813770609"/>
                  </a:ext>
                </a:extLst>
              </a:tr>
              <a:tr h="201609">
                <a:tc>
                  <a:txBody>
                    <a:bodyPr/>
                    <a:lstStyle/>
                    <a:p>
                      <a:pPr algn="l" fontAlgn="b"/>
                      <a:r>
                        <a:rPr lang="fr-FR" sz="1100" b="1" i="0" u="none" strike="noStrike" dirty="0">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dirty="0">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4337740"/>
                  </a:ext>
                </a:extLst>
              </a:tr>
              <a:tr h="201609">
                <a:tc>
                  <a:txBody>
                    <a:bodyPr/>
                    <a:lstStyle/>
                    <a:p>
                      <a:pPr algn="ctr" fontAlgn="ctr"/>
                      <a:r>
                        <a:rPr lang="fr-FR" sz="1100" b="0" i="0" u="none" strike="noStrike" dirty="0">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20 754 948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chemeClr val="tx1"/>
                          </a:solidFill>
                          <a:effectLst/>
                          <a:latin typeface="Calibri" panose="020F0502020204030204" pitchFamily="34" charset="0"/>
                        </a:rPr>
                        <a:t>81,500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1 146</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116700"/>
                  </a:ext>
                </a:extLst>
              </a:tr>
              <a:tr h="201609">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20 754 948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dirty="0">
                          <a:solidFill>
                            <a:srgbClr val="000000"/>
                          </a:solidFill>
                          <a:effectLst/>
                          <a:latin typeface="Calibri" panose="020F0502020204030204" pitchFamily="34" charset="0"/>
                        </a:rPr>
                        <a:t>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chemeClr val="tx1"/>
                          </a:solidFill>
                          <a:effectLst/>
                          <a:latin typeface="Calibri" panose="020F0502020204030204" pitchFamily="34" charset="0"/>
                        </a:rPr>
                        <a:t>81,500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1 146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456896"/>
                  </a:ext>
                </a:extLst>
              </a:tr>
            </a:tbl>
          </a:graphicData>
        </a:graphic>
      </p:graphicFrame>
    </p:spTree>
    <p:extLst>
      <p:ext uri="{BB962C8B-B14F-4D97-AF65-F5344CB8AC3E}">
        <p14:creationId xmlns:p14="http://schemas.microsoft.com/office/powerpoint/2010/main" val="59457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8" name="Image 7">
            <a:extLst>
              <a:ext uri="{FF2B5EF4-FFF2-40B4-BE49-F238E27FC236}">
                <a16:creationId xmlns:a16="http://schemas.microsoft.com/office/drawing/2014/main" id="{19EB113A-3F93-4E2D-9D74-DFF781785EAB}"/>
              </a:ext>
            </a:extLst>
          </p:cNvPr>
          <p:cNvPicPr>
            <a:picLocks noChangeAspect="1"/>
          </p:cNvPicPr>
          <p:nvPr/>
        </p:nvPicPr>
        <p:blipFill>
          <a:blip r:embed="rId2"/>
          <a:stretch>
            <a:fillRect/>
          </a:stretch>
        </p:blipFill>
        <p:spPr>
          <a:xfrm>
            <a:off x="4746754" y="2349500"/>
            <a:ext cx="4212701" cy="3554276"/>
          </a:xfrm>
          <a:prstGeom prst="rect">
            <a:avLst/>
          </a:prstGeom>
        </p:spPr>
      </p:pic>
      <p:pic>
        <p:nvPicPr>
          <p:cNvPr id="10" name="Image 9">
            <a:extLst>
              <a:ext uri="{FF2B5EF4-FFF2-40B4-BE49-F238E27FC236}">
                <a16:creationId xmlns:a16="http://schemas.microsoft.com/office/drawing/2014/main" id="{BAB27D9C-A0D3-4988-AD0A-D83B372C8FCE}"/>
              </a:ext>
            </a:extLst>
          </p:cNvPr>
          <p:cNvPicPr>
            <a:picLocks noChangeAspect="1"/>
          </p:cNvPicPr>
          <p:nvPr/>
        </p:nvPicPr>
        <p:blipFill>
          <a:blip r:embed="rId3"/>
          <a:stretch>
            <a:fillRect/>
          </a:stretch>
        </p:blipFill>
        <p:spPr>
          <a:xfrm>
            <a:off x="228235" y="2349501"/>
            <a:ext cx="4212701" cy="3554276"/>
          </a:xfrm>
          <a:prstGeom prst="rect">
            <a:avLst/>
          </a:prstGeom>
        </p:spPr>
      </p:pic>
    </p:spTree>
    <p:extLst>
      <p:ext uri="{BB962C8B-B14F-4D97-AF65-F5344CB8AC3E}">
        <p14:creationId xmlns:p14="http://schemas.microsoft.com/office/powerpoint/2010/main" val="357011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9" name="Image 8">
            <a:extLst>
              <a:ext uri="{FF2B5EF4-FFF2-40B4-BE49-F238E27FC236}">
                <a16:creationId xmlns:a16="http://schemas.microsoft.com/office/drawing/2014/main" id="{79949323-98DE-453F-9E16-C4529C5E5D0F}"/>
              </a:ext>
            </a:extLst>
          </p:cNvPr>
          <p:cNvPicPr>
            <a:picLocks noChangeAspect="1"/>
          </p:cNvPicPr>
          <p:nvPr/>
        </p:nvPicPr>
        <p:blipFill>
          <a:blip r:embed="rId2"/>
          <a:stretch>
            <a:fillRect/>
          </a:stretch>
        </p:blipFill>
        <p:spPr>
          <a:xfrm>
            <a:off x="4758948" y="2349502"/>
            <a:ext cx="4200508" cy="3554276"/>
          </a:xfrm>
          <a:prstGeom prst="rect">
            <a:avLst/>
          </a:prstGeom>
        </p:spPr>
      </p:pic>
      <p:pic>
        <p:nvPicPr>
          <p:cNvPr id="10" name="Image 9">
            <a:extLst>
              <a:ext uri="{FF2B5EF4-FFF2-40B4-BE49-F238E27FC236}">
                <a16:creationId xmlns:a16="http://schemas.microsoft.com/office/drawing/2014/main" id="{3CACF66F-B290-4F84-BC90-65286EBBA203}"/>
              </a:ext>
            </a:extLst>
          </p:cNvPr>
          <p:cNvPicPr>
            <a:picLocks noChangeAspect="1"/>
          </p:cNvPicPr>
          <p:nvPr/>
        </p:nvPicPr>
        <p:blipFill>
          <a:blip r:embed="rId3"/>
          <a:stretch>
            <a:fillRect/>
          </a:stretch>
        </p:blipFill>
        <p:spPr>
          <a:xfrm>
            <a:off x="240429" y="2349503"/>
            <a:ext cx="4200508"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9" name="Image 8">
            <a:extLst>
              <a:ext uri="{FF2B5EF4-FFF2-40B4-BE49-F238E27FC236}">
                <a16:creationId xmlns:a16="http://schemas.microsoft.com/office/drawing/2014/main" id="{86FDDABB-7EF7-40B2-AEA0-406816DBC967}"/>
              </a:ext>
            </a:extLst>
          </p:cNvPr>
          <p:cNvPicPr>
            <a:picLocks noChangeAspect="1"/>
          </p:cNvPicPr>
          <p:nvPr/>
        </p:nvPicPr>
        <p:blipFill>
          <a:blip r:embed="rId3"/>
          <a:stretch>
            <a:fillRect/>
          </a:stretch>
        </p:blipFill>
        <p:spPr>
          <a:xfrm>
            <a:off x="240429" y="2349502"/>
            <a:ext cx="4200508" cy="3566469"/>
          </a:xfrm>
          <a:prstGeom prst="rect">
            <a:avLst/>
          </a:prstGeom>
        </p:spPr>
      </p:pic>
      <p:pic>
        <p:nvPicPr>
          <p:cNvPr id="10" name="Image 9">
            <a:extLst>
              <a:ext uri="{FF2B5EF4-FFF2-40B4-BE49-F238E27FC236}">
                <a16:creationId xmlns:a16="http://schemas.microsoft.com/office/drawing/2014/main" id="{BD243D4E-C21F-4082-93E3-5085F008962D}"/>
              </a:ext>
            </a:extLst>
          </p:cNvPr>
          <p:cNvPicPr>
            <a:picLocks noChangeAspect="1"/>
          </p:cNvPicPr>
          <p:nvPr/>
        </p:nvPicPr>
        <p:blipFill>
          <a:blip r:embed="rId4"/>
          <a:stretch>
            <a:fillRect/>
          </a:stretch>
        </p:blipFill>
        <p:spPr>
          <a:xfrm>
            <a:off x="4758948" y="2352198"/>
            <a:ext cx="4200508"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10" name="Image 9">
            <a:extLst>
              <a:ext uri="{FF2B5EF4-FFF2-40B4-BE49-F238E27FC236}">
                <a16:creationId xmlns:a16="http://schemas.microsoft.com/office/drawing/2014/main" id="{2677FED9-8147-44F1-ACAC-AE68DA74743B}"/>
              </a:ext>
            </a:extLst>
          </p:cNvPr>
          <p:cNvPicPr>
            <a:picLocks noChangeAspect="1"/>
          </p:cNvPicPr>
          <p:nvPr/>
        </p:nvPicPr>
        <p:blipFill>
          <a:blip r:embed="rId2"/>
          <a:stretch>
            <a:fillRect/>
          </a:stretch>
        </p:blipFill>
        <p:spPr>
          <a:xfrm>
            <a:off x="240429" y="2349502"/>
            <a:ext cx="4200508" cy="3566468"/>
          </a:xfrm>
          <a:prstGeom prst="rect">
            <a:avLst/>
          </a:prstGeom>
        </p:spPr>
      </p:pic>
      <p:pic>
        <p:nvPicPr>
          <p:cNvPr id="11" name="Image 10">
            <a:extLst>
              <a:ext uri="{FF2B5EF4-FFF2-40B4-BE49-F238E27FC236}">
                <a16:creationId xmlns:a16="http://schemas.microsoft.com/office/drawing/2014/main" id="{C2BBB789-5BA9-4EC5-A307-FC94C44505F6}"/>
              </a:ext>
            </a:extLst>
          </p:cNvPr>
          <p:cNvPicPr>
            <a:picLocks noChangeAspect="1"/>
          </p:cNvPicPr>
          <p:nvPr/>
        </p:nvPicPr>
        <p:blipFill>
          <a:blip r:embed="rId3"/>
          <a:stretch>
            <a:fillRect/>
          </a:stretch>
        </p:blipFill>
        <p:spPr>
          <a:xfrm>
            <a:off x="4758949" y="2349502"/>
            <a:ext cx="4200508" cy="3566468"/>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052FD8D-E20F-413F-ADFD-20F5E7A4848E}"/>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E408A7E-C567-4358-B24B-B38BE6BBC26F}"/>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D2C5DFB-3493-48E0-B927-0311FD36CEDB}"/>
              </a:ext>
            </a:extLst>
          </p:cNvPr>
          <p:cNvPicPr>
            <a:picLocks noChangeAspect="1"/>
          </p:cNvPicPr>
          <p:nvPr/>
        </p:nvPicPr>
        <p:blipFill>
          <a:blip r:embed="rId2"/>
          <a:stretch>
            <a:fillRect/>
          </a:stretch>
        </p:blipFill>
        <p:spPr>
          <a:xfrm>
            <a:off x="317500" y="1143000"/>
            <a:ext cx="7193017" cy="1905000"/>
          </a:xfrm>
          <a:prstGeom prst="rect">
            <a:avLst/>
          </a:prstGeom>
        </p:spPr>
      </p:pic>
      <p:pic>
        <p:nvPicPr>
          <p:cNvPr id="7" name="Image 6">
            <a:extLst>
              <a:ext uri="{FF2B5EF4-FFF2-40B4-BE49-F238E27FC236}">
                <a16:creationId xmlns:a16="http://schemas.microsoft.com/office/drawing/2014/main" id="{2B33DE6C-D098-4B70-93DC-60239BF278CE}"/>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33542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967C251-E093-4E09-BA22-41E66BC87B57}"/>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479138A2-8209-43DE-941A-403B315288CA}"/>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308003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A5B5121-EACA-4A75-9A56-F6535D5BB3AF}"/>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F0DB568B-96EB-4FF5-BCE6-42765A3D09C6}"/>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424893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473D0C4-20B3-4177-8BC6-6F9A3016D0C0}"/>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236A9649-C11D-41CD-8C8B-63A480713FF2}"/>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145332288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5804</TotalTime>
  <Words>1257</Words>
  <Application>Microsoft Office PowerPoint</Application>
  <PresentationFormat>Affichage à l'écran (4:3)</PresentationFormat>
  <Paragraphs>450</Paragraphs>
  <Slides>37</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37</vt:i4>
      </vt:variant>
    </vt:vector>
  </HeadingPairs>
  <TitlesOfParts>
    <vt:vector size="4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CADJPY - 2022</vt:lpstr>
      <vt:lpstr>EURGBP - Historical &amp; Planned</vt:lpstr>
      <vt:lpstr>EURGBP - Synthesis</vt:lpstr>
      <vt:lpstr>EURGBP - 2020-GBP Bilan</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 - 2021</vt:lpstr>
      <vt:lpstr>Hedging Summary - 2022</vt:lpstr>
      <vt:lpstr>EURUSD - 2021-EURUSD</vt:lpstr>
      <vt:lpstr>EURUSD - 2021-EURUSD</vt:lpstr>
      <vt:lpstr>EURGBP - 2021-EURGBP</vt:lpstr>
      <vt:lpstr>EURGBP - 2021-EURGBP</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705</cp:revision>
  <cp:lastPrinted>2012-02-01T10:00:25Z</cp:lastPrinted>
  <dcterms:created xsi:type="dcterms:W3CDTF">2010-04-23T15:09:35Z</dcterms:created>
  <dcterms:modified xsi:type="dcterms:W3CDTF">2021-09-06T09:04:34Z</dcterms:modified>
</cp:coreProperties>
</file>