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51"/>
  </p:notesMasterIdLst>
  <p:sldIdLst>
    <p:sldId id="256" r:id="rId3"/>
    <p:sldId id="466" r:id="rId4"/>
    <p:sldId id="476" r:id="rId5"/>
    <p:sldId id="493" r:id="rId6"/>
    <p:sldId id="494" r:id="rId7"/>
    <p:sldId id="511" r:id="rId8"/>
    <p:sldId id="512" r:id="rId9"/>
    <p:sldId id="513" r:id="rId10"/>
    <p:sldId id="514" r:id="rId11"/>
    <p:sldId id="470" r:id="rId12"/>
    <p:sldId id="459" r:id="rId13"/>
    <p:sldId id="497" r:id="rId14"/>
    <p:sldId id="499" r:id="rId15"/>
    <p:sldId id="500" r:id="rId16"/>
    <p:sldId id="457" r:id="rId17"/>
    <p:sldId id="501" r:id="rId18"/>
    <p:sldId id="503" r:id="rId19"/>
    <p:sldId id="504" r:id="rId20"/>
    <p:sldId id="456" r:id="rId21"/>
    <p:sldId id="505" r:id="rId22"/>
    <p:sldId id="507" r:id="rId23"/>
    <p:sldId id="458" r:id="rId24"/>
    <p:sldId id="508" r:id="rId25"/>
    <p:sldId id="510" r:id="rId26"/>
    <p:sldId id="515" r:id="rId27"/>
    <p:sldId id="555" r:id="rId28"/>
    <p:sldId id="556" r:id="rId29"/>
    <p:sldId id="516" r:id="rId30"/>
    <p:sldId id="517" r:id="rId31"/>
    <p:sldId id="520" r:id="rId32"/>
    <p:sldId id="521" r:id="rId33"/>
    <p:sldId id="549" r:id="rId34"/>
    <p:sldId id="550" r:id="rId35"/>
    <p:sldId id="552" r:id="rId36"/>
    <p:sldId id="551" r:id="rId37"/>
    <p:sldId id="557" r:id="rId38"/>
    <p:sldId id="558" r:id="rId39"/>
    <p:sldId id="559" r:id="rId40"/>
    <p:sldId id="560" r:id="rId41"/>
    <p:sldId id="561" r:id="rId42"/>
    <p:sldId id="562" r:id="rId43"/>
    <p:sldId id="563" r:id="rId44"/>
    <p:sldId id="564" r:id="rId45"/>
    <p:sldId id="565" r:id="rId46"/>
    <p:sldId id="566" r:id="rId47"/>
    <p:sldId id="567" r:id="rId48"/>
    <p:sldId id="409" r:id="rId49"/>
    <p:sldId id="410" r:id="rId5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10/12/2021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30</a:t>
            </a:fld>
            <a:endParaRPr lang="fr-FR" dirty="0"/>
          </a:p>
        </p:txBody>
      </p:sp>
    </p:spTree>
    <p:extLst>
      <p:ext uri="{BB962C8B-B14F-4D97-AF65-F5344CB8AC3E}">
        <p14:creationId xmlns:p14="http://schemas.microsoft.com/office/powerpoint/2010/main" val="299643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41</a:t>
            </a:fld>
            <a:endParaRPr lang="fr-FR" dirty="0"/>
          </a:p>
        </p:txBody>
      </p:sp>
    </p:spTree>
    <p:extLst>
      <p:ext uri="{BB962C8B-B14F-4D97-AF65-F5344CB8AC3E}">
        <p14:creationId xmlns:p14="http://schemas.microsoft.com/office/powerpoint/2010/main" val="2996437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2537144" y="2612734"/>
            <a:ext cx="3701654" cy="7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12/10/2021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12/10/2021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12/10/2021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12/10/2021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12/10/2021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12/10/2021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12/10/2021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357254" y="414613"/>
            <a:ext cx="1542271" cy="32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12/10/2021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12/10/2021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12/10/2021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12/10/2021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12/10/2021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12/10/2021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12/10/2021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12/10/2021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12/10/2021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AD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CADJPY - Historical &amp; Planned</a:t>
            </a:r>
            <a:endParaRPr lang="en-US" dirty="0"/>
          </a:p>
        </p:txBody>
      </p:sp>
      <p:pic>
        <p:nvPicPr>
          <p:cNvPr id="3" name="Image 2">
            <a:extLst>
              <a:ext uri="{FF2B5EF4-FFF2-40B4-BE49-F238E27FC236}">
                <a16:creationId xmlns:a16="http://schemas.microsoft.com/office/drawing/2014/main" id="{9CC8BB35-44A5-4AFB-9C0D-AE9A725A2DED}"/>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5829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AD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Synthesis</a:t>
            </a:r>
          </a:p>
        </p:txBody>
      </p:sp>
      <p:pic>
        <p:nvPicPr>
          <p:cNvPr id="5" name="Image 4">
            <a:extLst>
              <a:ext uri="{FF2B5EF4-FFF2-40B4-BE49-F238E27FC236}">
                <a16:creationId xmlns:a16="http://schemas.microsoft.com/office/drawing/2014/main" id="{871EB87A-B547-4C4C-87C0-DF6B1F6009C3}"/>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523254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- 2021</a:t>
            </a:r>
          </a:p>
        </p:txBody>
      </p:sp>
      <p:pic>
        <p:nvPicPr>
          <p:cNvPr id="3" name="CADJPY_ImageALLOC">
            <a:extLst>
              <a:ext uri="{FF2B5EF4-FFF2-40B4-BE49-F238E27FC236}">
                <a16:creationId xmlns:a16="http://schemas.microsoft.com/office/drawing/2014/main" id="{0B8553D2-1592-4A57-A6FE-72317F85083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B2D4C8E-DD4E-42DB-AC5A-D81031860361}"/>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5854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- 2022</a:t>
            </a:r>
          </a:p>
        </p:txBody>
      </p:sp>
      <p:pic>
        <p:nvPicPr>
          <p:cNvPr id="3" name="CADJPY_ImageALLOC">
            <a:extLst>
              <a:ext uri="{FF2B5EF4-FFF2-40B4-BE49-F238E27FC236}">
                <a16:creationId xmlns:a16="http://schemas.microsoft.com/office/drawing/2014/main" id="{297A65E7-F3A6-4DBE-AC4C-8D5D7F277E9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A640EE2-E256-4E35-87E6-B0FE58FFA680}"/>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605221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C08CE88A-141C-471A-A44A-AE6597FCA190}"/>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4472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57D34EE3-E664-4952-B39B-BBA6D7031439}"/>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832732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- 2020-GBP Bilan</a:t>
            </a:r>
          </a:p>
        </p:txBody>
      </p:sp>
      <p:pic>
        <p:nvPicPr>
          <p:cNvPr id="3" name="EURGBP_ImageALLOC">
            <a:extLst>
              <a:ext uri="{FF2B5EF4-FFF2-40B4-BE49-F238E27FC236}">
                <a16:creationId xmlns:a16="http://schemas.microsoft.com/office/drawing/2014/main" id="{CE7A9CC5-ADAA-4C7C-9508-4C76A065C95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22B9CCD-A296-465C-B169-1E037F568FD1}"/>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230063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3" name="EURGBP_ImageALLOC">
            <a:extLst>
              <a:ext uri="{FF2B5EF4-FFF2-40B4-BE49-F238E27FC236}">
                <a16:creationId xmlns:a16="http://schemas.microsoft.com/office/drawing/2014/main" id="{D26B9429-72B5-495D-972C-F8E696376A5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B8C9811-A15B-49E4-8B7D-0CB36636FC50}"/>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2073479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61DB3E9D-D8E9-42EF-AD05-B9478E0A83A5}"/>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1734183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EED655C1-D27B-410A-95C1-C22EE2664530}"/>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323179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92D91ED6-5751-4F8C-B07D-DC8B3E441F2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1E9D0A9-8808-449E-8CF8-5E31EB45A0D0}"/>
              </a:ext>
            </a:extLst>
          </p:cNvPr>
          <p:cNvPicPr>
            <a:picLocks noChangeAspect="1"/>
          </p:cNvPicPr>
          <p:nvPr/>
        </p:nvPicPr>
        <p:blipFill>
          <a:blip r:embed="rId3"/>
          <a:stretch>
            <a:fillRect/>
          </a:stretch>
        </p:blipFill>
        <p:spPr>
          <a:xfrm>
            <a:off x="4749800" y="2349500"/>
            <a:ext cx="4212701" cy="3651821"/>
          </a:xfrm>
          <a:prstGeom prst="rect">
            <a:avLst/>
          </a:prstGeom>
        </p:spPr>
      </p:pic>
    </p:spTree>
    <p:extLst>
      <p:ext uri="{BB962C8B-B14F-4D97-AF65-F5344CB8AC3E}">
        <p14:creationId xmlns:p14="http://schemas.microsoft.com/office/powerpoint/2010/main" val="2323868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A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USDCAD - Historical &amp; Planned</a:t>
            </a:r>
            <a:endParaRPr lang="en-US" dirty="0"/>
          </a:p>
        </p:txBody>
      </p:sp>
      <p:pic>
        <p:nvPicPr>
          <p:cNvPr id="3" name="Image 2">
            <a:extLst>
              <a:ext uri="{FF2B5EF4-FFF2-40B4-BE49-F238E27FC236}">
                <a16:creationId xmlns:a16="http://schemas.microsoft.com/office/drawing/2014/main" id="{BA966F55-38D3-4C4F-ABA8-8A9F3299DB4A}"/>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122230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CA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Synthesis</a:t>
            </a:r>
          </a:p>
        </p:txBody>
      </p:sp>
      <p:pic>
        <p:nvPicPr>
          <p:cNvPr id="5" name="Image 4">
            <a:extLst>
              <a:ext uri="{FF2B5EF4-FFF2-40B4-BE49-F238E27FC236}">
                <a16:creationId xmlns:a16="http://schemas.microsoft.com/office/drawing/2014/main" id="{E68E44D6-6DCC-4D7C-B9CA-22F6DFC7ED9E}"/>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896206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- 2021</a:t>
            </a:r>
          </a:p>
        </p:txBody>
      </p:sp>
      <p:pic>
        <p:nvPicPr>
          <p:cNvPr id="3" name="USDCAD_ImageALLOC">
            <a:extLst>
              <a:ext uri="{FF2B5EF4-FFF2-40B4-BE49-F238E27FC236}">
                <a16:creationId xmlns:a16="http://schemas.microsoft.com/office/drawing/2014/main" id="{08C2D50F-29DF-46D6-AF14-1E318FBC1F6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A96D88F-16F2-4C23-BCE9-EF028C642CD7}"/>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2178554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Internal GHP</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154797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- 2021</a:t>
            </a:r>
            <a:endParaRPr lang="en-US"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7" name="Tableau 6">
            <a:extLst>
              <a:ext uri="{FF2B5EF4-FFF2-40B4-BE49-F238E27FC236}">
                <a16:creationId xmlns:a16="http://schemas.microsoft.com/office/drawing/2014/main" id="{872C12F8-2BE8-41F8-9FF3-6CE3EA523D4D}"/>
              </a:ext>
            </a:extLst>
          </p:cNvPr>
          <p:cNvGraphicFramePr>
            <a:graphicFrameLocks noGrp="1"/>
          </p:cNvGraphicFramePr>
          <p:nvPr/>
        </p:nvGraphicFramePr>
        <p:xfrm>
          <a:off x="126000" y="1295607"/>
          <a:ext cx="8892000" cy="4333761"/>
        </p:xfrm>
        <a:graphic>
          <a:graphicData uri="http://schemas.openxmlformats.org/drawingml/2006/table">
            <a:tbl>
              <a:tblPr/>
              <a:tblGrid>
                <a:gridCol w="1148400">
                  <a:extLst>
                    <a:ext uri="{9D8B030D-6E8A-4147-A177-3AD203B41FA5}">
                      <a16:colId xmlns:a16="http://schemas.microsoft.com/office/drawing/2014/main" val="767214110"/>
                    </a:ext>
                  </a:extLst>
                </a:gridCol>
                <a:gridCol w="72000">
                  <a:extLst>
                    <a:ext uri="{9D8B030D-6E8A-4147-A177-3AD203B41FA5}">
                      <a16:colId xmlns:a16="http://schemas.microsoft.com/office/drawing/2014/main" val="2536499546"/>
                    </a:ext>
                  </a:extLst>
                </a:gridCol>
                <a:gridCol w="860400">
                  <a:extLst>
                    <a:ext uri="{9D8B030D-6E8A-4147-A177-3AD203B41FA5}">
                      <a16:colId xmlns:a16="http://schemas.microsoft.com/office/drawing/2014/main" val="89861951"/>
                    </a:ext>
                  </a:extLst>
                </a:gridCol>
                <a:gridCol w="72000">
                  <a:extLst>
                    <a:ext uri="{9D8B030D-6E8A-4147-A177-3AD203B41FA5}">
                      <a16:colId xmlns:a16="http://schemas.microsoft.com/office/drawing/2014/main" val="1922313870"/>
                    </a:ext>
                  </a:extLst>
                </a:gridCol>
                <a:gridCol w="1123200">
                  <a:extLst>
                    <a:ext uri="{9D8B030D-6E8A-4147-A177-3AD203B41FA5}">
                      <a16:colId xmlns:a16="http://schemas.microsoft.com/office/drawing/2014/main" val="2889272051"/>
                    </a:ext>
                  </a:extLst>
                </a:gridCol>
                <a:gridCol w="1123200">
                  <a:extLst>
                    <a:ext uri="{9D8B030D-6E8A-4147-A177-3AD203B41FA5}">
                      <a16:colId xmlns:a16="http://schemas.microsoft.com/office/drawing/2014/main" val="3181415602"/>
                    </a:ext>
                  </a:extLst>
                </a:gridCol>
                <a:gridCol w="72000">
                  <a:extLst>
                    <a:ext uri="{9D8B030D-6E8A-4147-A177-3AD203B41FA5}">
                      <a16:colId xmlns:a16="http://schemas.microsoft.com/office/drawing/2014/main" val="2213991889"/>
                    </a:ext>
                  </a:extLst>
                </a:gridCol>
                <a:gridCol w="1040400">
                  <a:extLst>
                    <a:ext uri="{9D8B030D-6E8A-4147-A177-3AD203B41FA5}">
                      <a16:colId xmlns:a16="http://schemas.microsoft.com/office/drawing/2014/main" val="3979685404"/>
                    </a:ext>
                  </a:extLst>
                </a:gridCol>
                <a:gridCol w="72000">
                  <a:extLst>
                    <a:ext uri="{9D8B030D-6E8A-4147-A177-3AD203B41FA5}">
                      <a16:colId xmlns:a16="http://schemas.microsoft.com/office/drawing/2014/main" val="3458414820"/>
                    </a:ext>
                  </a:extLst>
                </a:gridCol>
                <a:gridCol w="1011600">
                  <a:extLst>
                    <a:ext uri="{9D8B030D-6E8A-4147-A177-3AD203B41FA5}">
                      <a16:colId xmlns:a16="http://schemas.microsoft.com/office/drawing/2014/main" val="2044496335"/>
                    </a:ext>
                  </a:extLst>
                </a:gridCol>
                <a:gridCol w="72000">
                  <a:extLst>
                    <a:ext uri="{9D8B030D-6E8A-4147-A177-3AD203B41FA5}">
                      <a16:colId xmlns:a16="http://schemas.microsoft.com/office/drawing/2014/main" val="1094451101"/>
                    </a:ext>
                  </a:extLst>
                </a:gridCol>
                <a:gridCol w="1076400">
                  <a:extLst>
                    <a:ext uri="{9D8B030D-6E8A-4147-A177-3AD203B41FA5}">
                      <a16:colId xmlns:a16="http://schemas.microsoft.com/office/drawing/2014/main" val="2702726376"/>
                    </a:ext>
                  </a:extLst>
                </a:gridCol>
                <a:gridCol w="72000">
                  <a:extLst>
                    <a:ext uri="{9D8B030D-6E8A-4147-A177-3AD203B41FA5}">
                      <a16:colId xmlns:a16="http://schemas.microsoft.com/office/drawing/2014/main" val="2053803265"/>
                    </a:ext>
                  </a:extLst>
                </a:gridCol>
                <a:gridCol w="1076400">
                  <a:extLst>
                    <a:ext uri="{9D8B030D-6E8A-4147-A177-3AD203B41FA5}">
                      <a16:colId xmlns:a16="http://schemas.microsoft.com/office/drawing/2014/main" val="1894199571"/>
                    </a:ext>
                  </a:extLst>
                </a:gridCol>
              </a:tblGrid>
              <a:tr h="432000">
                <a:tc>
                  <a:txBody>
                    <a:bodyPr/>
                    <a:lstStyle/>
                    <a:p>
                      <a:pPr algn="ctr" fontAlgn="ctr"/>
                      <a:r>
                        <a:rPr lang="fr-FR" sz="1100" b="1" i="0" u="none" strike="noStrike" dirty="0">
                          <a:solidFill>
                            <a:srgbClr val="000000"/>
                          </a:solidFill>
                          <a:effectLst/>
                          <a:latin typeface="Calibri" panose="020F0502020204030204" pitchFamily="34" charset="0"/>
                        </a:rPr>
                        <a:t>EURUSD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Exposure (USD)</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435602943"/>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6891505"/>
                  </a:ext>
                </a:extLst>
              </a:tr>
              <a:tr h="216000">
                <a:tc>
                  <a:txBody>
                    <a:bodyPr/>
                    <a:lstStyle/>
                    <a:p>
                      <a:pPr algn="ctr" fontAlgn="ctr"/>
                      <a:r>
                        <a:rPr lang="fr-FR" sz="1100" b="0" i="0" u="none" strike="noStrike" dirty="0">
                          <a:solidFill>
                            <a:srgbClr val="000000"/>
                          </a:solidFill>
                          <a:effectLst/>
                          <a:latin typeface="Calibri" panose="020F0502020204030204" pitchFamily="34" charset="0"/>
                        </a:rPr>
                        <a:t>Groupe Socomore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368 646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375 000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98%</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7 979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572875"/>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Ireland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1 354 880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1 425 069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95%</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29 325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1244"/>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France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-248 526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-152 237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163%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NA</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 NA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-5 379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548558"/>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1 475 000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1 647 832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31 925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922272"/>
                  </a:ext>
                </a:extLst>
              </a:tr>
              <a:tr h="72000">
                <a:tc>
                  <a:txBody>
                    <a:bodyPr/>
                    <a:lstStyle/>
                    <a:p>
                      <a:pPr algn="ctr" fontAlgn="ctr"/>
                      <a:r>
                        <a:rPr lang="fr-FR" sz="100" b="0" i="0" u="none" strike="noStrike" dirty="0">
                          <a:solidFill>
                            <a:srgbClr val="000000"/>
                          </a:solidFill>
                          <a:effectLst/>
                          <a:latin typeface="Calibri" panose="020F0502020204030204" pitchFamily="34" charset="0"/>
                        </a:rPr>
                        <a:t> </a:t>
                      </a:r>
                    </a:p>
                  </a:txBody>
                  <a:tcPr marL="5307" marR="5307" marT="53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00" b="0" i="0" u="none" strike="noStrike">
                        <a:solidFill>
                          <a:srgbClr val="000000"/>
                        </a:solidFill>
                        <a:effectLst/>
                        <a:latin typeface="Calibri" panose="020F0502020204030204" pitchFamily="34" charset="0"/>
                      </a:endParaRPr>
                    </a:p>
                  </a:txBody>
                  <a:tcPr marL="5307" marR="5307" marT="5307" marB="0" anchor="ctr">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595959"/>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595959"/>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133611"/>
                  </a:ext>
                </a:extLst>
              </a:tr>
              <a:tr h="334360">
                <a:tc>
                  <a:txBody>
                    <a:bodyPr/>
                    <a:lstStyle/>
                    <a:p>
                      <a:pPr algn="ctr" fontAlgn="ctr"/>
                      <a:r>
                        <a:rPr lang="fr-FR" sz="1100" b="1" i="0" u="none" strike="noStrike" dirty="0">
                          <a:solidFill>
                            <a:srgbClr val="000000"/>
                          </a:solidFill>
                          <a:effectLst/>
                          <a:latin typeface="Calibri" panose="020F0502020204030204" pitchFamily="34" charset="0"/>
                        </a:rPr>
                        <a:t>EURGBP</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(GBP)</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211023017"/>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6832422"/>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France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1 052 727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1 321 165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0,876</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19 314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367183"/>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Ireland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1 688 945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1 816 346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dirty="0">
                          <a:solidFill>
                            <a:srgbClr val="000000"/>
                          </a:solidFill>
                          <a:effectLst/>
                          <a:latin typeface="Calibri" panose="020F0502020204030204" pitchFamily="34" charset="0"/>
                        </a:rPr>
                        <a:t>93%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0,890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0,876</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30 987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609892"/>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2 741 672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3 137 511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87%</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0,876</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50 301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166137"/>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2243814"/>
                  </a:ext>
                </a:extLst>
              </a:tr>
              <a:tr h="334360">
                <a:tc>
                  <a:txBody>
                    <a:bodyPr/>
                    <a:lstStyle/>
                    <a:p>
                      <a:pPr algn="ctr" fontAlgn="ctr"/>
                      <a:r>
                        <a:rPr lang="fr-FR" sz="1100" b="1" i="0" u="none" strike="noStrike" dirty="0">
                          <a:solidFill>
                            <a:srgbClr val="000000"/>
                          </a:solidFill>
                          <a:effectLst/>
                          <a:latin typeface="Calibri" panose="020F0502020204030204" pitchFamily="34" charset="0"/>
                        </a:rPr>
                        <a:t>USDCAD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(CAD)</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214676160"/>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4019489"/>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CAD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631 125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-1 145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415850"/>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631 125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-1 145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823874"/>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3087894"/>
                  </a:ext>
                </a:extLst>
              </a:tr>
              <a:tr h="334360">
                <a:tc>
                  <a:txBody>
                    <a:bodyPr/>
                    <a:lstStyle/>
                    <a:p>
                      <a:pPr algn="ctr" fontAlgn="ctr"/>
                      <a:r>
                        <a:rPr lang="fr-FR" sz="1100" b="1" i="0" u="none" strike="noStrike" dirty="0">
                          <a:solidFill>
                            <a:srgbClr val="000000"/>
                          </a:solidFill>
                          <a:effectLst/>
                          <a:latin typeface="Calibri" panose="020F0502020204030204" pitchFamily="34" charset="0"/>
                        </a:rPr>
                        <a:t>CADJPY</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(JPY)</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78457642"/>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2883051"/>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40 888 052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81,291</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1 293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082740"/>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40 888 052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59 212 495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81,291</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1 293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313928"/>
                  </a:ext>
                </a:extLst>
              </a:tr>
            </a:tbl>
          </a:graphicData>
        </a:graphic>
      </p:graphicFrame>
    </p:spTree>
    <p:extLst>
      <p:ext uri="{BB962C8B-B14F-4D97-AF65-F5344CB8AC3E}">
        <p14:creationId xmlns:p14="http://schemas.microsoft.com/office/powerpoint/2010/main" val="832554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- 2022</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7" name="Tableau 6">
            <a:extLst>
              <a:ext uri="{FF2B5EF4-FFF2-40B4-BE49-F238E27FC236}">
                <a16:creationId xmlns:a16="http://schemas.microsoft.com/office/drawing/2014/main" id="{5F9BAB07-407A-4D3F-9065-A66719D67435}"/>
              </a:ext>
            </a:extLst>
          </p:cNvPr>
          <p:cNvGraphicFramePr>
            <a:graphicFrameLocks noGrp="1"/>
          </p:cNvGraphicFramePr>
          <p:nvPr/>
        </p:nvGraphicFramePr>
        <p:xfrm>
          <a:off x="126000" y="1295607"/>
          <a:ext cx="8892565" cy="936000"/>
        </p:xfrm>
        <a:graphic>
          <a:graphicData uri="http://schemas.openxmlformats.org/drawingml/2006/table">
            <a:tbl>
              <a:tblPr/>
              <a:tblGrid>
                <a:gridCol w="1148569">
                  <a:extLst>
                    <a:ext uri="{9D8B030D-6E8A-4147-A177-3AD203B41FA5}">
                      <a16:colId xmlns:a16="http://schemas.microsoft.com/office/drawing/2014/main" val="2901183064"/>
                    </a:ext>
                  </a:extLst>
                </a:gridCol>
                <a:gridCol w="72000">
                  <a:extLst>
                    <a:ext uri="{9D8B030D-6E8A-4147-A177-3AD203B41FA5}">
                      <a16:colId xmlns:a16="http://schemas.microsoft.com/office/drawing/2014/main" val="1575423870"/>
                    </a:ext>
                  </a:extLst>
                </a:gridCol>
                <a:gridCol w="861427">
                  <a:extLst>
                    <a:ext uri="{9D8B030D-6E8A-4147-A177-3AD203B41FA5}">
                      <a16:colId xmlns:a16="http://schemas.microsoft.com/office/drawing/2014/main" val="3386368527"/>
                    </a:ext>
                  </a:extLst>
                </a:gridCol>
                <a:gridCol w="72000">
                  <a:extLst>
                    <a:ext uri="{9D8B030D-6E8A-4147-A177-3AD203B41FA5}">
                      <a16:colId xmlns:a16="http://schemas.microsoft.com/office/drawing/2014/main" val="272133497"/>
                    </a:ext>
                  </a:extLst>
                </a:gridCol>
                <a:gridCol w="1123599">
                  <a:extLst>
                    <a:ext uri="{9D8B030D-6E8A-4147-A177-3AD203B41FA5}">
                      <a16:colId xmlns:a16="http://schemas.microsoft.com/office/drawing/2014/main" val="3735122340"/>
                    </a:ext>
                  </a:extLst>
                </a:gridCol>
                <a:gridCol w="1123599">
                  <a:extLst>
                    <a:ext uri="{9D8B030D-6E8A-4147-A177-3AD203B41FA5}">
                      <a16:colId xmlns:a16="http://schemas.microsoft.com/office/drawing/2014/main" val="785765075"/>
                    </a:ext>
                  </a:extLst>
                </a:gridCol>
                <a:gridCol w="72000">
                  <a:extLst>
                    <a:ext uri="{9D8B030D-6E8A-4147-A177-3AD203B41FA5}">
                      <a16:colId xmlns:a16="http://schemas.microsoft.com/office/drawing/2014/main" val="8957499"/>
                    </a:ext>
                  </a:extLst>
                </a:gridCol>
                <a:gridCol w="1039330">
                  <a:extLst>
                    <a:ext uri="{9D8B030D-6E8A-4147-A177-3AD203B41FA5}">
                      <a16:colId xmlns:a16="http://schemas.microsoft.com/office/drawing/2014/main" val="716814757"/>
                    </a:ext>
                  </a:extLst>
                </a:gridCol>
                <a:gridCol w="72000">
                  <a:extLst>
                    <a:ext uri="{9D8B030D-6E8A-4147-A177-3AD203B41FA5}">
                      <a16:colId xmlns:a16="http://schemas.microsoft.com/office/drawing/2014/main" val="4145669618"/>
                    </a:ext>
                  </a:extLst>
                </a:gridCol>
                <a:gridCol w="1011241">
                  <a:extLst>
                    <a:ext uri="{9D8B030D-6E8A-4147-A177-3AD203B41FA5}">
                      <a16:colId xmlns:a16="http://schemas.microsoft.com/office/drawing/2014/main" val="1934460127"/>
                    </a:ext>
                  </a:extLst>
                </a:gridCol>
                <a:gridCol w="72000">
                  <a:extLst>
                    <a:ext uri="{9D8B030D-6E8A-4147-A177-3AD203B41FA5}">
                      <a16:colId xmlns:a16="http://schemas.microsoft.com/office/drawing/2014/main" val="3150662286"/>
                    </a:ext>
                  </a:extLst>
                </a:gridCol>
                <a:gridCol w="1076400">
                  <a:extLst>
                    <a:ext uri="{9D8B030D-6E8A-4147-A177-3AD203B41FA5}">
                      <a16:colId xmlns:a16="http://schemas.microsoft.com/office/drawing/2014/main" val="2545206008"/>
                    </a:ext>
                  </a:extLst>
                </a:gridCol>
                <a:gridCol w="72000">
                  <a:extLst>
                    <a:ext uri="{9D8B030D-6E8A-4147-A177-3AD203B41FA5}">
                      <a16:colId xmlns:a16="http://schemas.microsoft.com/office/drawing/2014/main" val="1817507802"/>
                    </a:ext>
                  </a:extLst>
                </a:gridCol>
                <a:gridCol w="1076400">
                  <a:extLst>
                    <a:ext uri="{9D8B030D-6E8A-4147-A177-3AD203B41FA5}">
                      <a16:colId xmlns:a16="http://schemas.microsoft.com/office/drawing/2014/main" val="2396077634"/>
                    </a:ext>
                  </a:extLst>
                </a:gridCol>
              </a:tblGrid>
              <a:tr h="432000">
                <a:tc>
                  <a:txBody>
                    <a:bodyPr/>
                    <a:lstStyle/>
                    <a:p>
                      <a:pPr algn="ctr" fontAlgn="ctr"/>
                      <a:r>
                        <a:rPr lang="fr-FR" sz="1100" b="1" i="0" u="none" strike="noStrike" dirty="0">
                          <a:solidFill>
                            <a:srgbClr val="000000"/>
                          </a:solidFill>
                          <a:effectLst/>
                          <a:latin typeface="Calibri" panose="020F0502020204030204" pitchFamily="34" charset="0"/>
                        </a:rPr>
                        <a:t>CADJPY</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Hedged notional</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Exposure (JPY)</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899608096"/>
                  </a:ext>
                </a:extLst>
              </a:tr>
              <a:tr h="72000">
                <a:tc>
                  <a:txBody>
                    <a:bodyPr/>
                    <a:lstStyle/>
                    <a:p>
                      <a:pPr algn="l" fontAlgn="b"/>
                      <a:r>
                        <a:rPr lang="fr-FR" sz="100" b="1"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3028038"/>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23 515 948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40%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81,135</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1 297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6014"/>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23 515 948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40%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81,135</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1 297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795315"/>
                  </a:ext>
                </a:extLst>
              </a:tr>
            </a:tbl>
          </a:graphicData>
        </a:graphic>
      </p:graphicFrame>
    </p:spTree>
    <p:extLst>
      <p:ext uri="{BB962C8B-B14F-4D97-AF65-F5344CB8AC3E}">
        <p14:creationId xmlns:p14="http://schemas.microsoft.com/office/powerpoint/2010/main" val="59457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7" name="Image 6">
            <a:extLst>
              <a:ext uri="{FF2B5EF4-FFF2-40B4-BE49-F238E27FC236}">
                <a16:creationId xmlns:a16="http://schemas.microsoft.com/office/drawing/2014/main" id="{81DA5B4B-CE66-4D84-98B9-085A926F1DD7}"/>
              </a:ext>
            </a:extLst>
          </p:cNvPr>
          <p:cNvPicPr>
            <a:picLocks noChangeAspect="1"/>
          </p:cNvPicPr>
          <p:nvPr/>
        </p:nvPicPr>
        <p:blipFill>
          <a:blip r:embed="rId2"/>
          <a:stretch>
            <a:fillRect/>
          </a:stretch>
        </p:blipFill>
        <p:spPr>
          <a:xfrm>
            <a:off x="234332" y="2349503"/>
            <a:ext cx="4212701" cy="3554276"/>
          </a:xfrm>
          <a:prstGeom prst="rect">
            <a:avLst/>
          </a:prstGeom>
        </p:spPr>
      </p:pic>
      <p:pic>
        <p:nvPicPr>
          <p:cNvPr id="8" name="Image 7">
            <a:extLst>
              <a:ext uri="{FF2B5EF4-FFF2-40B4-BE49-F238E27FC236}">
                <a16:creationId xmlns:a16="http://schemas.microsoft.com/office/drawing/2014/main" id="{F513AE51-B193-4375-88D8-27BA35421B3F}"/>
              </a:ext>
            </a:extLst>
          </p:cNvPr>
          <p:cNvPicPr>
            <a:picLocks noChangeAspect="1"/>
          </p:cNvPicPr>
          <p:nvPr/>
        </p:nvPicPr>
        <p:blipFill>
          <a:blip r:embed="rId3"/>
          <a:stretch>
            <a:fillRect/>
          </a:stretch>
        </p:blipFill>
        <p:spPr>
          <a:xfrm>
            <a:off x="4752852" y="2349503"/>
            <a:ext cx="4212701" cy="3554276"/>
          </a:xfrm>
          <a:prstGeom prst="rect">
            <a:avLst/>
          </a:prstGeom>
        </p:spPr>
      </p:pic>
    </p:spTree>
    <p:extLst>
      <p:ext uri="{BB962C8B-B14F-4D97-AF65-F5344CB8AC3E}">
        <p14:creationId xmlns:p14="http://schemas.microsoft.com/office/powerpoint/2010/main" val="1974292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7" name="Image 6">
            <a:extLst>
              <a:ext uri="{FF2B5EF4-FFF2-40B4-BE49-F238E27FC236}">
                <a16:creationId xmlns:a16="http://schemas.microsoft.com/office/drawing/2014/main" id="{53DC0846-F160-4035-B704-F8B6986739A5}"/>
              </a:ext>
            </a:extLst>
          </p:cNvPr>
          <p:cNvPicPr>
            <a:picLocks noChangeAspect="1"/>
          </p:cNvPicPr>
          <p:nvPr/>
        </p:nvPicPr>
        <p:blipFill>
          <a:blip r:embed="rId2"/>
          <a:stretch>
            <a:fillRect/>
          </a:stretch>
        </p:blipFill>
        <p:spPr>
          <a:xfrm>
            <a:off x="234331" y="2349501"/>
            <a:ext cx="4200508" cy="3554276"/>
          </a:xfrm>
          <a:prstGeom prst="rect">
            <a:avLst/>
          </a:prstGeom>
        </p:spPr>
      </p:pic>
      <p:pic>
        <p:nvPicPr>
          <p:cNvPr id="9" name="Image 8">
            <a:extLst>
              <a:ext uri="{FF2B5EF4-FFF2-40B4-BE49-F238E27FC236}">
                <a16:creationId xmlns:a16="http://schemas.microsoft.com/office/drawing/2014/main" id="{957EC762-4427-4016-8EDF-BD0EC547CFA0}"/>
              </a:ext>
            </a:extLst>
          </p:cNvPr>
          <p:cNvPicPr>
            <a:picLocks noChangeAspect="1"/>
          </p:cNvPicPr>
          <p:nvPr/>
        </p:nvPicPr>
        <p:blipFill>
          <a:blip r:embed="rId3"/>
          <a:stretch>
            <a:fillRect/>
          </a:stretch>
        </p:blipFill>
        <p:spPr>
          <a:xfrm>
            <a:off x="4752852" y="2349501"/>
            <a:ext cx="4212702" cy="3554276"/>
          </a:xfrm>
          <a:prstGeom prst="rect">
            <a:avLst/>
          </a:prstGeom>
        </p:spPr>
      </p:pic>
    </p:spTree>
    <p:extLst>
      <p:ext uri="{BB962C8B-B14F-4D97-AF65-F5344CB8AC3E}">
        <p14:creationId xmlns:p14="http://schemas.microsoft.com/office/powerpoint/2010/main" val="357011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- 2021-EURGBP</a:t>
            </a:r>
          </a:p>
        </p:txBody>
      </p:sp>
      <p:pic>
        <p:nvPicPr>
          <p:cNvPr id="7" name="Image 6">
            <a:extLst>
              <a:ext uri="{FF2B5EF4-FFF2-40B4-BE49-F238E27FC236}">
                <a16:creationId xmlns:a16="http://schemas.microsoft.com/office/drawing/2014/main" id="{34955A5F-C37D-433F-B8DE-194050526910}"/>
              </a:ext>
            </a:extLst>
          </p:cNvPr>
          <p:cNvPicPr>
            <a:picLocks noChangeAspect="1"/>
          </p:cNvPicPr>
          <p:nvPr/>
        </p:nvPicPr>
        <p:blipFill>
          <a:blip r:embed="rId3"/>
          <a:stretch>
            <a:fillRect/>
          </a:stretch>
        </p:blipFill>
        <p:spPr>
          <a:xfrm>
            <a:off x="240429" y="2349502"/>
            <a:ext cx="4200508" cy="3566469"/>
          </a:xfrm>
          <a:prstGeom prst="rect">
            <a:avLst/>
          </a:prstGeom>
        </p:spPr>
      </p:pic>
      <p:pic>
        <p:nvPicPr>
          <p:cNvPr id="8" name="Image 7">
            <a:extLst>
              <a:ext uri="{FF2B5EF4-FFF2-40B4-BE49-F238E27FC236}">
                <a16:creationId xmlns:a16="http://schemas.microsoft.com/office/drawing/2014/main" id="{F8D0C4E2-2FAB-42A2-900D-45E219B1682A}"/>
              </a:ext>
            </a:extLst>
          </p:cNvPr>
          <p:cNvPicPr>
            <a:picLocks noChangeAspect="1"/>
          </p:cNvPicPr>
          <p:nvPr/>
        </p:nvPicPr>
        <p:blipFill>
          <a:blip r:embed="rId4"/>
          <a:stretch>
            <a:fillRect/>
          </a:stretch>
        </p:blipFill>
        <p:spPr>
          <a:xfrm>
            <a:off x="4758948" y="2349501"/>
            <a:ext cx="4200508" cy="3566469"/>
          </a:xfrm>
          <a:prstGeom prst="rect">
            <a:avLst/>
          </a:prstGeom>
        </p:spPr>
      </p:pic>
    </p:spTree>
    <p:extLst>
      <p:ext uri="{BB962C8B-B14F-4D97-AF65-F5344CB8AC3E}">
        <p14:creationId xmlns:p14="http://schemas.microsoft.com/office/powerpoint/2010/main" val="733798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7" name="Image 6">
            <a:extLst>
              <a:ext uri="{FF2B5EF4-FFF2-40B4-BE49-F238E27FC236}">
                <a16:creationId xmlns:a16="http://schemas.microsoft.com/office/drawing/2014/main" id="{093D63C9-E4A9-4313-804E-4F0F1B6263BB}"/>
              </a:ext>
            </a:extLst>
          </p:cNvPr>
          <p:cNvPicPr>
            <a:picLocks noChangeAspect="1"/>
          </p:cNvPicPr>
          <p:nvPr/>
        </p:nvPicPr>
        <p:blipFill>
          <a:blip r:embed="rId2"/>
          <a:stretch>
            <a:fillRect/>
          </a:stretch>
        </p:blipFill>
        <p:spPr>
          <a:xfrm>
            <a:off x="240429" y="2349502"/>
            <a:ext cx="4200508" cy="3566468"/>
          </a:xfrm>
          <a:prstGeom prst="rect">
            <a:avLst/>
          </a:prstGeom>
        </p:spPr>
      </p:pic>
      <p:pic>
        <p:nvPicPr>
          <p:cNvPr id="8" name="Image 7">
            <a:extLst>
              <a:ext uri="{FF2B5EF4-FFF2-40B4-BE49-F238E27FC236}">
                <a16:creationId xmlns:a16="http://schemas.microsoft.com/office/drawing/2014/main" id="{F0F8298F-806D-4E48-B005-F874B51B4A3B}"/>
              </a:ext>
            </a:extLst>
          </p:cNvPr>
          <p:cNvPicPr>
            <a:picLocks noChangeAspect="1"/>
          </p:cNvPicPr>
          <p:nvPr/>
        </p:nvPicPr>
        <p:blipFill>
          <a:blip r:embed="rId3"/>
          <a:stretch>
            <a:fillRect/>
          </a:stretch>
        </p:blipFill>
        <p:spPr>
          <a:xfrm>
            <a:off x="4758949" y="2349502"/>
            <a:ext cx="4206605" cy="3566468"/>
          </a:xfrm>
          <a:prstGeom prst="rect">
            <a:avLst/>
          </a:prstGeom>
        </p:spPr>
      </p:pic>
    </p:spTree>
    <p:extLst>
      <p:ext uri="{BB962C8B-B14F-4D97-AF65-F5344CB8AC3E}">
        <p14:creationId xmlns:p14="http://schemas.microsoft.com/office/powerpoint/2010/main" val="81244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- 2020</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10" name="Tableau 9">
            <a:extLst>
              <a:ext uri="{FF2B5EF4-FFF2-40B4-BE49-F238E27FC236}">
                <a16:creationId xmlns:a16="http://schemas.microsoft.com/office/drawing/2014/main" id="{72E00251-2FCD-4F78-BC0B-E12C630A1FD6}"/>
              </a:ext>
            </a:extLst>
          </p:cNvPr>
          <p:cNvGraphicFramePr>
            <a:graphicFrameLocks noGrp="1"/>
          </p:cNvGraphicFramePr>
          <p:nvPr/>
        </p:nvGraphicFramePr>
        <p:xfrm>
          <a:off x="387296" y="1762243"/>
          <a:ext cx="7966324" cy="1319579"/>
        </p:xfrm>
        <a:graphic>
          <a:graphicData uri="http://schemas.openxmlformats.org/drawingml/2006/table">
            <a:tbl>
              <a:tblPr/>
              <a:tblGrid>
                <a:gridCol w="1009795">
                  <a:extLst>
                    <a:ext uri="{9D8B030D-6E8A-4147-A177-3AD203B41FA5}">
                      <a16:colId xmlns:a16="http://schemas.microsoft.com/office/drawing/2014/main" val="3100548003"/>
                    </a:ext>
                  </a:extLst>
                </a:gridCol>
                <a:gridCol w="56907">
                  <a:extLst>
                    <a:ext uri="{9D8B030D-6E8A-4147-A177-3AD203B41FA5}">
                      <a16:colId xmlns:a16="http://schemas.microsoft.com/office/drawing/2014/main" val="3512850723"/>
                    </a:ext>
                  </a:extLst>
                </a:gridCol>
                <a:gridCol w="757346">
                  <a:extLst>
                    <a:ext uri="{9D8B030D-6E8A-4147-A177-3AD203B41FA5}">
                      <a16:colId xmlns:a16="http://schemas.microsoft.com/office/drawing/2014/main" val="1133419152"/>
                    </a:ext>
                  </a:extLst>
                </a:gridCol>
                <a:gridCol w="56907">
                  <a:extLst>
                    <a:ext uri="{9D8B030D-6E8A-4147-A177-3AD203B41FA5}">
                      <a16:colId xmlns:a16="http://schemas.microsoft.com/office/drawing/2014/main" val="2763508637"/>
                    </a:ext>
                  </a:extLst>
                </a:gridCol>
                <a:gridCol w="987843">
                  <a:extLst>
                    <a:ext uri="{9D8B030D-6E8A-4147-A177-3AD203B41FA5}">
                      <a16:colId xmlns:a16="http://schemas.microsoft.com/office/drawing/2014/main" val="751477622"/>
                    </a:ext>
                  </a:extLst>
                </a:gridCol>
                <a:gridCol w="987843">
                  <a:extLst>
                    <a:ext uri="{9D8B030D-6E8A-4147-A177-3AD203B41FA5}">
                      <a16:colId xmlns:a16="http://schemas.microsoft.com/office/drawing/2014/main" val="2715114994"/>
                    </a:ext>
                  </a:extLst>
                </a:gridCol>
                <a:gridCol w="56907">
                  <a:extLst>
                    <a:ext uri="{9D8B030D-6E8A-4147-A177-3AD203B41FA5}">
                      <a16:colId xmlns:a16="http://schemas.microsoft.com/office/drawing/2014/main" val="2383265033"/>
                    </a:ext>
                  </a:extLst>
                </a:gridCol>
                <a:gridCol w="913755">
                  <a:extLst>
                    <a:ext uri="{9D8B030D-6E8A-4147-A177-3AD203B41FA5}">
                      <a16:colId xmlns:a16="http://schemas.microsoft.com/office/drawing/2014/main" val="1878970318"/>
                    </a:ext>
                  </a:extLst>
                </a:gridCol>
                <a:gridCol w="56907">
                  <a:extLst>
                    <a:ext uri="{9D8B030D-6E8A-4147-A177-3AD203B41FA5}">
                      <a16:colId xmlns:a16="http://schemas.microsoft.com/office/drawing/2014/main" val="4071408535"/>
                    </a:ext>
                  </a:extLst>
                </a:gridCol>
                <a:gridCol w="878083">
                  <a:extLst>
                    <a:ext uri="{9D8B030D-6E8A-4147-A177-3AD203B41FA5}">
                      <a16:colId xmlns:a16="http://schemas.microsoft.com/office/drawing/2014/main" val="1528239301"/>
                    </a:ext>
                  </a:extLst>
                </a:gridCol>
                <a:gridCol w="56907">
                  <a:extLst>
                    <a:ext uri="{9D8B030D-6E8A-4147-A177-3AD203B41FA5}">
                      <a16:colId xmlns:a16="http://schemas.microsoft.com/office/drawing/2014/main" val="562387417"/>
                    </a:ext>
                  </a:extLst>
                </a:gridCol>
                <a:gridCol w="782043">
                  <a:extLst>
                    <a:ext uri="{9D8B030D-6E8A-4147-A177-3AD203B41FA5}">
                      <a16:colId xmlns:a16="http://schemas.microsoft.com/office/drawing/2014/main" val="1045632291"/>
                    </a:ext>
                  </a:extLst>
                </a:gridCol>
                <a:gridCol w="56907">
                  <a:extLst>
                    <a:ext uri="{9D8B030D-6E8A-4147-A177-3AD203B41FA5}">
                      <a16:colId xmlns:a16="http://schemas.microsoft.com/office/drawing/2014/main" val="1337551204"/>
                    </a:ext>
                  </a:extLst>
                </a:gridCol>
                <a:gridCol w="56907">
                  <a:extLst>
                    <a:ext uri="{9D8B030D-6E8A-4147-A177-3AD203B41FA5}">
                      <a16:colId xmlns:a16="http://schemas.microsoft.com/office/drawing/2014/main" val="2929900708"/>
                    </a:ext>
                  </a:extLst>
                </a:gridCol>
                <a:gridCol w="1251267">
                  <a:extLst>
                    <a:ext uri="{9D8B030D-6E8A-4147-A177-3AD203B41FA5}">
                      <a16:colId xmlns:a16="http://schemas.microsoft.com/office/drawing/2014/main" val="1768915775"/>
                    </a:ext>
                  </a:extLst>
                </a:gridCol>
              </a:tblGrid>
              <a:tr h="324749">
                <a:tc>
                  <a:txBody>
                    <a:bodyPr/>
                    <a:lstStyle/>
                    <a:p>
                      <a:pPr algn="ctr" fontAlgn="ctr"/>
                      <a:r>
                        <a:rPr lang="fr-CH" sz="1000" b="1" i="0" u="none" strike="noStrike">
                          <a:solidFill>
                            <a:srgbClr val="000000"/>
                          </a:solidFill>
                          <a:effectLst/>
                          <a:latin typeface="Calibri" panose="020F0502020204030204" pitchFamily="34" charset="0"/>
                        </a:rPr>
                        <a:t>EURGBP</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(GBP)</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31593072"/>
                  </a:ext>
                </a:extLst>
              </a:tr>
              <a:tr h="166491">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0775870"/>
                  </a:ext>
                </a:extLst>
              </a:tr>
              <a:tr h="166491">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60896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52343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1565972"/>
                  </a:ext>
                </a:extLst>
              </a:tr>
              <a:tr h="166491">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1"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595959"/>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2253169"/>
                  </a:ext>
                </a:extLst>
              </a:tr>
              <a:tr h="162375">
                <a:tc gridSpan="6">
                  <a:txBody>
                    <a:bodyPr/>
                    <a:lstStyle/>
                    <a:p>
                      <a:pPr algn="l" fontAlgn="b"/>
                      <a:r>
                        <a:rPr lang="fr-FR" sz="1000" b="0" i="0" u="none" strike="noStrike">
                          <a:solidFill>
                            <a:srgbClr val="000000"/>
                          </a:solidFill>
                          <a:effectLst/>
                          <a:latin typeface="Calibri" panose="020F0502020204030204" pitchFamily="34" charset="0"/>
                        </a:rPr>
                        <a:t>*A mettre à jour une fois la livraison des flux finaux par les filiales</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24076782"/>
                  </a:ext>
                </a:extLst>
              </a:tr>
            </a:tbl>
          </a:graphicData>
        </a:graphic>
      </p:graphicFrame>
    </p:spTree>
    <p:extLst>
      <p:ext uri="{BB962C8B-B14F-4D97-AF65-F5344CB8AC3E}">
        <p14:creationId xmlns:p14="http://schemas.microsoft.com/office/powerpoint/2010/main" val="391187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6" name="Image 5">
            <a:extLst>
              <a:ext uri="{FF2B5EF4-FFF2-40B4-BE49-F238E27FC236}">
                <a16:creationId xmlns:a16="http://schemas.microsoft.com/office/drawing/2014/main" id="{30F7B377-7C3B-432C-9FBB-239CF70EA7BC}"/>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10" name="Image 9">
            <a:extLst>
              <a:ext uri="{FF2B5EF4-FFF2-40B4-BE49-F238E27FC236}">
                <a16:creationId xmlns:a16="http://schemas.microsoft.com/office/drawing/2014/main" id="{F7F749B7-74EF-4A73-9204-A125BDF86793}"/>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311085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8" name="Image 7">
            <a:extLst>
              <a:ext uri="{FF2B5EF4-FFF2-40B4-BE49-F238E27FC236}">
                <a16:creationId xmlns:a16="http://schemas.microsoft.com/office/drawing/2014/main" id="{6E55D2A6-7966-4987-A507-9523DA019BBF}"/>
              </a:ext>
            </a:extLst>
          </p:cNvPr>
          <p:cNvPicPr>
            <a:picLocks noChangeAspect="1"/>
          </p:cNvPicPr>
          <p:nvPr/>
        </p:nvPicPr>
        <p:blipFill>
          <a:blip r:embed="rId2"/>
          <a:stretch>
            <a:fillRect/>
          </a:stretch>
        </p:blipFill>
        <p:spPr>
          <a:xfrm>
            <a:off x="281743" y="2349499"/>
            <a:ext cx="4200508" cy="3566469"/>
          </a:xfrm>
          <a:prstGeom prst="rect">
            <a:avLst/>
          </a:prstGeom>
        </p:spPr>
      </p:pic>
      <p:pic>
        <p:nvPicPr>
          <p:cNvPr id="10" name="Image 9">
            <a:extLst>
              <a:ext uri="{FF2B5EF4-FFF2-40B4-BE49-F238E27FC236}">
                <a16:creationId xmlns:a16="http://schemas.microsoft.com/office/drawing/2014/main" id="{5EA9C0BB-195A-419A-A65A-70726FF05B5E}"/>
              </a:ext>
            </a:extLst>
          </p:cNvPr>
          <p:cNvPicPr>
            <a:picLocks noChangeAspect="1"/>
          </p:cNvPicPr>
          <p:nvPr/>
        </p:nvPicPr>
        <p:blipFill>
          <a:blip r:embed="rId3"/>
          <a:stretch>
            <a:fillRect/>
          </a:stretch>
        </p:blipFill>
        <p:spPr>
          <a:xfrm>
            <a:off x="4571999" y="2349499"/>
            <a:ext cx="4206605" cy="3566469"/>
          </a:xfrm>
          <a:prstGeom prst="rect">
            <a:avLst/>
          </a:prstGeom>
        </p:spPr>
      </p:pic>
    </p:spTree>
    <p:extLst>
      <p:ext uri="{BB962C8B-B14F-4D97-AF65-F5344CB8AC3E}">
        <p14:creationId xmlns:p14="http://schemas.microsoft.com/office/powerpoint/2010/main" val="123495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7" name="Image 6">
            <a:extLst>
              <a:ext uri="{FF2B5EF4-FFF2-40B4-BE49-F238E27FC236}">
                <a16:creationId xmlns:a16="http://schemas.microsoft.com/office/drawing/2014/main" id="{7553D281-6D45-41D0-AEBA-A5E592173167}"/>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9" name="Image 8">
            <a:extLst>
              <a:ext uri="{FF2B5EF4-FFF2-40B4-BE49-F238E27FC236}">
                <a16:creationId xmlns:a16="http://schemas.microsoft.com/office/drawing/2014/main" id="{128BB924-CF55-4BF9-A831-8115C2B6A56E}"/>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207310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Internal GHP</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530694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- 2021</a:t>
            </a:r>
            <a:endParaRPr lang="en-US"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7" name="Tableau 6">
            <a:extLst>
              <a:ext uri="{FF2B5EF4-FFF2-40B4-BE49-F238E27FC236}">
                <a16:creationId xmlns:a16="http://schemas.microsoft.com/office/drawing/2014/main" id="{872C12F8-2BE8-41F8-9FF3-6CE3EA523D4D}"/>
              </a:ext>
            </a:extLst>
          </p:cNvPr>
          <p:cNvGraphicFramePr>
            <a:graphicFrameLocks noGrp="1"/>
          </p:cNvGraphicFramePr>
          <p:nvPr/>
        </p:nvGraphicFramePr>
        <p:xfrm>
          <a:off x="126000" y="1295607"/>
          <a:ext cx="8892000" cy="4333761"/>
        </p:xfrm>
        <a:graphic>
          <a:graphicData uri="http://schemas.openxmlformats.org/drawingml/2006/table">
            <a:tbl>
              <a:tblPr/>
              <a:tblGrid>
                <a:gridCol w="1148400">
                  <a:extLst>
                    <a:ext uri="{9D8B030D-6E8A-4147-A177-3AD203B41FA5}">
                      <a16:colId xmlns:a16="http://schemas.microsoft.com/office/drawing/2014/main" val="767214110"/>
                    </a:ext>
                  </a:extLst>
                </a:gridCol>
                <a:gridCol w="72000">
                  <a:extLst>
                    <a:ext uri="{9D8B030D-6E8A-4147-A177-3AD203B41FA5}">
                      <a16:colId xmlns:a16="http://schemas.microsoft.com/office/drawing/2014/main" val="2536499546"/>
                    </a:ext>
                  </a:extLst>
                </a:gridCol>
                <a:gridCol w="860400">
                  <a:extLst>
                    <a:ext uri="{9D8B030D-6E8A-4147-A177-3AD203B41FA5}">
                      <a16:colId xmlns:a16="http://schemas.microsoft.com/office/drawing/2014/main" val="89861951"/>
                    </a:ext>
                  </a:extLst>
                </a:gridCol>
                <a:gridCol w="72000">
                  <a:extLst>
                    <a:ext uri="{9D8B030D-6E8A-4147-A177-3AD203B41FA5}">
                      <a16:colId xmlns:a16="http://schemas.microsoft.com/office/drawing/2014/main" val="1922313870"/>
                    </a:ext>
                  </a:extLst>
                </a:gridCol>
                <a:gridCol w="1123200">
                  <a:extLst>
                    <a:ext uri="{9D8B030D-6E8A-4147-A177-3AD203B41FA5}">
                      <a16:colId xmlns:a16="http://schemas.microsoft.com/office/drawing/2014/main" val="2889272051"/>
                    </a:ext>
                  </a:extLst>
                </a:gridCol>
                <a:gridCol w="1123200">
                  <a:extLst>
                    <a:ext uri="{9D8B030D-6E8A-4147-A177-3AD203B41FA5}">
                      <a16:colId xmlns:a16="http://schemas.microsoft.com/office/drawing/2014/main" val="3181415602"/>
                    </a:ext>
                  </a:extLst>
                </a:gridCol>
                <a:gridCol w="72000">
                  <a:extLst>
                    <a:ext uri="{9D8B030D-6E8A-4147-A177-3AD203B41FA5}">
                      <a16:colId xmlns:a16="http://schemas.microsoft.com/office/drawing/2014/main" val="2213991889"/>
                    </a:ext>
                  </a:extLst>
                </a:gridCol>
                <a:gridCol w="1040400">
                  <a:extLst>
                    <a:ext uri="{9D8B030D-6E8A-4147-A177-3AD203B41FA5}">
                      <a16:colId xmlns:a16="http://schemas.microsoft.com/office/drawing/2014/main" val="3979685404"/>
                    </a:ext>
                  </a:extLst>
                </a:gridCol>
                <a:gridCol w="72000">
                  <a:extLst>
                    <a:ext uri="{9D8B030D-6E8A-4147-A177-3AD203B41FA5}">
                      <a16:colId xmlns:a16="http://schemas.microsoft.com/office/drawing/2014/main" val="3458414820"/>
                    </a:ext>
                  </a:extLst>
                </a:gridCol>
                <a:gridCol w="1011600">
                  <a:extLst>
                    <a:ext uri="{9D8B030D-6E8A-4147-A177-3AD203B41FA5}">
                      <a16:colId xmlns:a16="http://schemas.microsoft.com/office/drawing/2014/main" val="2044496335"/>
                    </a:ext>
                  </a:extLst>
                </a:gridCol>
                <a:gridCol w="72000">
                  <a:extLst>
                    <a:ext uri="{9D8B030D-6E8A-4147-A177-3AD203B41FA5}">
                      <a16:colId xmlns:a16="http://schemas.microsoft.com/office/drawing/2014/main" val="1094451101"/>
                    </a:ext>
                  </a:extLst>
                </a:gridCol>
                <a:gridCol w="1076400">
                  <a:extLst>
                    <a:ext uri="{9D8B030D-6E8A-4147-A177-3AD203B41FA5}">
                      <a16:colId xmlns:a16="http://schemas.microsoft.com/office/drawing/2014/main" val="2702726376"/>
                    </a:ext>
                  </a:extLst>
                </a:gridCol>
                <a:gridCol w="72000">
                  <a:extLst>
                    <a:ext uri="{9D8B030D-6E8A-4147-A177-3AD203B41FA5}">
                      <a16:colId xmlns:a16="http://schemas.microsoft.com/office/drawing/2014/main" val="2053803265"/>
                    </a:ext>
                  </a:extLst>
                </a:gridCol>
                <a:gridCol w="1076400">
                  <a:extLst>
                    <a:ext uri="{9D8B030D-6E8A-4147-A177-3AD203B41FA5}">
                      <a16:colId xmlns:a16="http://schemas.microsoft.com/office/drawing/2014/main" val="1894199571"/>
                    </a:ext>
                  </a:extLst>
                </a:gridCol>
              </a:tblGrid>
              <a:tr h="432000">
                <a:tc>
                  <a:txBody>
                    <a:bodyPr/>
                    <a:lstStyle/>
                    <a:p>
                      <a:pPr algn="ctr" fontAlgn="ctr"/>
                      <a:r>
                        <a:rPr lang="fr-FR" sz="1100" b="1" i="0" u="none" strike="noStrike" dirty="0">
                          <a:solidFill>
                            <a:srgbClr val="000000"/>
                          </a:solidFill>
                          <a:effectLst/>
                          <a:latin typeface="Calibri" panose="020F0502020204030204" pitchFamily="34" charset="0"/>
                        </a:rPr>
                        <a:t>EURUSD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Exposure (USD)</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435602943"/>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6891505"/>
                  </a:ext>
                </a:extLst>
              </a:tr>
              <a:tr h="216000">
                <a:tc>
                  <a:txBody>
                    <a:bodyPr/>
                    <a:lstStyle/>
                    <a:p>
                      <a:pPr algn="ctr" fontAlgn="ctr"/>
                      <a:r>
                        <a:rPr lang="fr-FR" sz="1100" b="0" i="0" u="none" strike="noStrike" dirty="0">
                          <a:solidFill>
                            <a:srgbClr val="000000"/>
                          </a:solidFill>
                          <a:effectLst/>
                          <a:latin typeface="Calibri" panose="020F0502020204030204" pitchFamily="34" charset="0"/>
                        </a:rPr>
                        <a:t>Groupe Socomore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368 646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375 000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98%</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7 979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572875"/>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Ireland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1 354 880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1 425 069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95%</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29 325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1244"/>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France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-248 526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-152 237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163%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NA</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 NA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-5 379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548558"/>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1 475 000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1 647 832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31 925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922272"/>
                  </a:ext>
                </a:extLst>
              </a:tr>
              <a:tr h="72000">
                <a:tc>
                  <a:txBody>
                    <a:bodyPr/>
                    <a:lstStyle/>
                    <a:p>
                      <a:pPr algn="ctr" fontAlgn="ctr"/>
                      <a:r>
                        <a:rPr lang="fr-FR" sz="100" b="0" i="0" u="none" strike="noStrike" dirty="0">
                          <a:solidFill>
                            <a:srgbClr val="000000"/>
                          </a:solidFill>
                          <a:effectLst/>
                          <a:latin typeface="Calibri" panose="020F0502020204030204" pitchFamily="34" charset="0"/>
                        </a:rPr>
                        <a:t> </a:t>
                      </a:r>
                    </a:p>
                  </a:txBody>
                  <a:tcPr marL="5307" marR="5307" marT="53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00" b="0" i="0" u="none" strike="noStrike">
                        <a:solidFill>
                          <a:srgbClr val="000000"/>
                        </a:solidFill>
                        <a:effectLst/>
                        <a:latin typeface="Calibri" panose="020F0502020204030204" pitchFamily="34" charset="0"/>
                      </a:endParaRPr>
                    </a:p>
                  </a:txBody>
                  <a:tcPr marL="5307" marR="5307" marT="5307" marB="0" anchor="ctr">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595959"/>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595959"/>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133611"/>
                  </a:ext>
                </a:extLst>
              </a:tr>
              <a:tr h="334360">
                <a:tc>
                  <a:txBody>
                    <a:bodyPr/>
                    <a:lstStyle/>
                    <a:p>
                      <a:pPr algn="ctr" fontAlgn="ctr"/>
                      <a:r>
                        <a:rPr lang="fr-FR" sz="1100" b="1" i="0" u="none" strike="noStrike" dirty="0">
                          <a:solidFill>
                            <a:srgbClr val="000000"/>
                          </a:solidFill>
                          <a:effectLst/>
                          <a:latin typeface="Calibri" panose="020F0502020204030204" pitchFamily="34" charset="0"/>
                        </a:rPr>
                        <a:t>EURGBP</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(GBP)</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211023017"/>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6832422"/>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France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1 052 727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1 321 165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0,876</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19 314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367183"/>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Ireland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1 688 945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1 816 346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dirty="0">
                          <a:solidFill>
                            <a:srgbClr val="000000"/>
                          </a:solidFill>
                          <a:effectLst/>
                          <a:latin typeface="Calibri" panose="020F0502020204030204" pitchFamily="34" charset="0"/>
                        </a:rPr>
                        <a:t>93%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0,890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0,876</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30 987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609892"/>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2 741 672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3 137 511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87%</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0,876</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50 301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166137"/>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2243814"/>
                  </a:ext>
                </a:extLst>
              </a:tr>
              <a:tr h="334360">
                <a:tc>
                  <a:txBody>
                    <a:bodyPr/>
                    <a:lstStyle/>
                    <a:p>
                      <a:pPr algn="ctr" fontAlgn="ctr"/>
                      <a:r>
                        <a:rPr lang="fr-FR" sz="1100" b="1" i="0" u="none" strike="noStrike" dirty="0">
                          <a:solidFill>
                            <a:srgbClr val="000000"/>
                          </a:solidFill>
                          <a:effectLst/>
                          <a:latin typeface="Calibri" panose="020F0502020204030204" pitchFamily="34" charset="0"/>
                        </a:rPr>
                        <a:t>USDCAD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(CAD)</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214676160"/>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4019489"/>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CAD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631 125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-1 145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415850"/>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631 125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-1 145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823874"/>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3087894"/>
                  </a:ext>
                </a:extLst>
              </a:tr>
              <a:tr h="334360">
                <a:tc>
                  <a:txBody>
                    <a:bodyPr/>
                    <a:lstStyle/>
                    <a:p>
                      <a:pPr algn="ctr" fontAlgn="ctr"/>
                      <a:r>
                        <a:rPr lang="fr-FR" sz="1100" b="1" i="0" u="none" strike="noStrike" dirty="0">
                          <a:solidFill>
                            <a:srgbClr val="000000"/>
                          </a:solidFill>
                          <a:effectLst/>
                          <a:latin typeface="Calibri" panose="020F0502020204030204" pitchFamily="34" charset="0"/>
                        </a:rPr>
                        <a:t>CADJPY</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(JPY)</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78457642"/>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2883051"/>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40 888 052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81,291</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1 293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082740"/>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40 888 052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59 212 495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81,291</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1 293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313928"/>
                  </a:ext>
                </a:extLst>
              </a:tr>
            </a:tbl>
          </a:graphicData>
        </a:graphic>
      </p:graphicFrame>
    </p:spTree>
    <p:extLst>
      <p:ext uri="{BB962C8B-B14F-4D97-AF65-F5344CB8AC3E}">
        <p14:creationId xmlns:p14="http://schemas.microsoft.com/office/powerpoint/2010/main" val="1637196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- 2022</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7" name="Tableau 6">
            <a:extLst>
              <a:ext uri="{FF2B5EF4-FFF2-40B4-BE49-F238E27FC236}">
                <a16:creationId xmlns:a16="http://schemas.microsoft.com/office/drawing/2014/main" id="{5F9BAB07-407A-4D3F-9065-A66719D67435}"/>
              </a:ext>
            </a:extLst>
          </p:cNvPr>
          <p:cNvGraphicFramePr>
            <a:graphicFrameLocks noGrp="1"/>
          </p:cNvGraphicFramePr>
          <p:nvPr/>
        </p:nvGraphicFramePr>
        <p:xfrm>
          <a:off x="126000" y="1295607"/>
          <a:ext cx="8892565" cy="936000"/>
        </p:xfrm>
        <a:graphic>
          <a:graphicData uri="http://schemas.openxmlformats.org/drawingml/2006/table">
            <a:tbl>
              <a:tblPr/>
              <a:tblGrid>
                <a:gridCol w="1148569">
                  <a:extLst>
                    <a:ext uri="{9D8B030D-6E8A-4147-A177-3AD203B41FA5}">
                      <a16:colId xmlns:a16="http://schemas.microsoft.com/office/drawing/2014/main" val="2901183064"/>
                    </a:ext>
                  </a:extLst>
                </a:gridCol>
                <a:gridCol w="72000">
                  <a:extLst>
                    <a:ext uri="{9D8B030D-6E8A-4147-A177-3AD203B41FA5}">
                      <a16:colId xmlns:a16="http://schemas.microsoft.com/office/drawing/2014/main" val="1575423870"/>
                    </a:ext>
                  </a:extLst>
                </a:gridCol>
                <a:gridCol w="861427">
                  <a:extLst>
                    <a:ext uri="{9D8B030D-6E8A-4147-A177-3AD203B41FA5}">
                      <a16:colId xmlns:a16="http://schemas.microsoft.com/office/drawing/2014/main" val="3386368527"/>
                    </a:ext>
                  </a:extLst>
                </a:gridCol>
                <a:gridCol w="72000">
                  <a:extLst>
                    <a:ext uri="{9D8B030D-6E8A-4147-A177-3AD203B41FA5}">
                      <a16:colId xmlns:a16="http://schemas.microsoft.com/office/drawing/2014/main" val="272133497"/>
                    </a:ext>
                  </a:extLst>
                </a:gridCol>
                <a:gridCol w="1123599">
                  <a:extLst>
                    <a:ext uri="{9D8B030D-6E8A-4147-A177-3AD203B41FA5}">
                      <a16:colId xmlns:a16="http://schemas.microsoft.com/office/drawing/2014/main" val="3735122340"/>
                    </a:ext>
                  </a:extLst>
                </a:gridCol>
                <a:gridCol w="1123599">
                  <a:extLst>
                    <a:ext uri="{9D8B030D-6E8A-4147-A177-3AD203B41FA5}">
                      <a16:colId xmlns:a16="http://schemas.microsoft.com/office/drawing/2014/main" val="785765075"/>
                    </a:ext>
                  </a:extLst>
                </a:gridCol>
                <a:gridCol w="72000">
                  <a:extLst>
                    <a:ext uri="{9D8B030D-6E8A-4147-A177-3AD203B41FA5}">
                      <a16:colId xmlns:a16="http://schemas.microsoft.com/office/drawing/2014/main" val="8957499"/>
                    </a:ext>
                  </a:extLst>
                </a:gridCol>
                <a:gridCol w="1039330">
                  <a:extLst>
                    <a:ext uri="{9D8B030D-6E8A-4147-A177-3AD203B41FA5}">
                      <a16:colId xmlns:a16="http://schemas.microsoft.com/office/drawing/2014/main" val="716814757"/>
                    </a:ext>
                  </a:extLst>
                </a:gridCol>
                <a:gridCol w="72000">
                  <a:extLst>
                    <a:ext uri="{9D8B030D-6E8A-4147-A177-3AD203B41FA5}">
                      <a16:colId xmlns:a16="http://schemas.microsoft.com/office/drawing/2014/main" val="4145669618"/>
                    </a:ext>
                  </a:extLst>
                </a:gridCol>
                <a:gridCol w="1011241">
                  <a:extLst>
                    <a:ext uri="{9D8B030D-6E8A-4147-A177-3AD203B41FA5}">
                      <a16:colId xmlns:a16="http://schemas.microsoft.com/office/drawing/2014/main" val="1934460127"/>
                    </a:ext>
                  </a:extLst>
                </a:gridCol>
                <a:gridCol w="72000">
                  <a:extLst>
                    <a:ext uri="{9D8B030D-6E8A-4147-A177-3AD203B41FA5}">
                      <a16:colId xmlns:a16="http://schemas.microsoft.com/office/drawing/2014/main" val="3150662286"/>
                    </a:ext>
                  </a:extLst>
                </a:gridCol>
                <a:gridCol w="1076400">
                  <a:extLst>
                    <a:ext uri="{9D8B030D-6E8A-4147-A177-3AD203B41FA5}">
                      <a16:colId xmlns:a16="http://schemas.microsoft.com/office/drawing/2014/main" val="2545206008"/>
                    </a:ext>
                  </a:extLst>
                </a:gridCol>
                <a:gridCol w="72000">
                  <a:extLst>
                    <a:ext uri="{9D8B030D-6E8A-4147-A177-3AD203B41FA5}">
                      <a16:colId xmlns:a16="http://schemas.microsoft.com/office/drawing/2014/main" val="1817507802"/>
                    </a:ext>
                  </a:extLst>
                </a:gridCol>
                <a:gridCol w="1076400">
                  <a:extLst>
                    <a:ext uri="{9D8B030D-6E8A-4147-A177-3AD203B41FA5}">
                      <a16:colId xmlns:a16="http://schemas.microsoft.com/office/drawing/2014/main" val="2396077634"/>
                    </a:ext>
                  </a:extLst>
                </a:gridCol>
              </a:tblGrid>
              <a:tr h="432000">
                <a:tc>
                  <a:txBody>
                    <a:bodyPr/>
                    <a:lstStyle/>
                    <a:p>
                      <a:pPr algn="ctr" fontAlgn="ctr"/>
                      <a:r>
                        <a:rPr lang="fr-FR" sz="1100" b="1" i="0" u="none" strike="noStrike" dirty="0">
                          <a:solidFill>
                            <a:srgbClr val="000000"/>
                          </a:solidFill>
                          <a:effectLst/>
                          <a:latin typeface="Calibri" panose="020F0502020204030204" pitchFamily="34" charset="0"/>
                        </a:rPr>
                        <a:t>CADJPY</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Hedged notional</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Exposure (JPY)</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899608096"/>
                  </a:ext>
                </a:extLst>
              </a:tr>
              <a:tr h="72000">
                <a:tc>
                  <a:txBody>
                    <a:bodyPr/>
                    <a:lstStyle/>
                    <a:p>
                      <a:pPr algn="l" fontAlgn="b"/>
                      <a:r>
                        <a:rPr lang="fr-FR" sz="100" b="1"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3028038"/>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23 515 948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40%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81,135</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1 297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6014"/>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23 515 948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40%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81,135</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1 297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795315"/>
                  </a:ext>
                </a:extLst>
              </a:tr>
            </a:tbl>
          </a:graphicData>
        </a:graphic>
      </p:graphicFrame>
    </p:spTree>
    <p:extLst>
      <p:ext uri="{BB962C8B-B14F-4D97-AF65-F5344CB8AC3E}">
        <p14:creationId xmlns:p14="http://schemas.microsoft.com/office/powerpoint/2010/main" val="3109001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7" name="Image 6">
            <a:extLst>
              <a:ext uri="{FF2B5EF4-FFF2-40B4-BE49-F238E27FC236}">
                <a16:creationId xmlns:a16="http://schemas.microsoft.com/office/drawing/2014/main" id="{81DA5B4B-CE66-4D84-98B9-085A926F1DD7}"/>
              </a:ext>
            </a:extLst>
          </p:cNvPr>
          <p:cNvPicPr>
            <a:picLocks noChangeAspect="1"/>
          </p:cNvPicPr>
          <p:nvPr/>
        </p:nvPicPr>
        <p:blipFill>
          <a:blip r:embed="rId2"/>
          <a:stretch>
            <a:fillRect/>
          </a:stretch>
        </p:blipFill>
        <p:spPr>
          <a:xfrm>
            <a:off x="234332" y="2349503"/>
            <a:ext cx="4212701" cy="3554276"/>
          </a:xfrm>
          <a:prstGeom prst="rect">
            <a:avLst/>
          </a:prstGeom>
        </p:spPr>
      </p:pic>
      <p:pic>
        <p:nvPicPr>
          <p:cNvPr id="8" name="Image 7">
            <a:extLst>
              <a:ext uri="{FF2B5EF4-FFF2-40B4-BE49-F238E27FC236}">
                <a16:creationId xmlns:a16="http://schemas.microsoft.com/office/drawing/2014/main" id="{F513AE51-B193-4375-88D8-27BA35421B3F}"/>
              </a:ext>
            </a:extLst>
          </p:cNvPr>
          <p:cNvPicPr>
            <a:picLocks noChangeAspect="1"/>
          </p:cNvPicPr>
          <p:nvPr/>
        </p:nvPicPr>
        <p:blipFill>
          <a:blip r:embed="rId3"/>
          <a:stretch>
            <a:fillRect/>
          </a:stretch>
        </p:blipFill>
        <p:spPr>
          <a:xfrm>
            <a:off x="4752852" y="2349503"/>
            <a:ext cx="4212701" cy="3554276"/>
          </a:xfrm>
          <a:prstGeom prst="rect">
            <a:avLst/>
          </a:prstGeom>
        </p:spPr>
      </p:pic>
    </p:spTree>
    <p:extLst>
      <p:ext uri="{BB962C8B-B14F-4D97-AF65-F5344CB8AC3E}">
        <p14:creationId xmlns:p14="http://schemas.microsoft.com/office/powerpoint/2010/main" val="213290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F52D57F3-495A-45F1-A331-312AE59D2B46}"/>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7" name="Image 6">
            <a:extLst>
              <a:ext uri="{FF2B5EF4-FFF2-40B4-BE49-F238E27FC236}">
                <a16:creationId xmlns:a16="http://schemas.microsoft.com/office/drawing/2014/main" id="{53DC0846-F160-4035-B704-F8B6986739A5}"/>
              </a:ext>
            </a:extLst>
          </p:cNvPr>
          <p:cNvPicPr>
            <a:picLocks noChangeAspect="1"/>
          </p:cNvPicPr>
          <p:nvPr/>
        </p:nvPicPr>
        <p:blipFill>
          <a:blip r:embed="rId2"/>
          <a:stretch>
            <a:fillRect/>
          </a:stretch>
        </p:blipFill>
        <p:spPr>
          <a:xfrm>
            <a:off x="234331" y="2349501"/>
            <a:ext cx="4200508" cy="3554276"/>
          </a:xfrm>
          <a:prstGeom prst="rect">
            <a:avLst/>
          </a:prstGeom>
        </p:spPr>
      </p:pic>
      <p:pic>
        <p:nvPicPr>
          <p:cNvPr id="9" name="Image 8">
            <a:extLst>
              <a:ext uri="{FF2B5EF4-FFF2-40B4-BE49-F238E27FC236}">
                <a16:creationId xmlns:a16="http://schemas.microsoft.com/office/drawing/2014/main" id="{957EC762-4427-4016-8EDF-BD0EC547CFA0}"/>
              </a:ext>
            </a:extLst>
          </p:cNvPr>
          <p:cNvPicPr>
            <a:picLocks noChangeAspect="1"/>
          </p:cNvPicPr>
          <p:nvPr/>
        </p:nvPicPr>
        <p:blipFill>
          <a:blip r:embed="rId3"/>
          <a:stretch>
            <a:fillRect/>
          </a:stretch>
        </p:blipFill>
        <p:spPr>
          <a:xfrm>
            <a:off x="4752852" y="2349501"/>
            <a:ext cx="4212702" cy="3554276"/>
          </a:xfrm>
          <a:prstGeom prst="rect">
            <a:avLst/>
          </a:prstGeom>
        </p:spPr>
      </p:pic>
    </p:spTree>
    <p:extLst>
      <p:ext uri="{BB962C8B-B14F-4D97-AF65-F5344CB8AC3E}">
        <p14:creationId xmlns:p14="http://schemas.microsoft.com/office/powerpoint/2010/main" val="2490448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- 2021-EURGBP</a:t>
            </a:r>
          </a:p>
        </p:txBody>
      </p:sp>
      <p:pic>
        <p:nvPicPr>
          <p:cNvPr id="7" name="Image 6">
            <a:extLst>
              <a:ext uri="{FF2B5EF4-FFF2-40B4-BE49-F238E27FC236}">
                <a16:creationId xmlns:a16="http://schemas.microsoft.com/office/drawing/2014/main" id="{34955A5F-C37D-433F-B8DE-194050526910}"/>
              </a:ext>
            </a:extLst>
          </p:cNvPr>
          <p:cNvPicPr>
            <a:picLocks noChangeAspect="1"/>
          </p:cNvPicPr>
          <p:nvPr/>
        </p:nvPicPr>
        <p:blipFill>
          <a:blip r:embed="rId3"/>
          <a:stretch>
            <a:fillRect/>
          </a:stretch>
        </p:blipFill>
        <p:spPr>
          <a:xfrm>
            <a:off x="240429" y="2349502"/>
            <a:ext cx="4200508" cy="3566469"/>
          </a:xfrm>
          <a:prstGeom prst="rect">
            <a:avLst/>
          </a:prstGeom>
        </p:spPr>
      </p:pic>
      <p:pic>
        <p:nvPicPr>
          <p:cNvPr id="8" name="Image 7">
            <a:extLst>
              <a:ext uri="{FF2B5EF4-FFF2-40B4-BE49-F238E27FC236}">
                <a16:creationId xmlns:a16="http://schemas.microsoft.com/office/drawing/2014/main" id="{F8D0C4E2-2FAB-42A2-900D-45E219B1682A}"/>
              </a:ext>
            </a:extLst>
          </p:cNvPr>
          <p:cNvPicPr>
            <a:picLocks noChangeAspect="1"/>
          </p:cNvPicPr>
          <p:nvPr/>
        </p:nvPicPr>
        <p:blipFill>
          <a:blip r:embed="rId4"/>
          <a:stretch>
            <a:fillRect/>
          </a:stretch>
        </p:blipFill>
        <p:spPr>
          <a:xfrm>
            <a:off x="4758948" y="2349501"/>
            <a:ext cx="4200508" cy="3566469"/>
          </a:xfrm>
          <a:prstGeom prst="rect">
            <a:avLst/>
          </a:prstGeom>
        </p:spPr>
      </p:pic>
    </p:spTree>
    <p:extLst>
      <p:ext uri="{BB962C8B-B14F-4D97-AF65-F5344CB8AC3E}">
        <p14:creationId xmlns:p14="http://schemas.microsoft.com/office/powerpoint/2010/main" val="1887420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7" name="Image 6">
            <a:extLst>
              <a:ext uri="{FF2B5EF4-FFF2-40B4-BE49-F238E27FC236}">
                <a16:creationId xmlns:a16="http://schemas.microsoft.com/office/drawing/2014/main" id="{093D63C9-E4A9-4313-804E-4F0F1B6263BB}"/>
              </a:ext>
            </a:extLst>
          </p:cNvPr>
          <p:cNvPicPr>
            <a:picLocks noChangeAspect="1"/>
          </p:cNvPicPr>
          <p:nvPr/>
        </p:nvPicPr>
        <p:blipFill>
          <a:blip r:embed="rId2"/>
          <a:stretch>
            <a:fillRect/>
          </a:stretch>
        </p:blipFill>
        <p:spPr>
          <a:xfrm>
            <a:off x="240429" y="2349502"/>
            <a:ext cx="4200508" cy="3566468"/>
          </a:xfrm>
          <a:prstGeom prst="rect">
            <a:avLst/>
          </a:prstGeom>
        </p:spPr>
      </p:pic>
      <p:pic>
        <p:nvPicPr>
          <p:cNvPr id="8" name="Image 7">
            <a:extLst>
              <a:ext uri="{FF2B5EF4-FFF2-40B4-BE49-F238E27FC236}">
                <a16:creationId xmlns:a16="http://schemas.microsoft.com/office/drawing/2014/main" id="{F0F8298F-806D-4E48-B005-F874B51B4A3B}"/>
              </a:ext>
            </a:extLst>
          </p:cNvPr>
          <p:cNvPicPr>
            <a:picLocks noChangeAspect="1"/>
          </p:cNvPicPr>
          <p:nvPr/>
        </p:nvPicPr>
        <p:blipFill>
          <a:blip r:embed="rId3"/>
          <a:stretch>
            <a:fillRect/>
          </a:stretch>
        </p:blipFill>
        <p:spPr>
          <a:xfrm>
            <a:off x="4758949" y="2349502"/>
            <a:ext cx="4206605" cy="3566468"/>
          </a:xfrm>
          <a:prstGeom prst="rect">
            <a:avLst/>
          </a:prstGeom>
        </p:spPr>
      </p:pic>
    </p:spTree>
    <p:extLst>
      <p:ext uri="{BB962C8B-B14F-4D97-AF65-F5344CB8AC3E}">
        <p14:creationId xmlns:p14="http://schemas.microsoft.com/office/powerpoint/2010/main" val="2004674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- 2020</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10" name="Tableau 9">
            <a:extLst>
              <a:ext uri="{FF2B5EF4-FFF2-40B4-BE49-F238E27FC236}">
                <a16:creationId xmlns:a16="http://schemas.microsoft.com/office/drawing/2014/main" id="{72E00251-2FCD-4F78-BC0B-E12C630A1FD6}"/>
              </a:ext>
            </a:extLst>
          </p:cNvPr>
          <p:cNvGraphicFramePr>
            <a:graphicFrameLocks noGrp="1"/>
          </p:cNvGraphicFramePr>
          <p:nvPr/>
        </p:nvGraphicFramePr>
        <p:xfrm>
          <a:off x="387296" y="1762243"/>
          <a:ext cx="7966324" cy="1319579"/>
        </p:xfrm>
        <a:graphic>
          <a:graphicData uri="http://schemas.openxmlformats.org/drawingml/2006/table">
            <a:tbl>
              <a:tblPr/>
              <a:tblGrid>
                <a:gridCol w="1009795">
                  <a:extLst>
                    <a:ext uri="{9D8B030D-6E8A-4147-A177-3AD203B41FA5}">
                      <a16:colId xmlns:a16="http://schemas.microsoft.com/office/drawing/2014/main" val="3100548003"/>
                    </a:ext>
                  </a:extLst>
                </a:gridCol>
                <a:gridCol w="56907">
                  <a:extLst>
                    <a:ext uri="{9D8B030D-6E8A-4147-A177-3AD203B41FA5}">
                      <a16:colId xmlns:a16="http://schemas.microsoft.com/office/drawing/2014/main" val="3512850723"/>
                    </a:ext>
                  </a:extLst>
                </a:gridCol>
                <a:gridCol w="757346">
                  <a:extLst>
                    <a:ext uri="{9D8B030D-6E8A-4147-A177-3AD203B41FA5}">
                      <a16:colId xmlns:a16="http://schemas.microsoft.com/office/drawing/2014/main" val="1133419152"/>
                    </a:ext>
                  </a:extLst>
                </a:gridCol>
                <a:gridCol w="56907">
                  <a:extLst>
                    <a:ext uri="{9D8B030D-6E8A-4147-A177-3AD203B41FA5}">
                      <a16:colId xmlns:a16="http://schemas.microsoft.com/office/drawing/2014/main" val="2763508637"/>
                    </a:ext>
                  </a:extLst>
                </a:gridCol>
                <a:gridCol w="987843">
                  <a:extLst>
                    <a:ext uri="{9D8B030D-6E8A-4147-A177-3AD203B41FA5}">
                      <a16:colId xmlns:a16="http://schemas.microsoft.com/office/drawing/2014/main" val="751477622"/>
                    </a:ext>
                  </a:extLst>
                </a:gridCol>
                <a:gridCol w="987843">
                  <a:extLst>
                    <a:ext uri="{9D8B030D-6E8A-4147-A177-3AD203B41FA5}">
                      <a16:colId xmlns:a16="http://schemas.microsoft.com/office/drawing/2014/main" val="2715114994"/>
                    </a:ext>
                  </a:extLst>
                </a:gridCol>
                <a:gridCol w="56907">
                  <a:extLst>
                    <a:ext uri="{9D8B030D-6E8A-4147-A177-3AD203B41FA5}">
                      <a16:colId xmlns:a16="http://schemas.microsoft.com/office/drawing/2014/main" val="2383265033"/>
                    </a:ext>
                  </a:extLst>
                </a:gridCol>
                <a:gridCol w="913755">
                  <a:extLst>
                    <a:ext uri="{9D8B030D-6E8A-4147-A177-3AD203B41FA5}">
                      <a16:colId xmlns:a16="http://schemas.microsoft.com/office/drawing/2014/main" val="1878970318"/>
                    </a:ext>
                  </a:extLst>
                </a:gridCol>
                <a:gridCol w="56907">
                  <a:extLst>
                    <a:ext uri="{9D8B030D-6E8A-4147-A177-3AD203B41FA5}">
                      <a16:colId xmlns:a16="http://schemas.microsoft.com/office/drawing/2014/main" val="4071408535"/>
                    </a:ext>
                  </a:extLst>
                </a:gridCol>
                <a:gridCol w="878083">
                  <a:extLst>
                    <a:ext uri="{9D8B030D-6E8A-4147-A177-3AD203B41FA5}">
                      <a16:colId xmlns:a16="http://schemas.microsoft.com/office/drawing/2014/main" val="1528239301"/>
                    </a:ext>
                  </a:extLst>
                </a:gridCol>
                <a:gridCol w="56907">
                  <a:extLst>
                    <a:ext uri="{9D8B030D-6E8A-4147-A177-3AD203B41FA5}">
                      <a16:colId xmlns:a16="http://schemas.microsoft.com/office/drawing/2014/main" val="562387417"/>
                    </a:ext>
                  </a:extLst>
                </a:gridCol>
                <a:gridCol w="782043">
                  <a:extLst>
                    <a:ext uri="{9D8B030D-6E8A-4147-A177-3AD203B41FA5}">
                      <a16:colId xmlns:a16="http://schemas.microsoft.com/office/drawing/2014/main" val="1045632291"/>
                    </a:ext>
                  </a:extLst>
                </a:gridCol>
                <a:gridCol w="56907">
                  <a:extLst>
                    <a:ext uri="{9D8B030D-6E8A-4147-A177-3AD203B41FA5}">
                      <a16:colId xmlns:a16="http://schemas.microsoft.com/office/drawing/2014/main" val="1337551204"/>
                    </a:ext>
                  </a:extLst>
                </a:gridCol>
                <a:gridCol w="56907">
                  <a:extLst>
                    <a:ext uri="{9D8B030D-6E8A-4147-A177-3AD203B41FA5}">
                      <a16:colId xmlns:a16="http://schemas.microsoft.com/office/drawing/2014/main" val="2929900708"/>
                    </a:ext>
                  </a:extLst>
                </a:gridCol>
                <a:gridCol w="1251267">
                  <a:extLst>
                    <a:ext uri="{9D8B030D-6E8A-4147-A177-3AD203B41FA5}">
                      <a16:colId xmlns:a16="http://schemas.microsoft.com/office/drawing/2014/main" val="1768915775"/>
                    </a:ext>
                  </a:extLst>
                </a:gridCol>
              </a:tblGrid>
              <a:tr h="324749">
                <a:tc>
                  <a:txBody>
                    <a:bodyPr/>
                    <a:lstStyle/>
                    <a:p>
                      <a:pPr algn="ctr" fontAlgn="ctr"/>
                      <a:r>
                        <a:rPr lang="fr-CH" sz="1000" b="1" i="0" u="none" strike="noStrike">
                          <a:solidFill>
                            <a:srgbClr val="000000"/>
                          </a:solidFill>
                          <a:effectLst/>
                          <a:latin typeface="Calibri" panose="020F0502020204030204" pitchFamily="34" charset="0"/>
                        </a:rPr>
                        <a:t>EURGBP</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(GBP)</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31593072"/>
                  </a:ext>
                </a:extLst>
              </a:tr>
              <a:tr h="166491">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0775870"/>
                  </a:ext>
                </a:extLst>
              </a:tr>
              <a:tr h="166491">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60896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52343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1565972"/>
                  </a:ext>
                </a:extLst>
              </a:tr>
              <a:tr h="166491">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1"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595959"/>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2253169"/>
                  </a:ext>
                </a:extLst>
              </a:tr>
              <a:tr h="162375">
                <a:tc gridSpan="6">
                  <a:txBody>
                    <a:bodyPr/>
                    <a:lstStyle/>
                    <a:p>
                      <a:pPr algn="l" fontAlgn="b"/>
                      <a:r>
                        <a:rPr lang="fr-FR" sz="1000" b="0" i="0" u="none" strike="noStrike">
                          <a:solidFill>
                            <a:srgbClr val="000000"/>
                          </a:solidFill>
                          <a:effectLst/>
                          <a:latin typeface="Calibri" panose="020F0502020204030204" pitchFamily="34" charset="0"/>
                        </a:rPr>
                        <a:t>*A mettre à jour une fois la livraison des flux finaux par les filiales</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24076782"/>
                  </a:ext>
                </a:extLst>
              </a:tr>
            </a:tbl>
          </a:graphicData>
        </a:graphic>
      </p:graphicFrame>
    </p:spTree>
    <p:extLst>
      <p:ext uri="{BB962C8B-B14F-4D97-AF65-F5344CB8AC3E}">
        <p14:creationId xmlns:p14="http://schemas.microsoft.com/office/powerpoint/2010/main" val="784249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6" name="Image 5">
            <a:extLst>
              <a:ext uri="{FF2B5EF4-FFF2-40B4-BE49-F238E27FC236}">
                <a16:creationId xmlns:a16="http://schemas.microsoft.com/office/drawing/2014/main" id="{30F7B377-7C3B-432C-9FBB-239CF70EA7BC}"/>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10" name="Image 9">
            <a:extLst>
              <a:ext uri="{FF2B5EF4-FFF2-40B4-BE49-F238E27FC236}">
                <a16:creationId xmlns:a16="http://schemas.microsoft.com/office/drawing/2014/main" id="{F7F749B7-74EF-4A73-9204-A125BDF86793}"/>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1942379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8" name="Image 7">
            <a:extLst>
              <a:ext uri="{FF2B5EF4-FFF2-40B4-BE49-F238E27FC236}">
                <a16:creationId xmlns:a16="http://schemas.microsoft.com/office/drawing/2014/main" id="{6E55D2A6-7966-4987-A507-9523DA019BBF}"/>
              </a:ext>
            </a:extLst>
          </p:cNvPr>
          <p:cNvPicPr>
            <a:picLocks noChangeAspect="1"/>
          </p:cNvPicPr>
          <p:nvPr/>
        </p:nvPicPr>
        <p:blipFill>
          <a:blip r:embed="rId2"/>
          <a:stretch>
            <a:fillRect/>
          </a:stretch>
        </p:blipFill>
        <p:spPr>
          <a:xfrm>
            <a:off x="281743" y="2349499"/>
            <a:ext cx="4200508" cy="3566469"/>
          </a:xfrm>
          <a:prstGeom prst="rect">
            <a:avLst/>
          </a:prstGeom>
        </p:spPr>
      </p:pic>
      <p:pic>
        <p:nvPicPr>
          <p:cNvPr id="10" name="Image 9">
            <a:extLst>
              <a:ext uri="{FF2B5EF4-FFF2-40B4-BE49-F238E27FC236}">
                <a16:creationId xmlns:a16="http://schemas.microsoft.com/office/drawing/2014/main" id="{5EA9C0BB-195A-419A-A65A-70726FF05B5E}"/>
              </a:ext>
            </a:extLst>
          </p:cNvPr>
          <p:cNvPicPr>
            <a:picLocks noChangeAspect="1"/>
          </p:cNvPicPr>
          <p:nvPr/>
        </p:nvPicPr>
        <p:blipFill>
          <a:blip r:embed="rId3"/>
          <a:stretch>
            <a:fillRect/>
          </a:stretch>
        </p:blipFill>
        <p:spPr>
          <a:xfrm>
            <a:off x="4571999" y="2349499"/>
            <a:ext cx="4206605" cy="3566469"/>
          </a:xfrm>
          <a:prstGeom prst="rect">
            <a:avLst/>
          </a:prstGeom>
        </p:spPr>
      </p:pic>
    </p:spTree>
    <p:extLst>
      <p:ext uri="{BB962C8B-B14F-4D97-AF65-F5344CB8AC3E}">
        <p14:creationId xmlns:p14="http://schemas.microsoft.com/office/powerpoint/2010/main" val="2538999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7" name="Image 6">
            <a:extLst>
              <a:ext uri="{FF2B5EF4-FFF2-40B4-BE49-F238E27FC236}">
                <a16:creationId xmlns:a16="http://schemas.microsoft.com/office/drawing/2014/main" id="{7553D281-6D45-41D0-AEBA-A5E592173167}"/>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9" name="Image 8">
            <a:extLst>
              <a:ext uri="{FF2B5EF4-FFF2-40B4-BE49-F238E27FC236}">
                <a16:creationId xmlns:a16="http://schemas.microsoft.com/office/drawing/2014/main" id="{128BB924-CF55-4BF9-A831-8115C2B6A56E}"/>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618435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70AD58E-B7A3-4A87-BB2B-FE51626EC469}"/>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DE3758B-0AA8-4895-A32D-E6CEE5C3C3E9}"/>
              </a:ext>
            </a:extLst>
          </p:cNvPr>
          <p:cNvPicPr>
            <a:picLocks noChangeAspect="1"/>
          </p:cNvPicPr>
          <p:nvPr/>
        </p:nvPicPr>
        <p:blipFill>
          <a:blip r:embed="rId2"/>
          <a:stretch>
            <a:fillRect/>
          </a:stretch>
        </p:blipFill>
        <p:spPr>
          <a:xfrm>
            <a:off x="317500" y="1143000"/>
            <a:ext cx="7193017" cy="1905000"/>
          </a:xfrm>
          <a:prstGeom prst="rect">
            <a:avLst/>
          </a:prstGeom>
        </p:spPr>
      </p:pic>
      <p:pic>
        <p:nvPicPr>
          <p:cNvPr id="8" name="Image 7">
            <a:extLst>
              <a:ext uri="{FF2B5EF4-FFF2-40B4-BE49-F238E27FC236}">
                <a16:creationId xmlns:a16="http://schemas.microsoft.com/office/drawing/2014/main" id="{E54D421A-B831-4B7D-9C31-277765FFA0BC}"/>
              </a:ext>
            </a:extLst>
          </p:cNvPr>
          <p:cNvPicPr>
            <a:picLocks noChangeAspect="1"/>
          </p:cNvPicPr>
          <p:nvPr/>
        </p:nvPicPr>
        <p:blipFill>
          <a:blip r:embed="rId3"/>
          <a:stretch>
            <a:fillRect/>
          </a:stretch>
        </p:blipFill>
        <p:spPr>
          <a:xfrm>
            <a:off x="3429000" y="3175000"/>
            <a:ext cx="5234167" cy="3429000"/>
          </a:xfrm>
          <a:prstGeom prst="rect">
            <a:avLst/>
          </a:prstGeom>
        </p:spPr>
      </p:pic>
    </p:spTree>
    <p:extLst>
      <p:ext uri="{BB962C8B-B14F-4D97-AF65-F5344CB8AC3E}">
        <p14:creationId xmlns:p14="http://schemas.microsoft.com/office/powerpoint/2010/main" val="168664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281DD477-7903-4E7A-AC0E-FCAF7FC7B3BE}"/>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BD0C50AA-E83F-4B62-AD08-9BFDAC3C5799}"/>
              </a:ext>
            </a:extLst>
          </p:cNvPr>
          <p:cNvPicPr>
            <a:picLocks noChangeAspect="1"/>
          </p:cNvPicPr>
          <p:nvPr/>
        </p:nvPicPr>
        <p:blipFill>
          <a:blip r:embed="rId3"/>
          <a:stretch>
            <a:fillRect/>
          </a:stretch>
        </p:blipFill>
        <p:spPr>
          <a:xfrm>
            <a:off x="3418764" y="3188135"/>
            <a:ext cx="5244403" cy="3415865"/>
          </a:xfrm>
          <a:prstGeom prst="rect">
            <a:avLst/>
          </a:prstGeom>
        </p:spPr>
      </p:pic>
    </p:spTree>
    <p:extLst>
      <p:ext uri="{BB962C8B-B14F-4D97-AF65-F5344CB8AC3E}">
        <p14:creationId xmlns:p14="http://schemas.microsoft.com/office/powerpoint/2010/main" val="3413806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CADJPY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111D2EE-397B-45D0-8A41-ABC7C689640D}"/>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6CF06CE0-E4EF-4C37-8D9C-C9AE09475B5B}"/>
              </a:ext>
            </a:extLst>
          </p:cNvPr>
          <p:cNvPicPr>
            <a:picLocks noChangeAspect="1"/>
          </p:cNvPicPr>
          <p:nvPr/>
        </p:nvPicPr>
        <p:blipFill>
          <a:blip r:embed="rId3"/>
          <a:stretch>
            <a:fillRect/>
          </a:stretch>
        </p:blipFill>
        <p:spPr>
          <a:xfrm>
            <a:off x="3418764" y="3175000"/>
            <a:ext cx="5244403" cy="3429000"/>
          </a:xfrm>
          <a:prstGeom prst="rect">
            <a:avLst/>
          </a:prstGeom>
        </p:spPr>
      </p:pic>
    </p:spTree>
    <p:extLst>
      <p:ext uri="{BB962C8B-B14F-4D97-AF65-F5344CB8AC3E}">
        <p14:creationId xmlns:p14="http://schemas.microsoft.com/office/powerpoint/2010/main" val="138310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USDCAD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3B2F64C-6D35-4607-8F27-38150284BA56}"/>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9F0DB954-81CB-4C8B-9D32-CB292C211D95}"/>
              </a:ext>
            </a:extLst>
          </p:cNvPr>
          <p:cNvPicPr>
            <a:picLocks noChangeAspect="1"/>
          </p:cNvPicPr>
          <p:nvPr/>
        </p:nvPicPr>
        <p:blipFill>
          <a:blip r:embed="rId3"/>
          <a:stretch>
            <a:fillRect/>
          </a:stretch>
        </p:blipFill>
        <p:spPr>
          <a:xfrm>
            <a:off x="3429000" y="3188135"/>
            <a:ext cx="5234167" cy="3415865"/>
          </a:xfrm>
          <a:prstGeom prst="rect">
            <a:avLst/>
          </a:prstGeom>
        </p:spPr>
      </p:pic>
    </p:spTree>
    <p:extLst>
      <p:ext uri="{BB962C8B-B14F-4D97-AF65-F5344CB8AC3E}">
        <p14:creationId xmlns:p14="http://schemas.microsoft.com/office/powerpoint/2010/main" val="62514166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5700</TotalTime>
  <Words>1820</Words>
  <Application>Microsoft Office PowerPoint</Application>
  <PresentationFormat>Affichage à l'écran (4:3)</PresentationFormat>
  <Paragraphs>799</Paragraphs>
  <Slides>48</Slides>
  <Notes>2</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48</vt:i4>
      </vt:variant>
    </vt:vector>
  </HeadingPairs>
  <TitlesOfParts>
    <vt:vector size="5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CADJPY</vt:lpstr>
      <vt:lpstr>Sensitivity USDCAD</vt:lpstr>
      <vt:lpstr> </vt:lpstr>
      <vt:lpstr>CADJPY - Historical &amp; Planned</vt:lpstr>
      <vt:lpstr>CADJPY - Synthesis</vt:lpstr>
      <vt:lpstr>CADJPY - 2021</vt:lpstr>
      <vt:lpstr>CADJPY - 2022</vt:lpstr>
      <vt:lpstr>EURGBP - Historical &amp; Planned</vt:lpstr>
      <vt:lpstr>EURGBP - Synthesis</vt:lpstr>
      <vt:lpstr>EURGBP - 2020-GBP Bilan</vt:lpstr>
      <vt:lpstr>EURGBP - 2021</vt:lpstr>
      <vt:lpstr>EURUSD - Historical &amp; Planned</vt:lpstr>
      <vt:lpstr>EURUSD - Synthesis</vt:lpstr>
      <vt:lpstr>EURUSD - 2021</vt:lpstr>
      <vt:lpstr>USDCAD - Historical &amp; Planned</vt:lpstr>
      <vt:lpstr>USDCAD - Synthesis</vt:lpstr>
      <vt:lpstr>USDCAD - 2021</vt:lpstr>
      <vt:lpstr> </vt:lpstr>
      <vt:lpstr>Hedging Summary - 2021</vt:lpstr>
      <vt:lpstr>Hedging Summary - 2022</vt:lpstr>
      <vt:lpstr>EURUSD - 2021-EURUSD</vt:lpstr>
      <vt:lpstr>EURUSD - 2021-EURUSD</vt:lpstr>
      <vt:lpstr>EURGBP - 2021-EURGBP</vt:lpstr>
      <vt:lpstr>EURGBP - 2021-EURGBP</vt:lpstr>
      <vt:lpstr>Hedging Summary - 2020</vt:lpstr>
      <vt:lpstr>EURGBP - 2020-EURGBP</vt:lpstr>
      <vt:lpstr>EURGBP - 2020-EURGBP</vt:lpstr>
      <vt:lpstr>EURGBP - 2020-EURGBP</vt:lpstr>
      <vt:lpstr> </vt:lpstr>
      <vt:lpstr>Hedging Summary - 2021</vt:lpstr>
      <vt:lpstr>Hedging Summary - 2022</vt:lpstr>
      <vt:lpstr>EURUSD - 2021-EURUSD</vt:lpstr>
      <vt:lpstr>EURUSD - 2021-EURUSD</vt:lpstr>
      <vt:lpstr>EURGBP - 2021-EURGBP</vt:lpstr>
      <vt:lpstr>EURGBP - 2021-EURGBP</vt:lpstr>
      <vt:lpstr>Hedging Summary - 2020</vt:lpstr>
      <vt:lpstr>EURGBP - 2020-EURGBP</vt:lpstr>
      <vt:lpstr>EURGBP - 2020-EURGBP</vt:lpstr>
      <vt:lpstr>EURGBP - 2020-EURGBP</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705</cp:revision>
  <cp:lastPrinted>2012-02-01T10:00:25Z</cp:lastPrinted>
  <dcterms:created xsi:type="dcterms:W3CDTF">2010-04-23T15:09:35Z</dcterms:created>
  <dcterms:modified xsi:type="dcterms:W3CDTF">2021-12-10T12:50:25Z</dcterms:modified>
</cp:coreProperties>
</file>