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8"/>
  </p:notesMasterIdLst>
  <p:sldIdLst>
    <p:sldId id="256" r:id="rId3"/>
    <p:sldId id="466" r:id="rId4"/>
    <p:sldId id="476" r:id="rId5"/>
    <p:sldId id="493" r:id="rId6"/>
    <p:sldId id="494" r:id="rId7"/>
    <p:sldId id="514" r:id="rId8"/>
    <p:sldId id="515" r:id="rId9"/>
    <p:sldId id="516" r:id="rId10"/>
    <p:sldId id="517" r:id="rId11"/>
    <p:sldId id="470" r:id="rId12"/>
    <p:sldId id="459" r:id="rId13"/>
    <p:sldId id="497" r:id="rId14"/>
    <p:sldId id="499" r:id="rId15"/>
    <p:sldId id="500" r:id="rId16"/>
    <p:sldId id="457" r:id="rId17"/>
    <p:sldId id="501" r:id="rId18"/>
    <p:sldId id="503" r:id="rId19"/>
    <p:sldId id="504" r:id="rId20"/>
    <p:sldId id="505" r:id="rId21"/>
    <p:sldId id="456" r:id="rId22"/>
    <p:sldId id="506" r:id="rId23"/>
    <p:sldId id="508" r:id="rId24"/>
    <p:sldId id="509" r:id="rId25"/>
    <p:sldId id="458" r:id="rId26"/>
    <p:sldId id="510" r:id="rId27"/>
    <p:sldId id="512" r:id="rId28"/>
    <p:sldId id="513" r:id="rId29"/>
    <p:sldId id="518" r:id="rId30"/>
    <p:sldId id="555" r:id="rId31"/>
    <p:sldId id="556" r:id="rId32"/>
    <p:sldId id="557" r:id="rId33"/>
    <p:sldId id="558" r:id="rId34"/>
    <p:sldId id="559" r:id="rId35"/>
    <p:sldId id="560" r:id="rId36"/>
    <p:sldId id="561" r:id="rId37"/>
    <p:sldId id="520" r:id="rId38"/>
    <p:sldId id="562" r:id="rId39"/>
    <p:sldId id="563" r:id="rId40"/>
    <p:sldId id="564" r:id="rId41"/>
    <p:sldId id="549" r:id="rId42"/>
    <p:sldId id="550" r:id="rId43"/>
    <p:sldId id="552" r:id="rId44"/>
    <p:sldId id="551" r:id="rId45"/>
    <p:sldId id="409" r:id="rId46"/>
    <p:sldId id="410" r:id="rId4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22/12/2021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36</a:t>
            </a:fld>
            <a:endParaRPr lang="fr-FR" dirty="0"/>
          </a:p>
        </p:txBody>
      </p:sp>
    </p:spTree>
    <p:extLst>
      <p:ext uri="{BB962C8B-B14F-4D97-AF65-F5344CB8AC3E}">
        <p14:creationId xmlns:p14="http://schemas.microsoft.com/office/powerpoint/2010/main" val="299643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37</a:t>
            </a:fld>
            <a:endParaRPr lang="fr-FR" dirty="0"/>
          </a:p>
        </p:txBody>
      </p:sp>
    </p:spTree>
    <p:extLst>
      <p:ext uri="{BB962C8B-B14F-4D97-AF65-F5344CB8AC3E}">
        <p14:creationId xmlns:p14="http://schemas.microsoft.com/office/powerpoint/2010/main" val="40891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38</a:t>
            </a:fld>
            <a:endParaRPr lang="fr-FR" dirty="0"/>
          </a:p>
        </p:txBody>
      </p:sp>
    </p:spTree>
    <p:extLst>
      <p:ext uri="{BB962C8B-B14F-4D97-AF65-F5344CB8AC3E}">
        <p14:creationId xmlns:p14="http://schemas.microsoft.com/office/powerpoint/2010/main" val="107063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39</a:t>
            </a:fld>
            <a:endParaRPr lang="fr-FR" dirty="0"/>
          </a:p>
        </p:txBody>
      </p:sp>
    </p:spTree>
    <p:extLst>
      <p:ext uri="{BB962C8B-B14F-4D97-AF65-F5344CB8AC3E}">
        <p14:creationId xmlns:p14="http://schemas.microsoft.com/office/powerpoint/2010/main" val="809555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12/22/2021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12/22/2021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12/22/2021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12/22/2021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12/22/2021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12/22/2021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12/22/2021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12/22/2021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12/22/2021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12/22/2021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12/22/2021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12/22/2021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12/22/2021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12/22/2021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12/22/2021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12/22/2021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01/12/2021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3820435F-4841-432A-BD8E-0C22A5B82CEC}"/>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87927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1F4A868F-3F23-459E-BCBC-28F4633C0074}"/>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93759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7" name="Image 6">
            <a:extLst>
              <a:ext uri="{FF2B5EF4-FFF2-40B4-BE49-F238E27FC236}">
                <a16:creationId xmlns:a16="http://schemas.microsoft.com/office/drawing/2014/main" id="{80874989-51F4-47FC-BC43-59AC10B510F6}"/>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9E3FEBEE-C7A4-45FE-8804-A341DF5B44C8}"/>
              </a:ext>
            </a:extLst>
          </p:cNvPr>
          <p:cNvPicPr>
            <a:picLocks noChangeAspect="1"/>
          </p:cNvPicPr>
          <p:nvPr/>
        </p:nvPicPr>
        <p:blipFill>
          <a:blip r:embed="rId3"/>
          <a:stretch>
            <a:fillRect/>
          </a:stretch>
        </p:blipFill>
        <p:spPr>
          <a:xfrm>
            <a:off x="4749800" y="2359025"/>
            <a:ext cx="4200508" cy="3566469"/>
          </a:xfrm>
          <a:prstGeom prst="rect">
            <a:avLst/>
          </a:prstGeom>
        </p:spPr>
      </p:pic>
    </p:spTree>
    <p:extLst>
      <p:ext uri="{BB962C8B-B14F-4D97-AF65-F5344CB8AC3E}">
        <p14:creationId xmlns:p14="http://schemas.microsoft.com/office/powerpoint/2010/main" val="334029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- 2022</a:t>
            </a:r>
          </a:p>
        </p:txBody>
      </p:sp>
      <p:pic>
        <p:nvPicPr>
          <p:cNvPr id="7" name="Image 6">
            <a:extLst>
              <a:ext uri="{FF2B5EF4-FFF2-40B4-BE49-F238E27FC236}">
                <a16:creationId xmlns:a16="http://schemas.microsoft.com/office/drawing/2014/main" id="{CEFF8F2C-AB4F-4B86-9EDE-42973CC6AF39}"/>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8C73F857-9CE8-427C-A93C-5B9F66D2ABD9}"/>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2576413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874459F-2C9D-4365-BB46-20092DBB014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78150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80729FFF-4E42-4D71-8B93-F6E1CB2333BA}"/>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67690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- 2020-GBP Bilan</a:t>
            </a:r>
          </a:p>
        </p:txBody>
      </p:sp>
      <p:pic>
        <p:nvPicPr>
          <p:cNvPr id="7" name="Image 6">
            <a:extLst>
              <a:ext uri="{FF2B5EF4-FFF2-40B4-BE49-F238E27FC236}">
                <a16:creationId xmlns:a16="http://schemas.microsoft.com/office/drawing/2014/main" id="{476E4A2F-15FD-4529-A74C-D645A485631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8" name="Image 7">
            <a:extLst>
              <a:ext uri="{FF2B5EF4-FFF2-40B4-BE49-F238E27FC236}">
                <a16:creationId xmlns:a16="http://schemas.microsoft.com/office/drawing/2014/main" id="{A4049ECE-F130-4512-907B-3B7E9EE92AE1}"/>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45061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7" name="Image 6">
            <a:extLst>
              <a:ext uri="{FF2B5EF4-FFF2-40B4-BE49-F238E27FC236}">
                <a16:creationId xmlns:a16="http://schemas.microsoft.com/office/drawing/2014/main" id="{6ED2A3C7-9FF6-49B1-B9DD-AEDC5AB5C4C5}"/>
              </a:ext>
            </a:extLst>
          </p:cNvPr>
          <p:cNvPicPr>
            <a:picLocks noChangeAspect="1"/>
          </p:cNvPicPr>
          <p:nvPr/>
        </p:nvPicPr>
        <p:blipFill>
          <a:blip r:embed="rId2"/>
          <a:stretch>
            <a:fillRect/>
          </a:stretch>
        </p:blipFill>
        <p:spPr>
          <a:xfrm>
            <a:off x="236221" y="2349501"/>
            <a:ext cx="4204716" cy="3569208"/>
          </a:xfrm>
          <a:prstGeom prst="rect">
            <a:avLst/>
          </a:prstGeom>
        </p:spPr>
      </p:pic>
      <p:pic>
        <p:nvPicPr>
          <p:cNvPr id="8" name="Image 7">
            <a:extLst>
              <a:ext uri="{FF2B5EF4-FFF2-40B4-BE49-F238E27FC236}">
                <a16:creationId xmlns:a16="http://schemas.microsoft.com/office/drawing/2014/main" id="{62472BBE-4738-47B7-8B9A-9A650CA9B529}"/>
              </a:ext>
            </a:extLst>
          </p:cNvPr>
          <p:cNvPicPr>
            <a:picLocks noChangeAspect="1"/>
          </p:cNvPicPr>
          <p:nvPr/>
        </p:nvPicPr>
        <p:blipFill>
          <a:blip r:embed="rId3"/>
          <a:stretch>
            <a:fillRect/>
          </a:stretch>
        </p:blipFill>
        <p:spPr>
          <a:xfrm>
            <a:off x="4749799" y="2349500"/>
            <a:ext cx="4204716" cy="3569208"/>
          </a:xfrm>
          <a:prstGeom prst="rect">
            <a:avLst/>
          </a:prstGeom>
        </p:spPr>
      </p:pic>
    </p:spTree>
    <p:extLst>
      <p:ext uri="{BB962C8B-B14F-4D97-AF65-F5344CB8AC3E}">
        <p14:creationId xmlns:p14="http://schemas.microsoft.com/office/powerpoint/2010/main" val="1623676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7" name="Image 6">
            <a:extLst>
              <a:ext uri="{FF2B5EF4-FFF2-40B4-BE49-F238E27FC236}">
                <a16:creationId xmlns:a16="http://schemas.microsoft.com/office/drawing/2014/main" id="{AEA7C996-1225-4DD1-A7D8-B3EB6958D976}"/>
              </a:ext>
            </a:extLst>
          </p:cNvPr>
          <p:cNvPicPr>
            <a:picLocks noChangeAspect="1"/>
          </p:cNvPicPr>
          <p:nvPr/>
        </p:nvPicPr>
        <p:blipFill>
          <a:blip r:embed="rId2"/>
          <a:stretch>
            <a:fillRect/>
          </a:stretch>
        </p:blipFill>
        <p:spPr>
          <a:xfrm>
            <a:off x="236219" y="2349500"/>
            <a:ext cx="4204715" cy="3569208"/>
          </a:xfrm>
          <a:prstGeom prst="rect">
            <a:avLst/>
          </a:prstGeom>
        </p:spPr>
      </p:pic>
      <p:pic>
        <p:nvPicPr>
          <p:cNvPr id="8" name="Image 7">
            <a:extLst>
              <a:ext uri="{FF2B5EF4-FFF2-40B4-BE49-F238E27FC236}">
                <a16:creationId xmlns:a16="http://schemas.microsoft.com/office/drawing/2014/main" id="{9B98DAC5-67BE-4CDE-85C0-EBD157A65C82}"/>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88707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7496A5F-0965-42AF-879B-5F60E3FEF82C}"/>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2147680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2B12573-4E8F-461E-94C1-BA1CE005905B}"/>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286240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AABD6BFC-CF1F-4E72-86F7-F5B6F9064DE6}"/>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3D653D05-46B5-4FDF-84B4-3FA8224F38FE}"/>
              </a:ext>
            </a:extLst>
          </p:cNvPr>
          <p:cNvPicPr>
            <a:picLocks noChangeAspect="1"/>
          </p:cNvPicPr>
          <p:nvPr/>
        </p:nvPicPr>
        <p:blipFill>
          <a:blip r:embed="rId3"/>
          <a:stretch>
            <a:fillRect/>
          </a:stretch>
        </p:blipFill>
        <p:spPr>
          <a:xfrm>
            <a:off x="4749800" y="2349500"/>
            <a:ext cx="4200509" cy="3569208"/>
          </a:xfrm>
          <a:prstGeom prst="rect">
            <a:avLst/>
          </a:prstGeom>
        </p:spPr>
      </p:pic>
    </p:spTree>
    <p:extLst>
      <p:ext uri="{BB962C8B-B14F-4D97-AF65-F5344CB8AC3E}">
        <p14:creationId xmlns:p14="http://schemas.microsoft.com/office/powerpoint/2010/main" val="200804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7" name="Image 6">
            <a:extLst>
              <a:ext uri="{FF2B5EF4-FFF2-40B4-BE49-F238E27FC236}">
                <a16:creationId xmlns:a16="http://schemas.microsoft.com/office/drawing/2014/main" id="{E6604D1E-E2E1-4411-97FF-C917F7D1505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8" name="Image 7">
            <a:extLst>
              <a:ext uri="{FF2B5EF4-FFF2-40B4-BE49-F238E27FC236}">
                <a16:creationId xmlns:a16="http://schemas.microsoft.com/office/drawing/2014/main" id="{15DE7ACF-8F6B-46A4-98C3-D51088C31B59}"/>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6286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2F147ED3-FB5C-467F-9E42-973E7F1A2401}"/>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98367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D933AC1E-E44E-4827-8B32-30509D4CC00D}"/>
              </a:ext>
            </a:extLst>
          </p:cNvPr>
          <p:cNvPicPr>
            <a:picLocks noChangeAspect="1"/>
          </p:cNvPicPr>
          <p:nvPr/>
        </p:nvPicPr>
        <p:blipFill>
          <a:blip r:embed="rId2"/>
          <a:stretch>
            <a:fillRect/>
          </a:stretch>
        </p:blipFill>
        <p:spPr>
          <a:xfrm>
            <a:off x="823656" y="1269564"/>
            <a:ext cx="7382896" cy="5029636"/>
          </a:xfrm>
          <a:prstGeom prst="rect">
            <a:avLst/>
          </a:prstGeom>
        </p:spPr>
      </p:pic>
    </p:spTree>
    <p:extLst>
      <p:ext uri="{BB962C8B-B14F-4D97-AF65-F5344CB8AC3E}">
        <p14:creationId xmlns:p14="http://schemas.microsoft.com/office/powerpoint/2010/main" val="163204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7" name="Image 6">
            <a:extLst>
              <a:ext uri="{FF2B5EF4-FFF2-40B4-BE49-F238E27FC236}">
                <a16:creationId xmlns:a16="http://schemas.microsoft.com/office/drawing/2014/main" id="{6748A8C5-8612-4322-BD39-6B0CAD57B536}"/>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29BEB852-E7B6-4CAB-9B0F-A061E55E9174}"/>
              </a:ext>
            </a:extLst>
          </p:cNvPr>
          <p:cNvPicPr>
            <a:picLocks noChangeAspect="1"/>
          </p:cNvPicPr>
          <p:nvPr/>
        </p:nvPicPr>
        <p:blipFill>
          <a:blip r:embed="rId3"/>
          <a:stretch>
            <a:fillRect/>
          </a:stretch>
        </p:blipFill>
        <p:spPr>
          <a:xfrm>
            <a:off x="4749801" y="2346142"/>
            <a:ext cx="4200508" cy="3570732"/>
          </a:xfrm>
          <a:prstGeom prst="rect">
            <a:avLst/>
          </a:prstGeom>
        </p:spPr>
      </p:pic>
    </p:spTree>
    <p:extLst>
      <p:ext uri="{BB962C8B-B14F-4D97-AF65-F5344CB8AC3E}">
        <p14:creationId xmlns:p14="http://schemas.microsoft.com/office/powerpoint/2010/main" val="275925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- 2022</a:t>
            </a:r>
          </a:p>
        </p:txBody>
      </p:sp>
      <p:pic>
        <p:nvPicPr>
          <p:cNvPr id="7" name="Image 6">
            <a:extLst>
              <a:ext uri="{FF2B5EF4-FFF2-40B4-BE49-F238E27FC236}">
                <a16:creationId xmlns:a16="http://schemas.microsoft.com/office/drawing/2014/main" id="{C51EFBEE-429C-4AE9-B617-8DA280D4DF6E}"/>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3D13E170-26B2-4C24-99F6-1A333DF146CD}"/>
              </a:ext>
            </a:extLst>
          </p:cNvPr>
          <p:cNvPicPr>
            <a:picLocks noChangeAspect="1"/>
          </p:cNvPicPr>
          <p:nvPr/>
        </p:nvPicPr>
        <p:blipFill>
          <a:blip r:embed="rId3"/>
          <a:stretch>
            <a:fillRect/>
          </a:stretch>
        </p:blipFill>
        <p:spPr>
          <a:xfrm>
            <a:off x="4747911" y="2347976"/>
            <a:ext cx="4206605" cy="3570732"/>
          </a:xfrm>
          <a:prstGeom prst="rect">
            <a:avLst/>
          </a:prstGeom>
        </p:spPr>
      </p:pic>
    </p:spTree>
    <p:extLst>
      <p:ext uri="{BB962C8B-B14F-4D97-AF65-F5344CB8AC3E}">
        <p14:creationId xmlns:p14="http://schemas.microsoft.com/office/powerpoint/2010/main" val="3862225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- 2021</a:t>
            </a:r>
            <a:endParaRPr lang="en-US"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4" name="Tableau 3">
            <a:extLst>
              <a:ext uri="{FF2B5EF4-FFF2-40B4-BE49-F238E27FC236}">
                <a16:creationId xmlns:a16="http://schemas.microsoft.com/office/drawing/2014/main" id="{3238FF13-7F76-40D0-9FD1-2852199ACE37}"/>
              </a:ext>
            </a:extLst>
          </p:cNvPr>
          <p:cNvGraphicFramePr>
            <a:graphicFrameLocks noGrp="1"/>
          </p:cNvGraphicFramePr>
          <p:nvPr/>
        </p:nvGraphicFramePr>
        <p:xfrm>
          <a:off x="42951" y="1153937"/>
          <a:ext cx="9058098" cy="4932000"/>
        </p:xfrm>
        <a:graphic>
          <a:graphicData uri="http://schemas.openxmlformats.org/drawingml/2006/table">
            <a:tbl>
              <a:tblPr/>
              <a:tblGrid>
                <a:gridCol w="1080000">
                  <a:extLst>
                    <a:ext uri="{9D8B030D-6E8A-4147-A177-3AD203B41FA5}">
                      <a16:colId xmlns:a16="http://schemas.microsoft.com/office/drawing/2014/main" val="992615701"/>
                    </a:ext>
                  </a:extLst>
                </a:gridCol>
                <a:gridCol w="63683">
                  <a:extLst>
                    <a:ext uri="{9D8B030D-6E8A-4147-A177-3AD203B41FA5}">
                      <a16:colId xmlns:a16="http://schemas.microsoft.com/office/drawing/2014/main" val="3487377109"/>
                    </a:ext>
                  </a:extLst>
                </a:gridCol>
                <a:gridCol w="1080000">
                  <a:extLst>
                    <a:ext uri="{9D8B030D-6E8A-4147-A177-3AD203B41FA5}">
                      <a16:colId xmlns:a16="http://schemas.microsoft.com/office/drawing/2014/main" val="3681872287"/>
                    </a:ext>
                  </a:extLst>
                </a:gridCol>
                <a:gridCol w="63683">
                  <a:extLst>
                    <a:ext uri="{9D8B030D-6E8A-4147-A177-3AD203B41FA5}">
                      <a16:colId xmlns:a16="http://schemas.microsoft.com/office/drawing/2014/main" val="3823536330"/>
                    </a:ext>
                  </a:extLst>
                </a:gridCol>
                <a:gridCol w="1080000">
                  <a:extLst>
                    <a:ext uri="{9D8B030D-6E8A-4147-A177-3AD203B41FA5}">
                      <a16:colId xmlns:a16="http://schemas.microsoft.com/office/drawing/2014/main" val="2129378215"/>
                    </a:ext>
                  </a:extLst>
                </a:gridCol>
                <a:gridCol w="1080000">
                  <a:extLst>
                    <a:ext uri="{9D8B030D-6E8A-4147-A177-3AD203B41FA5}">
                      <a16:colId xmlns:a16="http://schemas.microsoft.com/office/drawing/2014/main" val="3832154297"/>
                    </a:ext>
                  </a:extLst>
                </a:gridCol>
                <a:gridCol w="63683">
                  <a:extLst>
                    <a:ext uri="{9D8B030D-6E8A-4147-A177-3AD203B41FA5}">
                      <a16:colId xmlns:a16="http://schemas.microsoft.com/office/drawing/2014/main" val="1427383390"/>
                    </a:ext>
                  </a:extLst>
                </a:gridCol>
                <a:gridCol w="1080000">
                  <a:extLst>
                    <a:ext uri="{9D8B030D-6E8A-4147-A177-3AD203B41FA5}">
                      <a16:colId xmlns:a16="http://schemas.microsoft.com/office/drawing/2014/main" val="1468087304"/>
                    </a:ext>
                  </a:extLst>
                </a:gridCol>
                <a:gridCol w="63683">
                  <a:extLst>
                    <a:ext uri="{9D8B030D-6E8A-4147-A177-3AD203B41FA5}">
                      <a16:colId xmlns:a16="http://schemas.microsoft.com/office/drawing/2014/main" val="3259569031"/>
                    </a:ext>
                  </a:extLst>
                </a:gridCol>
                <a:gridCol w="1080000">
                  <a:extLst>
                    <a:ext uri="{9D8B030D-6E8A-4147-A177-3AD203B41FA5}">
                      <a16:colId xmlns:a16="http://schemas.microsoft.com/office/drawing/2014/main" val="3439167453"/>
                    </a:ext>
                  </a:extLst>
                </a:gridCol>
                <a:gridCol w="63683">
                  <a:extLst>
                    <a:ext uri="{9D8B030D-6E8A-4147-A177-3AD203B41FA5}">
                      <a16:colId xmlns:a16="http://schemas.microsoft.com/office/drawing/2014/main" val="3700481489"/>
                    </a:ext>
                  </a:extLst>
                </a:gridCol>
                <a:gridCol w="1080000">
                  <a:extLst>
                    <a:ext uri="{9D8B030D-6E8A-4147-A177-3AD203B41FA5}">
                      <a16:colId xmlns:a16="http://schemas.microsoft.com/office/drawing/2014/main" val="3435924563"/>
                    </a:ext>
                  </a:extLst>
                </a:gridCol>
                <a:gridCol w="63683">
                  <a:extLst>
                    <a:ext uri="{9D8B030D-6E8A-4147-A177-3AD203B41FA5}">
                      <a16:colId xmlns:a16="http://schemas.microsoft.com/office/drawing/2014/main" val="791454071"/>
                    </a:ext>
                  </a:extLst>
                </a:gridCol>
                <a:gridCol w="1116000">
                  <a:extLst>
                    <a:ext uri="{9D8B030D-6E8A-4147-A177-3AD203B41FA5}">
                      <a16:colId xmlns:a16="http://schemas.microsoft.com/office/drawing/2014/main" val="1938680061"/>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EURUSD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(USD)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591678532"/>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9674066"/>
                  </a:ext>
                </a:extLst>
              </a:tr>
              <a:tr h="216000">
                <a:tc>
                  <a:txBody>
                    <a:bodyPr/>
                    <a:lstStyle/>
                    <a:p>
                      <a:pPr algn="ctr" fontAlgn="ctr"/>
                      <a:r>
                        <a:rPr lang="fr-FR" sz="1100" b="0" i="0" u="none" strike="noStrike" dirty="0">
                          <a:solidFill>
                            <a:srgbClr val="000000"/>
                          </a:solidFill>
                          <a:effectLst/>
                          <a:latin typeface="Calibri" panose="020F0502020204030204" pitchFamily="34" charset="0"/>
                        </a:rPr>
                        <a:t>Groupe Socomore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368 646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375 000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98%</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1,1503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13 268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397354"/>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1 354 880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1 425 069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dirty="0">
                          <a:solidFill>
                            <a:srgbClr val="000000"/>
                          </a:solidFill>
                          <a:effectLst/>
                          <a:latin typeface="Calibri" panose="020F0502020204030204" pitchFamily="34" charset="0"/>
                        </a:rPr>
                        <a:t>95%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1,1503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48 763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460096"/>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-248 526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-152 237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163%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NA</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 NA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-8 945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546168"/>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1 475 000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1 647 832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1,1503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53 087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018116"/>
                  </a:ext>
                </a:extLst>
              </a:tr>
              <a:tr h="180000">
                <a:tc>
                  <a:txBody>
                    <a:bodyPr/>
                    <a:lstStyle/>
                    <a:p>
                      <a:pPr algn="ctr" fontAlgn="ctr"/>
                      <a:r>
                        <a:rPr lang="fr-FR" sz="100" b="0" i="0" u="none" strike="noStrike">
                          <a:solidFill>
                            <a:srgbClr val="000000"/>
                          </a:solidFill>
                          <a:effectLst/>
                          <a:latin typeface="Calibri" panose="020F0502020204030204" pitchFamily="34" charset="0"/>
                        </a:rPr>
                        <a:t> </a:t>
                      </a:r>
                    </a:p>
                  </a:txBody>
                  <a:tcPr marL="5307" marR="5307" marT="5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00" b="0" i="0" u="none" strike="noStrike">
                        <a:solidFill>
                          <a:srgbClr val="000000"/>
                        </a:solidFill>
                        <a:effectLst/>
                        <a:latin typeface="Calibri" panose="020F0502020204030204" pitchFamily="34" charset="0"/>
                      </a:endParaRPr>
                    </a:p>
                  </a:txBody>
                  <a:tcPr marL="5307" marR="5307" marT="5307" marB="0" anchor="ctr">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595959"/>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241819"/>
                  </a:ext>
                </a:extLst>
              </a:tr>
              <a:tr h="432000">
                <a:tc>
                  <a:txBody>
                    <a:bodyPr/>
                    <a:lstStyle/>
                    <a:p>
                      <a:pPr algn="ctr" fontAlgn="ctr"/>
                      <a:r>
                        <a:rPr lang="fr-FR" sz="1100" b="1" i="0" u="none" strike="noStrike" dirty="0">
                          <a:solidFill>
                            <a:srgbClr val="000000"/>
                          </a:solidFill>
                          <a:effectLst/>
                          <a:latin typeface="Calibri" panose="020F0502020204030204" pitchFamily="34" charset="0"/>
                        </a:rPr>
                        <a:t>EURGBP</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336794946"/>
                  </a:ext>
                </a:extLst>
              </a:tr>
              <a:tr h="72000">
                <a:tc>
                  <a:txBody>
                    <a:bodyPr/>
                    <a:lstStyle/>
                    <a:p>
                      <a:pPr algn="l" fontAlgn="b"/>
                      <a:r>
                        <a:rPr lang="fr-FR" sz="100" b="1"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8602573"/>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1 052 727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1 321 165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0,8726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23 592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577407"/>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1 688 945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1 816 346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0,8726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37 849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472846"/>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2 741 672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3 137 511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0,8726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61 441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069587"/>
                  </a:ext>
                </a:extLst>
              </a:tr>
              <a:tr h="180000">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0747548"/>
                  </a:ext>
                </a:extLst>
              </a:tr>
              <a:tr h="432000">
                <a:tc>
                  <a:txBody>
                    <a:bodyPr/>
                    <a:lstStyle/>
                    <a:p>
                      <a:pPr algn="ctr" fontAlgn="ctr"/>
                      <a:r>
                        <a:rPr lang="fr-FR" sz="1100" b="1" i="0" u="none" strike="noStrike" dirty="0">
                          <a:solidFill>
                            <a:srgbClr val="000000"/>
                          </a:solidFill>
                          <a:effectLst/>
                          <a:latin typeface="Calibri" panose="020F0502020204030204" pitchFamily="34" charset="0"/>
                        </a:rPr>
                        <a:t>USDCAD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241303221"/>
                  </a:ext>
                </a:extLst>
              </a:tr>
              <a:tr h="72000">
                <a:tc>
                  <a:txBody>
                    <a:bodyPr/>
                    <a:lstStyle/>
                    <a:p>
                      <a:pPr algn="l" fontAlgn="b"/>
                      <a:r>
                        <a:rPr lang="fr-FR" sz="100" b="1"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3172718"/>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1,2702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-1 129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502139"/>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1,2702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-1 129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637722"/>
                  </a:ext>
                </a:extLst>
              </a:tr>
              <a:tr h="180000">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8743300"/>
                  </a:ext>
                </a:extLst>
              </a:tr>
              <a:tr h="43200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840942482"/>
                  </a:ext>
                </a:extLst>
              </a:tr>
              <a:tr h="72000">
                <a:tc>
                  <a:txBody>
                    <a:bodyPr/>
                    <a:lstStyle/>
                    <a:p>
                      <a:pPr algn="l" fontAlgn="b"/>
                      <a:r>
                        <a:rPr lang="fr-FR" sz="100" b="1"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263835"/>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28 068 620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47%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81,3657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568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918068"/>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28 068 620 </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59 212 495 </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dirty="0">
                          <a:solidFill>
                            <a:srgbClr val="000000"/>
                          </a:solidFill>
                          <a:effectLst/>
                          <a:latin typeface="Calibri" panose="020F0502020204030204" pitchFamily="34" charset="0"/>
                        </a:rPr>
                        <a:t>47%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307" marR="5307" marT="53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81,3657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568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554225"/>
                  </a:ext>
                </a:extLst>
              </a:tr>
            </a:tbl>
          </a:graphicData>
        </a:graphic>
      </p:graphicFrame>
    </p:spTree>
    <p:extLst>
      <p:ext uri="{BB962C8B-B14F-4D97-AF65-F5344CB8AC3E}">
        <p14:creationId xmlns:p14="http://schemas.microsoft.com/office/powerpoint/2010/main" val="832554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6" name="Tableau 5">
            <a:extLst>
              <a:ext uri="{FF2B5EF4-FFF2-40B4-BE49-F238E27FC236}">
                <a16:creationId xmlns:a16="http://schemas.microsoft.com/office/drawing/2014/main" id="{856E621C-BDD1-4F05-9F6B-A48743C20150}"/>
              </a:ext>
            </a:extLst>
          </p:cNvPr>
          <p:cNvGraphicFramePr>
            <a:graphicFrameLocks noGrp="1"/>
          </p:cNvGraphicFramePr>
          <p:nvPr/>
        </p:nvGraphicFramePr>
        <p:xfrm>
          <a:off x="42951" y="1153937"/>
          <a:ext cx="9058100" cy="5161671"/>
        </p:xfrm>
        <a:graphic>
          <a:graphicData uri="http://schemas.openxmlformats.org/drawingml/2006/table">
            <a:tbl>
              <a:tblPr/>
              <a:tblGrid>
                <a:gridCol w="1083505">
                  <a:extLst>
                    <a:ext uri="{9D8B030D-6E8A-4147-A177-3AD203B41FA5}">
                      <a16:colId xmlns:a16="http://schemas.microsoft.com/office/drawing/2014/main" val="3433367560"/>
                    </a:ext>
                  </a:extLst>
                </a:gridCol>
                <a:gridCol w="65010">
                  <a:extLst>
                    <a:ext uri="{9D8B030D-6E8A-4147-A177-3AD203B41FA5}">
                      <a16:colId xmlns:a16="http://schemas.microsoft.com/office/drawing/2014/main" val="3042723398"/>
                    </a:ext>
                  </a:extLst>
                </a:gridCol>
                <a:gridCol w="1083505">
                  <a:extLst>
                    <a:ext uri="{9D8B030D-6E8A-4147-A177-3AD203B41FA5}">
                      <a16:colId xmlns:a16="http://schemas.microsoft.com/office/drawing/2014/main" val="3501741103"/>
                    </a:ext>
                  </a:extLst>
                </a:gridCol>
                <a:gridCol w="65010">
                  <a:extLst>
                    <a:ext uri="{9D8B030D-6E8A-4147-A177-3AD203B41FA5}">
                      <a16:colId xmlns:a16="http://schemas.microsoft.com/office/drawing/2014/main" val="1778904360"/>
                    </a:ext>
                  </a:extLst>
                </a:gridCol>
                <a:gridCol w="1083505">
                  <a:extLst>
                    <a:ext uri="{9D8B030D-6E8A-4147-A177-3AD203B41FA5}">
                      <a16:colId xmlns:a16="http://schemas.microsoft.com/office/drawing/2014/main" val="1303487616"/>
                    </a:ext>
                  </a:extLst>
                </a:gridCol>
                <a:gridCol w="1083505">
                  <a:extLst>
                    <a:ext uri="{9D8B030D-6E8A-4147-A177-3AD203B41FA5}">
                      <a16:colId xmlns:a16="http://schemas.microsoft.com/office/drawing/2014/main" val="3524686848"/>
                    </a:ext>
                  </a:extLst>
                </a:gridCol>
                <a:gridCol w="65010">
                  <a:extLst>
                    <a:ext uri="{9D8B030D-6E8A-4147-A177-3AD203B41FA5}">
                      <a16:colId xmlns:a16="http://schemas.microsoft.com/office/drawing/2014/main" val="412548449"/>
                    </a:ext>
                  </a:extLst>
                </a:gridCol>
                <a:gridCol w="1083505">
                  <a:extLst>
                    <a:ext uri="{9D8B030D-6E8A-4147-A177-3AD203B41FA5}">
                      <a16:colId xmlns:a16="http://schemas.microsoft.com/office/drawing/2014/main" val="986793092"/>
                    </a:ext>
                  </a:extLst>
                </a:gridCol>
                <a:gridCol w="65010">
                  <a:extLst>
                    <a:ext uri="{9D8B030D-6E8A-4147-A177-3AD203B41FA5}">
                      <a16:colId xmlns:a16="http://schemas.microsoft.com/office/drawing/2014/main" val="2520682916"/>
                    </a:ext>
                  </a:extLst>
                </a:gridCol>
                <a:gridCol w="1083505">
                  <a:extLst>
                    <a:ext uri="{9D8B030D-6E8A-4147-A177-3AD203B41FA5}">
                      <a16:colId xmlns:a16="http://schemas.microsoft.com/office/drawing/2014/main" val="3859350166"/>
                    </a:ext>
                  </a:extLst>
                </a:gridCol>
                <a:gridCol w="65010">
                  <a:extLst>
                    <a:ext uri="{9D8B030D-6E8A-4147-A177-3AD203B41FA5}">
                      <a16:colId xmlns:a16="http://schemas.microsoft.com/office/drawing/2014/main" val="66722724"/>
                    </a:ext>
                  </a:extLst>
                </a:gridCol>
                <a:gridCol w="1083505">
                  <a:extLst>
                    <a:ext uri="{9D8B030D-6E8A-4147-A177-3AD203B41FA5}">
                      <a16:colId xmlns:a16="http://schemas.microsoft.com/office/drawing/2014/main" val="813497620"/>
                    </a:ext>
                  </a:extLst>
                </a:gridCol>
                <a:gridCol w="65010">
                  <a:extLst>
                    <a:ext uri="{9D8B030D-6E8A-4147-A177-3AD203B41FA5}">
                      <a16:colId xmlns:a16="http://schemas.microsoft.com/office/drawing/2014/main" val="1171333449"/>
                    </a:ext>
                  </a:extLst>
                </a:gridCol>
                <a:gridCol w="1083505">
                  <a:extLst>
                    <a:ext uri="{9D8B030D-6E8A-4147-A177-3AD203B41FA5}">
                      <a16:colId xmlns:a16="http://schemas.microsoft.com/office/drawing/2014/main" val="284936345"/>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EURUSD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(USD)</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38419036"/>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1480280"/>
                  </a:ext>
                </a:extLst>
              </a:tr>
              <a:tr h="216000">
                <a:tc>
                  <a:txBody>
                    <a:bodyPr/>
                    <a:lstStyle/>
                    <a:p>
                      <a:pPr algn="ctr" fontAlgn="ctr"/>
                      <a:r>
                        <a:rPr lang="fr-FR" sz="1100" b="0" i="0" u="none" strike="noStrike" dirty="0">
                          <a:solidFill>
                            <a:srgbClr val="000000"/>
                          </a:solidFill>
                          <a:effectLst/>
                          <a:latin typeface="Calibri" panose="020F0502020204030204" pitchFamily="34" charset="0"/>
                        </a:rPr>
                        <a:t>Groupe Socomore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741 210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741 210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1,1448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-5 598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04236"/>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Ireland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1 666 767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1 666 767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1,1448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-12 588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191287"/>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France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223 040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223 040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1,1448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-1 684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714570"/>
                  </a:ext>
                </a:extLst>
              </a:tr>
              <a:tr h="216000">
                <a:tc>
                  <a:txBody>
                    <a:bodyPr/>
                    <a:lstStyle/>
                    <a:p>
                      <a:pPr algn="ctr" fontAlgn="ctr"/>
                      <a:r>
                        <a:rPr lang="fr-FR" sz="1100" b="0" i="0" u="none" strike="noStrike" dirty="0">
                          <a:solidFill>
                            <a:srgbClr val="000000"/>
                          </a:solidFill>
                          <a:effectLst/>
                          <a:latin typeface="Calibri" panose="020F0502020204030204" pitchFamily="34" charset="0"/>
                        </a:rPr>
                        <a:t>BABBCO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-350 000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-350 000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NA</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B050"/>
                          </a:solidFill>
                          <a:effectLst/>
                          <a:latin typeface="Calibri" panose="020F0502020204030204" pitchFamily="34" charset="0"/>
                        </a:rPr>
                        <a:t>2 643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861987"/>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2 281 016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2 281 017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1,135</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1,1448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-17 227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22078"/>
                  </a:ext>
                </a:extLst>
              </a:tr>
              <a:tr h="180000">
                <a:tc>
                  <a:txBody>
                    <a:bodyPr/>
                    <a:lstStyle/>
                    <a:p>
                      <a:pPr algn="ctr" fontAlgn="ctr"/>
                      <a:r>
                        <a:rPr lang="fr-FR" sz="100" b="0" i="0" u="none" strike="noStrike" dirty="0">
                          <a:solidFill>
                            <a:srgbClr val="000000"/>
                          </a:solidFill>
                          <a:effectLst/>
                          <a:latin typeface="Calibri" panose="020F0502020204030204" pitchFamily="34" charset="0"/>
                        </a:rPr>
                        <a:t> </a:t>
                      </a:r>
                    </a:p>
                  </a:txBody>
                  <a:tcPr marL="5277" marR="5277" marT="52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00" b="0" i="0" u="none" strike="noStrike">
                        <a:solidFill>
                          <a:srgbClr val="000000"/>
                        </a:solidFill>
                        <a:effectLst/>
                        <a:latin typeface="Calibri" panose="020F0502020204030204" pitchFamily="34" charset="0"/>
                      </a:endParaRPr>
                    </a:p>
                  </a:txBody>
                  <a:tcPr marL="5277" marR="5277" marT="5277" marB="0" anchor="ctr">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595959"/>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595959"/>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dirty="0">
                          <a:solidFill>
                            <a:srgbClr val="595959"/>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7210432"/>
                  </a:ext>
                </a:extLst>
              </a:tr>
              <a:tr h="221640">
                <a:tc>
                  <a:txBody>
                    <a:bodyPr/>
                    <a:lstStyle/>
                    <a:p>
                      <a:pPr algn="ctr" fontAlgn="ctr"/>
                      <a:r>
                        <a:rPr lang="fr-FR" sz="1100" b="1" i="0" u="none" strike="noStrike" dirty="0">
                          <a:solidFill>
                            <a:srgbClr val="000000"/>
                          </a:solidFill>
                          <a:effectLst/>
                          <a:latin typeface="Calibri" panose="020F0502020204030204" pitchFamily="34" charset="0"/>
                        </a:rPr>
                        <a:t>EURGBP</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49449941"/>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0747134"/>
                  </a:ext>
                </a:extLst>
              </a:tr>
              <a:tr h="216000">
                <a:tc>
                  <a:txBody>
                    <a:bodyPr/>
                    <a:lstStyle/>
                    <a:p>
                      <a:pPr algn="ctr" fontAlgn="ctr"/>
                      <a:r>
                        <a:rPr lang="fr-FR" sz="1100" b="0" i="0" u="none" strike="noStrike" dirty="0">
                          <a:solidFill>
                            <a:srgbClr val="000000"/>
                          </a:solidFill>
                          <a:effectLst/>
                          <a:latin typeface="Calibri" panose="020F0502020204030204" pitchFamily="34" charset="0"/>
                        </a:rPr>
                        <a:t>Groupe Socomore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0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NA</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0,850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0,8599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B050"/>
                          </a:solidFill>
                          <a:effectLst/>
                          <a:latin typeface="Calibri" panose="020F0502020204030204" pitchFamily="34" charset="0"/>
                        </a:rPr>
                        <a:t>0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86654"/>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France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1 388 173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1 542 414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0,850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0,8599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-18 791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2875"/>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Ireland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1 808 693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2 009 659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0,850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0,8599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-24 484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068958"/>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3 196 866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3 552 073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0,850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0,8599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-43 275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791898"/>
                  </a:ext>
                </a:extLst>
              </a:tr>
              <a:tr h="180000">
                <a:tc>
                  <a:txBody>
                    <a:bodyPr/>
                    <a:lstStyle/>
                    <a:p>
                      <a:pPr algn="l"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7926360"/>
                  </a:ext>
                </a:extLst>
              </a:tr>
              <a:tr h="221640">
                <a:tc>
                  <a:txBody>
                    <a:bodyPr/>
                    <a:lstStyle/>
                    <a:p>
                      <a:pPr algn="ctr" fontAlgn="ctr"/>
                      <a:r>
                        <a:rPr lang="fr-FR" sz="1100" b="1" i="0" u="none" strike="noStrike" dirty="0">
                          <a:solidFill>
                            <a:srgbClr val="000000"/>
                          </a:solidFill>
                          <a:effectLst/>
                          <a:latin typeface="Calibri" panose="020F0502020204030204" pitchFamily="34" charset="0"/>
                        </a:rPr>
                        <a:t>USDCAD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971362308"/>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4234691"/>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CAD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600 777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600 777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1,2738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B050"/>
                          </a:solidFill>
                          <a:effectLst/>
                          <a:latin typeface="Calibri" panose="020F0502020204030204" pitchFamily="34" charset="0"/>
                        </a:rPr>
                        <a:t>1 393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224729"/>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600 777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600 777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1,2738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B050"/>
                          </a:solidFill>
                          <a:effectLst/>
                          <a:latin typeface="Calibri" panose="020F0502020204030204" pitchFamily="34" charset="0"/>
                        </a:rPr>
                        <a:t>1 393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348300"/>
                  </a:ext>
                </a:extLst>
              </a:tr>
              <a:tr h="180000">
                <a:tc>
                  <a:txBody>
                    <a:bodyPr/>
                    <a:lstStyle/>
                    <a:p>
                      <a:pPr algn="l"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6171541"/>
                  </a:ext>
                </a:extLst>
              </a:tr>
              <a:tr h="22164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22159836"/>
                  </a:ext>
                </a:extLst>
              </a:tr>
              <a:tr h="144000">
                <a:tc>
                  <a:txBody>
                    <a:bodyPr/>
                    <a:lstStyle/>
                    <a:p>
                      <a:pPr algn="l" fontAlgn="b"/>
                      <a:r>
                        <a:rPr lang="fr-FR" sz="100" b="1"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8226743"/>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51 335 380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61 333 910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84%</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91,000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83,0343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54 118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256658"/>
                  </a:ext>
                </a:extLst>
              </a:tr>
              <a:tr h="216000">
                <a:tc>
                  <a:txBody>
                    <a:bodyPr/>
                    <a:lstStyle/>
                    <a:p>
                      <a:pPr algn="ctr" fontAlgn="ctr"/>
                      <a:r>
                        <a:rPr lang="fr-FR" sz="1100" b="0" i="0" u="none" strike="noStrike" dirty="0">
                          <a:solidFill>
                            <a:srgbClr val="000000"/>
                          </a:solidFill>
                          <a:effectLst/>
                          <a:latin typeface="Calibri" panose="020F0502020204030204" pitchFamily="34" charset="0"/>
                        </a:rPr>
                        <a:t>Total</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51 335 380 </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61 333 910 </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84%</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91,000</a:t>
                      </a: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83,0343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277" marR="5277" marT="5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54 118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580510"/>
                  </a:ext>
                </a:extLst>
              </a:tr>
            </a:tbl>
          </a:graphicData>
        </a:graphic>
      </p:graphicFrame>
    </p:spTree>
    <p:extLst>
      <p:ext uri="{BB962C8B-B14F-4D97-AF65-F5344CB8AC3E}">
        <p14:creationId xmlns:p14="http://schemas.microsoft.com/office/powerpoint/2010/main" val="594577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2022 – Groupe Socomore</a:t>
            </a:r>
          </a:p>
        </p:txBody>
      </p:sp>
      <p:pic>
        <p:nvPicPr>
          <p:cNvPr id="13" name="Image 12">
            <a:extLst>
              <a:ext uri="{FF2B5EF4-FFF2-40B4-BE49-F238E27FC236}">
                <a16:creationId xmlns:a16="http://schemas.microsoft.com/office/drawing/2014/main" id="{133A8258-CBD9-41BC-8050-28C882A88F97}"/>
              </a:ext>
            </a:extLst>
          </p:cNvPr>
          <p:cNvPicPr>
            <a:picLocks noChangeAspect="1"/>
          </p:cNvPicPr>
          <p:nvPr/>
        </p:nvPicPr>
        <p:blipFill>
          <a:blip r:embed="rId2"/>
          <a:stretch>
            <a:fillRect/>
          </a:stretch>
        </p:blipFill>
        <p:spPr>
          <a:xfrm>
            <a:off x="240428" y="2349503"/>
            <a:ext cx="4206605" cy="3548180"/>
          </a:xfrm>
          <a:prstGeom prst="rect">
            <a:avLst/>
          </a:prstGeom>
        </p:spPr>
      </p:pic>
      <p:pic>
        <p:nvPicPr>
          <p:cNvPr id="14" name="Image 13">
            <a:extLst>
              <a:ext uri="{FF2B5EF4-FFF2-40B4-BE49-F238E27FC236}">
                <a16:creationId xmlns:a16="http://schemas.microsoft.com/office/drawing/2014/main" id="{B41586D0-1C69-42BB-B43D-07F3A2218DCF}"/>
              </a:ext>
            </a:extLst>
          </p:cNvPr>
          <p:cNvPicPr>
            <a:picLocks noChangeAspect="1"/>
          </p:cNvPicPr>
          <p:nvPr/>
        </p:nvPicPr>
        <p:blipFill>
          <a:blip r:embed="rId3"/>
          <a:stretch>
            <a:fillRect/>
          </a:stretch>
        </p:blipFill>
        <p:spPr>
          <a:xfrm>
            <a:off x="4752851" y="2349503"/>
            <a:ext cx="4212702" cy="3548180"/>
          </a:xfrm>
          <a:prstGeom prst="rect">
            <a:avLst/>
          </a:prstGeom>
        </p:spPr>
      </p:pic>
    </p:spTree>
    <p:extLst>
      <p:ext uri="{BB962C8B-B14F-4D97-AF65-F5344CB8AC3E}">
        <p14:creationId xmlns:p14="http://schemas.microsoft.com/office/powerpoint/2010/main" val="78942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2022 – Socomore Ireland</a:t>
            </a:r>
          </a:p>
        </p:txBody>
      </p:sp>
      <p:pic>
        <p:nvPicPr>
          <p:cNvPr id="11" name="Image 10">
            <a:extLst>
              <a:ext uri="{FF2B5EF4-FFF2-40B4-BE49-F238E27FC236}">
                <a16:creationId xmlns:a16="http://schemas.microsoft.com/office/drawing/2014/main" id="{A7586446-A8D9-4EE4-9F8F-17AEE046530D}"/>
              </a:ext>
            </a:extLst>
          </p:cNvPr>
          <p:cNvPicPr>
            <a:picLocks noChangeAspect="1"/>
          </p:cNvPicPr>
          <p:nvPr/>
        </p:nvPicPr>
        <p:blipFill>
          <a:blip r:embed="rId2"/>
          <a:stretch>
            <a:fillRect/>
          </a:stretch>
        </p:blipFill>
        <p:spPr>
          <a:xfrm>
            <a:off x="240427" y="2349504"/>
            <a:ext cx="4206605" cy="3548180"/>
          </a:xfrm>
          <a:prstGeom prst="rect">
            <a:avLst/>
          </a:prstGeom>
        </p:spPr>
      </p:pic>
      <p:pic>
        <p:nvPicPr>
          <p:cNvPr id="12" name="Image 11">
            <a:extLst>
              <a:ext uri="{FF2B5EF4-FFF2-40B4-BE49-F238E27FC236}">
                <a16:creationId xmlns:a16="http://schemas.microsoft.com/office/drawing/2014/main" id="{F4D71151-08E0-46D6-A53B-52C7ACEDF350}"/>
              </a:ext>
            </a:extLst>
          </p:cNvPr>
          <p:cNvPicPr>
            <a:picLocks noChangeAspect="1"/>
          </p:cNvPicPr>
          <p:nvPr/>
        </p:nvPicPr>
        <p:blipFill>
          <a:blip r:embed="rId3"/>
          <a:stretch>
            <a:fillRect/>
          </a:stretch>
        </p:blipFill>
        <p:spPr>
          <a:xfrm>
            <a:off x="4752848" y="2349503"/>
            <a:ext cx="4212703" cy="3548180"/>
          </a:xfrm>
          <a:prstGeom prst="rect">
            <a:avLst/>
          </a:prstGeom>
        </p:spPr>
      </p:pic>
    </p:spTree>
    <p:extLst>
      <p:ext uri="{BB962C8B-B14F-4D97-AF65-F5344CB8AC3E}">
        <p14:creationId xmlns:p14="http://schemas.microsoft.com/office/powerpoint/2010/main" val="2808047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2022 – Socomore France</a:t>
            </a:r>
          </a:p>
        </p:txBody>
      </p:sp>
      <p:pic>
        <p:nvPicPr>
          <p:cNvPr id="9" name="Image 8">
            <a:extLst>
              <a:ext uri="{FF2B5EF4-FFF2-40B4-BE49-F238E27FC236}">
                <a16:creationId xmlns:a16="http://schemas.microsoft.com/office/drawing/2014/main" id="{49EA6ADC-52A0-4DFE-A799-9A8AC58F395C}"/>
              </a:ext>
            </a:extLst>
          </p:cNvPr>
          <p:cNvPicPr>
            <a:picLocks noChangeAspect="1"/>
          </p:cNvPicPr>
          <p:nvPr/>
        </p:nvPicPr>
        <p:blipFill>
          <a:blip r:embed="rId2"/>
          <a:stretch>
            <a:fillRect/>
          </a:stretch>
        </p:blipFill>
        <p:spPr>
          <a:xfrm>
            <a:off x="240426" y="2349503"/>
            <a:ext cx="4206605" cy="3548180"/>
          </a:xfrm>
          <a:prstGeom prst="rect">
            <a:avLst/>
          </a:prstGeom>
        </p:spPr>
      </p:pic>
      <p:pic>
        <p:nvPicPr>
          <p:cNvPr id="10" name="Image 9">
            <a:extLst>
              <a:ext uri="{FF2B5EF4-FFF2-40B4-BE49-F238E27FC236}">
                <a16:creationId xmlns:a16="http://schemas.microsoft.com/office/drawing/2014/main" id="{D88CE716-6BE3-490D-863E-0DCBC334A933}"/>
              </a:ext>
            </a:extLst>
          </p:cNvPr>
          <p:cNvPicPr>
            <a:picLocks noChangeAspect="1"/>
          </p:cNvPicPr>
          <p:nvPr/>
        </p:nvPicPr>
        <p:blipFill>
          <a:blip r:embed="rId3"/>
          <a:stretch>
            <a:fillRect/>
          </a:stretch>
        </p:blipFill>
        <p:spPr>
          <a:xfrm>
            <a:off x="4746748" y="2349503"/>
            <a:ext cx="4212705" cy="3548180"/>
          </a:xfrm>
          <a:prstGeom prst="rect">
            <a:avLst/>
          </a:prstGeom>
        </p:spPr>
      </p:pic>
    </p:spTree>
    <p:extLst>
      <p:ext uri="{BB962C8B-B14F-4D97-AF65-F5344CB8AC3E}">
        <p14:creationId xmlns:p14="http://schemas.microsoft.com/office/powerpoint/2010/main" val="4002148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E9733CAF-F87E-4D3D-9A66-B94D767682DA}"/>
              </a:ext>
            </a:extLst>
          </p:cNvPr>
          <p:cNvSpPr>
            <a:spLocks noGrp="1"/>
          </p:cNvSpPr>
          <p:nvPr>
            <p:ph type="title"/>
          </p:nvPr>
        </p:nvSpPr>
        <p:spPr>
          <a:xfrm>
            <a:off x="2247562" y="113288"/>
            <a:ext cx="4948238" cy="889577"/>
          </a:xfrm>
        </p:spPr>
        <p:txBody>
          <a:bodyPr/>
          <a:lstStyle/>
          <a:p>
            <a:r>
              <a:rPr lang="en-US" dirty="0"/>
              <a:t>EURUSD – 2021 – Groupe Socomore</a:t>
            </a:r>
          </a:p>
        </p:txBody>
      </p:sp>
      <p:pic>
        <p:nvPicPr>
          <p:cNvPr id="15" name="Image 14">
            <a:extLst>
              <a:ext uri="{FF2B5EF4-FFF2-40B4-BE49-F238E27FC236}">
                <a16:creationId xmlns:a16="http://schemas.microsoft.com/office/drawing/2014/main" id="{590A08DC-4423-418C-BADC-F162AE7736B1}"/>
              </a:ext>
            </a:extLst>
          </p:cNvPr>
          <p:cNvPicPr>
            <a:picLocks noChangeAspect="1"/>
          </p:cNvPicPr>
          <p:nvPr/>
        </p:nvPicPr>
        <p:blipFill>
          <a:blip r:embed="rId2"/>
          <a:stretch>
            <a:fillRect/>
          </a:stretch>
        </p:blipFill>
        <p:spPr>
          <a:xfrm>
            <a:off x="234331" y="2349504"/>
            <a:ext cx="4212700" cy="3554276"/>
          </a:xfrm>
          <a:prstGeom prst="rect">
            <a:avLst/>
          </a:prstGeom>
        </p:spPr>
      </p:pic>
      <p:pic>
        <p:nvPicPr>
          <p:cNvPr id="16" name="Image 15">
            <a:extLst>
              <a:ext uri="{FF2B5EF4-FFF2-40B4-BE49-F238E27FC236}">
                <a16:creationId xmlns:a16="http://schemas.microsoft.com/office/drawing/2014/main" id="{4F610B0F-C036-46D4-A2DD-3C23951016CE}"/>
              </a:ext>
            </a:extLst>
          </p:cNvPr>
          <p:cNvPicPr>
            <a:picLocks noChangeAspect="1"/>
          </p:cNvPicPr>
          <p:nvPr/>
        </p:nvPicPr>
        <p:blipFill>
          <a:blip r:embed="rId3"/>
          <a:stretch>
            <a:fillRect/>
          </a:stretch>
        </p:blipFill>
        <p:spPr>
          <a:xfrm>
            <a:off x="4752851" y="2349504"/>
            <a:ext cx="4212702"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652D348E-D71E-4C9A-B9A2-75BDB2E04FA2}"/>
              </a:ext>
            </a:extLst>
          </p:cNvPr>
          <p:cNvSpPr>
            <a:spLocks noGrp="1"/>
          </p:cNvSpPr>
          <p:nvPr>
            <p:ph type="title"/>
          </p:nvPr>
        </p:nvSpPr>
        <p:spPr>
          <a:xfrm>
            <a:off x="2247562" y="113288"/>
            <a:ext cx="4948238" cy="889577"/>
          </a:xfrm>
        </p:spPr>
        <p:txBody>
          <a:bodyPr/>
          <a:lstStyle/>
          <a:p>
            <a:r>
              <a:rPr lang="en-US" dirty="0"/>
              <a:t>EURUSD – 2021 – Socomore Ireland</a:t>
            </a:r>
          </a:p>
        </p:txBody>
      </p:sp>
      <p:pic>
        <p:nvPicPr>
          <p:cNvPr id="11" name="Image 10">
            <a:extLst>
              <a:ext uri="{FF2B5EF4-FFF2-40B4-BE49-F238E27FC236}">
                <a16:creationId xmlns:a16="http://schemas.microsoft.com/office/drawing/2014/main" id="{F1157CCE-0CB8-49E8-9A0C-5E4030CB281B}"/>
              </a:ext>
            </a:extLst>
          </p:cNvPr>
          <p:cNvPicPr>
            <a:picLocks noChangeAspect="1"/>
          </p:cNvPicPr>
          <p:nvPr/>
        </p:nvPicPr>
        <p:blipFill>
          <a:blip r:embed="rId2"/>
          <a:stretch>
            <a:fillRect/>
          </a:stretch>
        </p:blipFill>
        <p:spPr>
          <a:xfrm>
            <a:off x="234331" y="2349502"/>
            <a:ext cx="4200508" cy="3554276"/>
          </a:xfrm>
          <a:prstGeom prst="rect">
            <a:avLst/>
          </a:prstGeom>
        </p:spPr>
      </p:pic>
      <p:pic>
        <p:nvPicPr>
          <p:cNvPr id="12" name="Image 11">
            <a:extLst>
              <a:ext uri="{FF2B5EF4-FFF2-40B4-BE49-F238E27FC236}">
                <a16:creationId xmlns:a16="http://schemas.microsoft.com/office/drawing/2014/main" id="{A43DBFB9-F001-46EA-996C-173381A92422}"/>
              </a:ext>
            </a:extLst>
          </p:cNvPr>
          <p:cNvPicPr>
            <a:picLocks noChangeAspect="1"/>
          </p:cNvPicPr>
          <p:nvPr/>
        </p:nvPicPr>
        <p:blipFill>
          <a:blip r:embed="rId3"/>
          <a:stretch>
            <a:fillRect/>
          </a:stretch>
        </p:blipFill>
        <p:spPr>
          <a:xfrm>
            <a:off x="4752852" y="2349501"/>
            <a:ext cx="4200508" cy="3554276"/>
          </a:xfrm>
          <a:prstGeom prst="rect">
            <a:avLst/>
          </a:prstGeom>
        </p:spPr>
      </p:pic>
    </p:spTree>
    <p:extLst>
      <p:ext uri="{BB962C8B-B14F-4D97-AF65-F5344CB8AC3E}">
        <p14:creationId xmlns:p14="http://schemas.microsoft.com/office/powerpoint/2010/main" val="3570114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6A2FE2B-816C-485B-887E-6D393FF5B72A}"/>
              </a:ext>
            </a:extLst>
          </p:cNvPr>
          <p:cNvSpPr>
            <a:spLocks noGrp="1"/>
          </p:cNvSpPr>
          <p:nvPr>
            <p:ph type="title"/>
          </p:nvPr>
        </p:nvSpPr>
        <p:spPr>
          <a:xfrm>
            <a:off x="2247562" y="113288"/>
            <a:ext cx="4948238" cy="889577"/>
          </a:xfrm>
        </p:spPr>
        <p:txBody>
          <a:bodyPr/>
          <a:lstStyle/>
          <a:p>
            <a:r>
              <a:rPr lang="en-US" dirty="0"/>
              <a:t>EURGBP – 2022 – Socomore Ireland</a:t>
            </a:r>
          </a:p>
        </p:txBody>
      </p:sp>
      <p:pic>
        <p:nvPicPr>
          <p:cNvPr id="13" name="Image 12">
            <a:extLst>
              <a:ext uri="{FF2B5EF4-FFF2-40B4-BE49-F238E27FC236}">
                <a16:creationId xmlns:a16="http://schemas.microsoft.com/office/drawing/2014/main" id="{0AEBC088-2966-49DF-89E2-C9F97371874F}"/>
              </a:ext>
            </a:extLst>
          </p:cNvPr>
          <p:cNvPicPr>
            <a:picLocks noChangeAspect="1"/>
          </p:cNvPicPr>
          <p:nvPr/>
        </p:nvPicPr>
        <p:blipFill>
          <a:blip r:embed="rId3"/>
          <a:stretch>
            <a:fillRect/>
          </a:stretch>
        </p:blipFill>
        <p:spPr>
          <a:xfrm>
            <a:off x="240429" y="2349500"/>
            <a:ext cx="4200508" cy="3566469"/>
          </a:xfrm>
          <a:prstGeom prst="rect">
            <a:avLst/>
          </a:prstGeom>
        </p:spPr>
      </p:pic>
      <p:pic>
        <p:nvPicPr>
          <p:cNvPr id="14" name="Image 13">
            <a:extLst>
              <a:ext uri="{FF2B5EF4-FFF2-40B4-BE49-F238E27FC236}">
                <a16:creationId xmlns:a16="http://schemas.microsoft.com/office/drawing/2014/main" id="{F97043B4-6C2E-4944-8C0B-2D5DC866591E}"/>
              </a:ext>
            </a:extLst>
          </p:cNvPr>
          <p:cNvPicPr>
            <a:picLocks noChangeAspect="1"/>
          </p:cNvPicPr>
          <p:nvPr/>
        </p:nvPicPr>
        <p:blipFill>
          <a:blip r:embed="rId4"/>
          <a:stretch>
            <a:fillRect/>
          </a:stretch>
        </p:blipFill>
        <p:spPr>
          <a:xfrm>
            <a:off x="4758948" y="2349500"/>
            <a:ext cx="4206605"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6A2FE2B-816C-485B-887E-6D393FF5B72A}"/>
              </a:ext>
            </a:extLst>
          </p:cNvPr>
          <p:cNvSpPr>
            <a:spLocks noGrp="1"/>
          </p:cNvSpPr>
          <p:nvPr>
            <p:ph type="title"/>
          </p:nvPr>
        </p:nvSpPr>
        <p:spPr>
          <a:xfrm>
            <a:off x="2247562" y="113288"/>
            <a:ext cx="4948238" cy="889577"/>
          </a:xfrm>
        </p:spPr>
        <p:txBody>
          <a:bodyPr/>
          <a:lstStyle/>
          <a:p>
            <a:r>
              <a:rPr lang="en-US" dirty="0"/>
              <a:t>EURGBP – 2022 – Socomore France</a:t>
            </a:r>
          </a:p>
        </p:txBody>
      </p:sp>
      <p:pic>
        <p:nvPicPr>
          <p:cNvPr id="9" name="Image 8">
            <a:extLst>
              <a:ext uri="{FF2B5EF4-FFF2-40B4-BE49-F238E27FC236}">
                <a16:creationId xmlns:a16="http://schemas.microsoft.com/office/drawing/2014/main" id="{AC71D6A6-E68D-4A14-B1E2-8873615B1B6F}"/>
              </a:ext>
            </a:extLst>
          </p:cNvPr>
          <p:cNvPicPr>
            <a:picLocks noChangeAspect="1"/>
          </p:cNvPicPr>
          <p:nvPr/>
        </p:nvPicPr>
        <p:blipFill>
          <a:blip r:embed="rId3"/>
          <a:stretch>
            <a:fillRect/>
          </a:stretch>
        </p:blipFill>
        <p:spPr>
          <a:xfrm>
            <a:off x="234332" y="2349500"/>
            <a:ext cx="4206605" cy="3566468"/>
          </a:xfrm>
          <a:prstGeom prst="rect">
            <a:avLst/>
          </a:prstGeom>
        </p:spPr>
      </p:pic>
      <p:pic>
        <p:nvPicPr>
          <p:cNvPr id="12" name="Image 11">
            <a:extLst>
              <a:ext uri="{FF2B5EF4-FFF2-40B4-BE49-F238E27FC236}">
                <a16:creationId xmlns:a16="http://schemas.microsoft.com/office/drawing/2014/main" id="{AA39EF0F-D4D4-4046-BC08-F2730FEC7A99}"/>
              </a:ext>
            </a:extLst>
          </p:cNvPr>
          <p:cNvPicPr>
            <a:picLocks noChangeAspect="1"/>
          </p:cNvPicPr>
          <p:nvPr/>
        </p:nvPicPr>
        <p:blipFill>
          <a:blip r:embed="rId4"/>
          <a:stretch>
            <a:fillRect/>
          </a:stretch>
        </p:blipFill>
        <p:spPr>
          <a:xfrm>
            <a:off x="4758948" y="2349500"/>
            <a:ext cx="4200508" cy="3566468"/>
          </a:xfrm>
          <a:prstGeom prst="rect">
            <a:avLst/>
          </a:prstGeom>
        </p:spPr>
      </p:pic>
    </p:spTree>
    <p:extLst>
      <p:ext uri="{BB962C8B-B14F-4D97-AF65-F5344CB8AC3E}">
        <p14:creationId xmlns:p14="http://schemas.microsoft.com/office/powerpoint/2010/main" val="1758783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F3F3D42-8D1F-4DE6-9C5E-F0E59B03478C}"/>
              </a:ext>
            </a:extLst>
          </p:cNvPr>
          <p:cNvPicPr>
            <a:picLocks noChangeAspect="1"/>
          </p:cNvPicPr>
          <p:nvPr/>
        </p:nvPicPr>
        <p:blipFill>
          <a:blip r:embed="rId3"/>
          <a:stretch>
            <a:fillRect/>
          </a:stretch>
        </p:blipFill>
        <p:spPr>
          <a:xfrm>
            <a:off x="240429" y="2349501"/>
            <a:ext cx="4200508" cy="3572566"/>
          </a:xfrm>
          <a:prstGeom prst="rect">
            <a:avLst/>
          </a:prstGeom>
        </p:spPr>
      </p:pic>
      <p:pic>
        <p:nvPicPr>
          <p:cNvPr id="10" name="Image 9">
            <a:extLst>
              <a:ext uri="{FF2B5EF4-FFF2-40B4-BE49-F238E27FC236}">
                <a16:creationId xmlns:a16="http://schemas.microsoft.com/office/drawing/2014/main" id="{9ADD972A-552E-48A6-A3CB-B4BF891189C2}"/>
              </a:ext>
            </a:extLst>
          </p:cNvPr>
          <p:cNvPicPr>
            <a:picLocks noChangeAspect="1"/>
          </p:cNvPicPr>
          <p:nvPr/>
        </p:nvPicPr>
        <p:blipFill>
          <a:blip r:embed="rId4"/>
          <a:stretch>
            <a:fillRect/>
          </a:stretch>
        </p:blipFill>
        <p:spPr>
          <a:xfrm>
            <a:off x="4758948" y="2349500"/>
            <a:ext cx="4200508" cy="3566469"/>
          </a:xfrm>
          <a:prstGeom prst="rect">
            <a:avLst/>
          </a:prstGeom>
        </p:spPr>
      </p:pic>
      <p:sp>
        <p:nvSpPr>
          <p:cNvPr id="11" name="Title">
            <a:extLst>
              <a:ext uri="{FF2B5EF4-FFF2-40B4-BE49-F238E27FC236}">
                <a16:creationId xmlns:a16="http://schemas.microsoft.com/office/drawing/2014/main" id="{C6A2FE2B-816C-485B-887E-6D393FF5B72A}"/>
              </a:ext>
            </a:extLst>
          </p:cNvPr>
          <p:cNvSpPr>
            <a:spLocks noGrp="1"/>
          </p:cNvSpPr>
          <p:nvPr>
            <p:ph type="title"/>
          </p:nvPr>
        </p:nvSpPr>
        <p:spPr>
          <a:xfrm>
            <a:off x="2247562" y="113288"/>
            <a:ext cx="4948238" cy="889577"/>
          </a:xfrm>
        </p:spPr>
        <p:txBody>
          <a:bodyPr/>
          <a:lstStyle/>
          <a:p>
            <a:r>
              <a:rPr lang="en-US" dirty="0"/>
              <a:t>EURGBP – 2021 – Socomore Ireland</a:t>
            </a:r>
          </a:p>
        </p:txBody>
      </p:sp>
    </p:spTree>
    <p:extLst>
      <p:ext uri="{BB962C8B-B14F-4D97-AF65-F5344CB8AC3E}">
        <p14:creationId xmlns:p14="http://schemas.microsoft.com/office/powerpoint/2010/main" val="2536100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6A2FE2B-816C-485B-887E-6D393FF5B72A}"/>
              </a:ext>
            </a:extLst>
          </p:cNvPr>
          <p:cNvSpPr>
            <a:spLocks noGrp="1"/>
          </p:cNvSpPr>
          <p:nvPr>
            <p:ph type="title"/>
          </p:nvPr>
        </p:nvSpPr>
        <p:spPr>
          <a:xfrm>
            <a:off x="2247562" y="113288"/>
            <a:ext cx="4948238" cy="889577"/>
          </a:xfrm>
        </p:spPr>
        <p:txBody>
          <a:bodyPr/>
          <a:lstStyle/>
          <a:p>
            <a:r>
              <a:rPr lang="en-US" dirty="0"/>
              <a:t>EURGBP – 2021 – Socomore France</a:t>
            </a:r>
          </a:p>
        </p:txBody>
      </p:sp>
      <p:pic>
        <p:nvPicPr>
          <p:cNvPr id="7" name="Image 6">
            <a:extLst>
              <a:ext uri="{FF2B5EF4-FFF2-40B4-BE49-F238E27FC236}">
                <a16:creationId xmlns:a16="http://schemas.microsoft.com/office/drawing/2014/main" id="{2DA628A7-41AD-4CDF-AE9E-F4706B11E9A4}"/>
              </a:ext>
            </a:extLst>
          </p:cNvPr>
          <p:cNvPicPr>
            <a:picLocks noChangeAspect="1"/>
          </p:cNvPicPr>
          <p:nvPr/>
        </p:nvPicPr>
        <p:blipFill>
          <a:blip r:embed="rId3"/>
          <a:stretch>
            <a:fillRect/>
          </a:stretch>
        </p:blipFill>
        <p:spPr>
          <a:xfrm>
            <a:off x="240429" y="2349500"/>
            <a:ext cx="4200508" cy="3566469"/>
          </a:xfrm>
          <a:prstGeom prst="rect">
            <a:avLst/>
          </a:prstGeom>
        </p:spPr>
      </p:pic>
      <p:pic>
        <p:nvPicPr>
          <p:cNvPr id="8" name="Image 7">
            <a:extLst>
              <a:ext uri="{FF2B5EF4-FFF2-40B4-BE49-F238E27FC236}">
                <a16:creationId xmlns:a16="http://schemas.microsoft.com/office/drawing/2014/main" id="{7DBAFFD9-5157-4842-9BA1-46D948BD8699}"/>
              </a:ext>
            </a:extLst>
          </p:cNvPr>
          <p:cNvPicPr>
            <a:picLocks noChangeAspect="1"/>
          </p:cNvPicPr>
          <p:nvPr/>
        </p:nvPicPr>
        <p:blipFill>
          <a:blip r:embed="rId4"/>
          <a:stretch>
            <a:fillRect/>
          </a:stretch>
        </p:blipFill>
        <p:spPr>
          <a:xfrm>
            <a:off x="4758948" y="2349500"/>
            <a:ext cx="4200508" cy="3566469"/>
          </a:xfrm>
          <a:prstGeom prst="rect">
            <a:avLst/>
          </a:prstGeom>
        </p:spPr>
      </p:pic>
    </p:spTree>
    <p:extLst>
      <p:ext uri="{BB962C8B-B14F-4D97-AF65-F5344CB8AC3E}">
        <p14:creationId xmlns:p14="http://schemas.microsoft.com/office/powerpoint/2010/main" val="58317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3BE7B4F-C523-4967-B795-73CEA98F8ED2}"/>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CEE802C-AE86-4E15-95C6-CAEEB188AF07}"/>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EF9DF12-B919-42A8-B39B-494A47837E53}"/>
              </a:ext>
            </a:extLst>
          </p:cNvPr>
          <p:cNvPicPr>
            <a:picLocks noChangeAspect="1"/>
          </p:cNvPicPr>
          <p:nvPr/>
        </p:nvPicPr>
        <p:blipFill>
          <a:blip r:embed="rId2"/>
          <a:stretch>
            <a:fillRect/>
          </a:stretch>
        </p:blipFill>
        <p:spPr>
          <a:xfrm>
            <a:off x="317500" y="1143000"/>
            <a:ext cx="7193017" cy="1905000"/>
          </a:xfrm>
          <a:prstGeom prst="rect">
            <a:avLst/>
          </a:prstGeom>
        </p:spPr>
      </p:pic>
      <p:pic>
        <p:nvPicPr>
          <p:cNvPr id="7" name="Image 6">
            <a:extLst>
              <a:ext uri="{FF2B5EF4-FFF2-40B4-BE49-F238E27FC236}">
                <a16:creationId xmlns:a16="http://schemas.microsoft.com/office/drawing/2014/main" id="{D2F5C9BF-54B4-441F-AE0E-B794A610C41E}"/>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143757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9ECD6FF-4E7E-4919-829A-487A359EF891}"/>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435BB03E-C35E-4320-B2B1-E1E05288739B}"/>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356402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D0AB396-D07C-4C93-9174-D2B12D050BE1}"/>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784A8A34-F8D7-43D1-B935-529E6F2D38D2}"/>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1057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367550A-3E72-418A-BCEB-784764F34ABB}"/>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8B206D23-1E54-47D5-9D07-F5E55C6557F8}"/>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382457869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5725</TotalTime>
  <Words>1601</Words>
  <Application>Microsoft Office PowerPoint</Application>
  <PresentationFormat>Affichage à l'écran (4:3)</PresentationFormat>
  <Paragraphs>658</Paragraphs>
  <Slides>45</Slides>
  <Notes>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45</vt:i4>
      </vt:variant>
    </vt:vector>
  </HeadingPairs>
  <TitlesOfParts>
    <vt:vector size="5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CADJPY - 2022</vt:lpstr>
      <vt:lpstr>EURGBP - Historical &amp; Planned</vt:lpstr>
      <vt:lpstr>EURGBP - Synthesis</vt:lpstr>
      <vt:lpstr>EURGBP - 2020-GBP Bilan</vt:lpstr>
      <vt:lpstr>EURGBP - 2021</vt:lpstr>
      <vt:lpstr>EURGBP - 2022</vt:lpstr>
      <vt:lpstr>EURUSD - Historical &amp; Planned</vt:lpstr>
      <vt:lpstr>EURUSD - Synthesis</vt:lpstr>
      <vt:lpstr>EURUSD - 2021</vt:lpstr>
      <vt:lpstr>EURUSD - 2022</vt:lpstr>
      <vt:lpstr>USDCAD - Historical &amp; Planned</vt:lpstr>
      <vt:lpstr>USDCAD - Synthesis</vt:lpstr>
      <vt:lpstr>USDCAD - 2021</vt:lpstr>
      <vt:lpstr>USDCAD - 2022</vt:lpstr>
      <vt:lpstr> </vt:lpstr>
      <vt:lpstr>Hedging Summary - 2021</vt:lpstr>
      <vt:lpstr>Hedging Summary - 2022</vt:lpstr>
      <vt:lpstr>EURUSD – 2022 – Groupe Socomore</vt:lpstr>
      <vt:lpstr>EURUSD – 2022 – Socomore Ireland</vt:lpstr>
      <vt:lpstr>EURUSD – 2022 – Socomore France</vt:lpstr>
      <vt:lpstr>EURUSD – 2021 – Groupe Socomore</vt:lpstr>
      <vt:lpstr>EURUSD – 2021 – Socomore Ireland</vt:lpstr>
      <vt:lpstr>EURGBP – 2022 – Socomore Ireland</vt:lpstr>
      <vt:lpstr>EURGBP – 2022 – Socomore France</vt:lpstr>
      <vt:lpstr>EURGBP – 2021 – Socomore Ireland</vt:lpstr>
      <vt:lpstr>EURGBP – 2021 – Socomore France</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704</cp:revision>
  <cp:lastPrinted>2012-02-01T10:00:25Z</cp:lastPrinted>
  <dcterms:created xsi:type="dcterms:W3CDTF">2010-04-23T15:09:35Z</dcterms:created>
  <dcterms:modified xsi:type="dcterms:W3CDTF">2021-12-22T15:24:50Z</dcterms:modified>
</cp:coreProperties>
</file>