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47"/>
  </p:notesMasterIdLst>
  <p:sldIdLst>
    <p:sldId id="256" r:id="rId3"/>
    <p:sldId id="466" r:id="rId4"/>
    <p:sldId id="476" r:id="rId5"/>
    <p:sldId id="493" r:id="rId6"/>
    <p:sldId id="494" r:id="rId7"/>
    <p:sldId id="513" r:id="rId8"/>
    <p:sldId id="514" r:id="rId9"/>
    <p:sldId id="515" r:id="rId10"/>
    <p:sldId id="516" r:id="rId11"/>
    <p:sldId id="470" r:id="rId12"/>
    <p:sldId id="459" r:id="rId13"/>
    <p:sldId id="497" r:id="rId14"/>
    <p:sldId id="499" r:id="rId15"/>
    <p:sldId id="500" r:id="rId16"/>
    <p:sldId id="457" r:id="rId17"/>
    <p:sldId id="501" r:id="rId18"/>
    <p:sldId id="503" r:id="rId19"/>
    <p:sldId id="504" r:id="rId20"/>
    <p:sldId id="456" r:id="rId21"/>
    <p:sldId id="505" r:id="rId22"/>
    <p:sldId id="507" r:id="rId23"/>
    <p:sldId id="508" r:id="rId24"/>
    <p:sldId id="458" r:id="rId25"/>
    <p:sldId id="509" r:id="rId26"/>
    <p:sldId id="511" r:id="rId27"/>
    <p:sldId id="512" r:id="rId28"/>
    <p:sldId id="517" r:id="rId29"/>
    <p:sldId id="555" r:id="rId30"/>
    <p:sldId id="556" r:id="rId31"/>
    <p:sldId id="557" r:id="rId32"/>
    <p:sldId id="558" r:id="rId33"/>
    <p:sldId id="559" r:id="rId34"/>
    <p:sldId id="560" r:id="rId35"/>
    <p:sldId id="561" r:id="rId36"/>
    <p:sldId id="520" r:id="rId37"/>
    <p:sldId id="562" r:id="rId38"/>
    <p:sldId id="563" r:id="rId39"/>
    <p:sldId id="564" r:id="rId40"/>
    <p:sldId id="549" r:id="rId41"/>
    <p:sldId id="550" r:id="rId42"/>
    <p:sldId id="552" r:id="rId43"/>
    <p:sldId id="551" r:id="rId44"/>
    <p:sldId id="409" r:id="rId45"/>
    <p:sldId id="410" r:id="rId46"/>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7" autoAdjust="0"/>
    <p:restoredTop sz="94626" autoAdjust="0"/>
  </p:normalViewPr>
  <p:slideViewPr>
    <p:cSldViewPr snapToGrid="0">
      <p:cViewPr varScale="1">
        <p:scale>
          <a:sx n="101" d="100"/>
          <a:sy n="101" d="100"/>
        </p:scale>
        <p:origin x="2010"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11/01/2022</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35</a:t>
            </a:fld>
            <a:endParaRPr lang="fr-FR" dirty="0"/>
          </a:p>
        </p:txBody>
      </p:sp>
    </p:spTree>
    <p:extLst>
      <p:ext uri="{BB962C8B-B14F-4D97-AF65-F5344CB8AC3E}">
        <p14:creationId xmlns:p14="http://schemas.microsoft.com/office/powerpoint/2010/main" val="2996437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36</a:t>
            </a:fld>
            <a:endParaRPr lang="fr-FR" dirty="0"/>
          </a:p>
        </p:txBody>
      </p:sp>
    </p:spTree>
    <p:extLst>
      <p:ext uri="{BB962C8B-B14F-4D97-AF65-F5344CB8AC3E}">
        <p14:creationId xmlns:p14="http://schemas.microsoft.com/office/powerpoint/2010/main" val="408911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37</a:t>
            </a:fld>
            <a:endParaRPr lang="fr-FR" dirty="0"/>
          </a:p>
        </p:txBody>
      </p:sp>
    </p:spTree>
    <p:extLst>
      <p:ext uri="{BB962C8B-B14F-4D97-AF65-F5344CB8AC3E}">
        <p14:creationId xmlns:p14="http://schemas.microsoft.com/office/powerpoint/2010/main" val="1070633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38</a:t>
            </a:fld>
            <a:endParaRPr lang="fr-FR" dirty="0"/>
          </a:p>
        </p:txBody>
      </p:sp>
    </p:spTree>
    <p:extLst>
      <p:ext uri="{BB962C8B-B14F-4D97-AF65-F5344CB8AC3E}">
        <p14:creationId xmlns:p14="http://schemas.microsoft.com/office/powerpoint/2010/main" val="8095554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1/11/2022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srcRect/>
          <a:stretch/>
        </p:blipFill>
        <p:spPr bwMode="auto">
          <a:xfrm>
            <a:off x="2537144" y="2612734"/>
            <a:ext cx="3701654" cy="784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1/11/2022</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1/11/2022</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1/11/2022</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1/11/2022</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1/11/2022</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1/11/2022</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1/11/2022</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1/11/2022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1/11/2022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1/11/2022</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p:cNvPicPr>
            <a:picLocks noChangeAspect="1" noChangeArrowheads="1"/>
          </p:cNvPicPr>
          <p:nvPr userDrawn="1"/>
        </p:nvPicPr>
        <p:blipFill>
          <a:blip r:embed="rId3"/>
          <a:srcRect/>
          <a:stretch/>
        </p:blipFill>
        <p:spPr bwMode="auto">
          <a:xfrm>
            <a:off x="7357254" y="414613"/>
            <a:ext cx="1542271" cy="327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1/11/2022</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1/11/2022</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1/11/2022</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1/11/2022</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1/11/2022</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1/11/2022</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1/11/2022</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1/11/2022</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1/11/2022</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1/11/2022</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1/11/2022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1/11/2022</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1/11/2022</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1/11/2022</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1/11/2022</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1/11/2022</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1/11/2022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1/11/2022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1/11/2022</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1/11/2022</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1/11/2022</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1/11/2022</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1/11/2022</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1/11/2022</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1/11/2022</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1/11/2022</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emf"/><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3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3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3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31/12/2021</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CADJPY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CADJPY - Historical &amp; Planned</a:t>
            </a:r>
            <a:endParaRPr lang="en-US" dirty="0"/>
          </a:p>
        </p:txBody>
      </p:sp>
      <p:pic>
        <p:nvPicPr>
          <p:cNvPr id="3" name="Image 2">
            <a:extLst>
              <a:ext uri="{FF2B5EF4-FFF2-40B4-BE49-F238E27FC236}">
                <a16:creationId xmlns:a16="http://schemas.microsoft.com/office/drawing/2014/main" id="{E9774255-A782-4AEA-905E-26AC0D89DA63}"/>
              </a:ext>
            </a:extLst>
          </p:cNvPr>
          <p:cNvPicPr>
            <a:picLocks noChangeAspect="1"/>
          </p:cNvPicPr>
          <p:nvPr/>
        </p:nvPicPr>
        <p:blipFill>
          <a:blip r:embed="rId2"/>
          <a:stretch>
            <a:fillRect/>
          </a:stretch>
        </p:blipFill>
        <p:spPr>
          <a:xfrm>
            <a:off x="825500" y="1270000"/>
            <a:ext cx="7377684" cy="5027676"/>
          </a:xfrm>
          <a:prstGeom prst="rect">
            <a:avLst/>
          </a:prstGeom>
        </p:spPr>
      </p:pic>
    </p:spTree>
    <p:extLst>
      <p:ext uri="{BB962C8B-B14F-4D97-AF65-F5344CB8AC3E}">
        <p14:creationId xmlns:p14="http://schemas.microsoft.com/office/powerpoint/2010/main" val="1416966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CADJPY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CADJPY - Synthesis</a:t>
            </a:r>
          </a:p>
        </p:txBody>
      </p:sp>
      <p:pic>
        <p:nvPicPr>
          <p:cNvPr id="5" name="Image 4">
            <a:extLst>
              <a:ext uri="{FF2B5EF4-FFF2-40B4-BE49-F238E27FC236}">
                <a16:creationId xmlns:a16="http://schemas.microsoft.com/office/drawing/2014/main" id="{28FDC54D-38E3-46A6-9AB8-16B0892A0432}"/>
              </a:ext>
            </a:extLst>
          </p:cNvPr>
          <p:cNvPicPr>
            <a:picLocks noChangeAspect="1"/>
          </p:cNvPicPr>
          <p:nvPr/>
        </p:nvPicPr>
        <p:blipFill>
          <a:blip r:embed="rId2"/>
          <a:stretch>
            <a:fillRect/>
          </a:stretch>
        </p:blipFill>
        <p:spPr>
          <a:xfrm>
            <a:off x="825500" y="1270000"/>
            <a:ext cx="7382896" cy="4993057"/>
          </a:xfrm>
          <a:prstGeom prst="rect">
            <a:avLst/>
          </a:prstGeom>
        </p:spPr>
      </p:pic>
    </p:spTree>
    <p:extLst>
      <p:ext uri="{BB962C8B-B14F-4D97-AF65-F5344CB8AC3E}">
        <p14:creationId xmlns:p14="http://schemas.microsoft.com/office/powerpoint/2010/main" val="3644452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CADJPY - 2021</a:t>
            </a:r>
          </a:p>
        </p:txBody>
      </p:sp>
      <p:pic>
        <p:nvPicPr>
          <p:cNvPr id="3" name="CADJPY_ImageALLOC">
            <a:extLst>
              <a:ext uri="{FF2B5EF4-FFF2-40B4-BE49-F238E27FC236}">
                <a16:creationId xmlns:a16="http://schemas.microsoft.com/office/drawing/2014/main" id="{61F185E8-3A6D-41B1-B467-40E47B210037}"/>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CADJPY_ImageBLEND">
            <a:extLst>
              <a:ext uri="{FF2B5EF4-FFF2-40B4-BE49-F238E27FC236}">
                <a16:creationId xmlns:a16="http://schemas.microsoft.com/office/drawing/2014/main" id="{FC59F645-C878-4325-B17D-C163461B2719}"/>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3222418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CADJPY - 2022</a:t>
            </a:r>
          </a:p>
        </p:txBody>
      </p:sp>
      <p:pic>
        <p:nvPicPr>
          <p:cNvPr id="6" name="Image 5">
            <a:extLst>
              <a:ext uri="{FF2B5EF4-FFF2-40B4-BE49-F238E27FC236}">
                <a16:creationId xmlns:a16="http://schemas.microsoft.com/office/drawing/2014/main" id="{591D77CD-0AE4-4A3C-87D0-230C7ADA1AAA}"/>
              </a:ext>
            </a:extLst>
          </p:cNvPr>
          <p:cNvPicPr>
            <a:picLocks noChangeAspect="1"/>
          </p:cNvPicPr>
          <p:nvPr/>
        </p:nvPicPr>
        <p:blipFill>
          <a:blip r:embed="rId2"/>
          <a:stretch>
            <a:fillRect/>
          </a:stretch>
        </p:blipFill>
        <p:spPr>
          <a:xfrm>
            <a:off x="4749800" y="2349500"/>
            <a:ext cx="4206605" cy="3584759"/>
          </a:xfrm>
          <a:prstGeom prst="rect">
            <a:avLst/>
          </a:prstGeom>
        </p:spPr>
      </p:pic>
      <p:pic>
        <p:nvPicPr>
          <p:cNvPr id="10" name="Image 9">
            <a:extLst>
              <a:ext uri="{FF2B5EF4-FFF2-40B4-BE49-F238E27FC236}">
                <a16:creationId xmlns:a16="http://schemas.microsoft.com/office/drawing/2014/main" id="{9E74C2B9-EF5A-46DA-AFDA-4D6DEE4D8DCE}"/>
              </a:ext>
            </a:extLst>
          </p:cNvPr>
          <p:cNvPicPr>
            <a:picLocks noChangeAspect="1"/>
          </p:cNvPicPr>
          <p:nvPr/>
        </p:nvPicPr>
        <p:blipFill>
          <a:blip r:embed="rId3"/>
          <a:stretch>
            <a:fillRect/>
          </a:stretch>
        </p:blipFill>
        <p:spPr>
          <a:xfrm>
            <a:off x="236220" y="2349500"/>
            <a:ext cx="4204716" cy="3569208"/>
          </a:xfrm>
          <a:prstGeom prst="rect">
            <a:avLst/>
          </a:prstGeom>
        </p:spPr>
      </p:pic>
    </p:spTree>
    <p:extLst>
      <p:ext uri="{BB962C8B-B14F-4D97-AF65-F5344CB8AC3E}">
        <p14:creationId xmlns:p14="http://schemas.microsoft.com/office/powerpoint/2010/main" val="3462310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id="{C4FE1D93-4287-4D47-818F-285D55FBCD8A}"/>
              </a:ext>
            </a:extLst>
          </p:cNvPr>
          <p:cNvPicPr>
            <a:picLocks noChangeAspect="1"/>
          </p:cNvPicPr>
          <p:nvPr/>
        </p:nvPicPr>
        <p:blipFill>
          <a:blip r:embed="rId2"/>
          <a:stretch>
            <a:fillRect/>
          </a:stretch>
        </p:blipFill>
        <p:spPr>
          <a:xfrm>
            <a:off x="825500" y="1270000"/>
            <a:ext cx="7377684" cy="5027676"/>
          </a:xfrm>
          <a:prstGeom prst="rect">
            <a:avLst/>
          </a:prstGeom>
        </p:spPr>
      </p:pic>
    </p:spTree>
    <p:extLst>
      <p:ext uri="{BB962C8B-B14F-4D97-AF65-F5344CB8AC3E}">
        <p14:creationId xmlns:p14="http://schemas.microsoft.com/office/powerpoint/2010/main" val="11286641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6" name="Image 5">
            <a:extLst>
              <a:ext uri="{FF2B5EF4-FFF2-40B4-BE49-F238E27FC236}">
                <a16:creationId xmlns:a16="http://schemas.microsoft.com/office/drawing/2014/main" id="{35907D6E-E74A-4F3D-81C9-653D797185B3}"/>
              </a:ext>
            </a:extLst>
          </p:cNvPr>
          <p:cNvPicPr>
            <a:picLocks noChangeAspect="1"/>
          </p:cNvPicPr>
          <p:nvPr/>
        </p:nvPicPr>
        <p:blipFill>
          <a:blip r:embed="rId2"/>
          <a:stretch>
            <a:fillRect/>
          </a:stretch>
        </p:blipFill>
        <p:spPr>
          <a:xfrm>
            <a:off x="825500" y="1270000"/>
            <a:ext cx="7401185" cy="5102794"/>
          </a:xfrm>
          <a:prstGeom prst="rect">
            <a:avLst/>
          </a:prstGeom>
        </p:spPr>
      </p:pic>
    </p:spTree>
    <p:extLst>
      <p:ext uri="{BB962C8B-B14F-4D97-AF65-F5344CB8AC3E}">
        <p14:creationId xmlns:p14="http://schemas.microsoft.com/office/powerpoint/2010/main" val="7876854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- 2021</a:t>
            </a:r>
          </a:p>
        </p:txBody>
      </p:sp>
      <p:pic>
        <p:nvPicPr>
          <p:cNvPr id="7" name="Image 6">
            <a:extLst>
              <a:ext uri="{FF2B5EF4-FFF2-40B4-BE49-F238E27FC236}">
                <a16:creationId xmlns:a16="http://schemas.microsoft.com/office/drawing/2014/main" id="{BF0E65E8-6EFF-489F-8D86-909D0DFC6184}"/>
              </a:ext>
            </a:extLst>
          </p:cNvPr>
          <p:cNvPicPr>
            <a:picLocks noChangeAspect="1"/>
          </p:cNvPicPr>
          <p:nvPr/>
        </p:nvPicPr>
        <p:blipFill>
          <a:blip r:embed="rId2"/>
          <a:stretch>
            <a:fillRect/>
          </a:stretch>
        </p:blipFill>
        <p:spPr>
          <a:xfrm>
            <a:off x="236220" y="2349500"/>
            <a:ext cx="4212701" cy="3596952"/>
          </a:xfrm>
          <a:prstGeom prst="rect">
            <a:avLst/>
          </a:prstGeom>
        </p:spPr>
      </p:pic>
      <p:pic>
        <p:nvPicPr>
          <p:cNvPr id="9" name="Image 8">
            <a:extLst>
              <a:ext uri="{FF2B5EF4-FFF2-40B4-BE49-F238E27FC236}">
                <a16:creationId xmlns:a16="http://schemas.microsoft.com/office/drawing/2014/main" id="{C4915EFA-C1B4-4C83-B0DD-3BBD51CFB7E6}"/>
              </a:ext>
            </a:extLst>
          </p:cNvPr>
          <p:cNvPicPr>
            <a:picLocks noChangeAspect="1"/>
          </p:cNvPicPr>
          <p:nvPr/>
        </p:nvPicPr>
        <p:blipFill>
          <a:blip r:embed="rId3"/>
          <a:stretch>
            <a:fillRect/>
          </a:stretch>
        </p:blipFill>
        <p:spPr>
          <a:xfrm>
            <a:off x="4754008" y="2349500"/>
            <a:ext cx="4200508" cy="3542083"/>
          </a:xfrm>
          <a:prstGeom prst="rect">
            <a:avLst/>
          </a:prstGeom>
        </p:spPr>
      </p:pic>
    </p:spTree>
    <p:extLst>
      <p:ext uri="{BB962C8B-B14F-4D97-AF65-F5344CB8AC3E}">
        <p14:creationId xmlns:p14="http://schemas.microsoft.com/office/powerpoint/2010/main" val="2494245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- 2022</a:t>
            </a:r>
          </a:p>
        </p:txBody>
      </p:sp>
      <p:pic>
        <p:nvPicPr>
          <p:cNvPr id="6" name="Image 5">
            <a:extLst>
              <a:ext uri="{FF2B5EF4-FFF2-40B4-BE49-F238E27FC236}">
                <a16:creationId xmlns:a16="http://schemas.microsoft.com/office/drawing/2014/main" id="{ED7B395F-5A55-4838-A794-82F8C6A6441A}"/>
              </a:ext>
            </a:extLst>
          </p:cNvPr>
          <p:cNvPicPr>
            <a:picLocks noChangeAspect="1"/>
          </p:cNvPicPr>
          <p:nvPr/>
        </p:nvPicPr>
        <p:blipFill>
          <a:blip r:embed="rId2"/>
          <a:stretch>
            <a:fillRect/>
          </a:stretch>
        </p:blipFill>
        <p:spPr>
          <a:xfrm>
            <a:off x="236220" y="2349500"/>
            <a:ext cx="4212701" cy="3596952"/>
          </a:xfrm>
          <a:prstGeom prst="rect">
            <a:avLst/>
          </a:prstGeom>
        </p:spPr>
      </p:pic>
      <p:pic>
        <p:nvPicPr>
          <p:cNvPr id="8" name="Image 7">
            <a:extLst>
              <a:ext uri="{FF2B5EF4-FFF2-40B4-BE49-F238E27FC236}">
                <a16:creationId xmlns:a16="http://schemas.microsoft.com/office/drawing/2014/main" id="{A85BA220-D6B7-4B3E-B69A-93C5D20AC281}"/>
              </a:ext>
            </a:extLst>
          </p:cNvPr>
          <p:cNvPicPr>
            <a:picLocks noChangeAspect="1"/>
          </p:cNvPicPr>
          <p:nvPr/>
        </p:nvPicPr>
        <p:blipFill>
          <a:blip r:embed="rId3"/>
          <a:stretch>
            <a:fillRect/>
          </a:stretch>
        </p:blipFill>
        <p:spPr>
          <a:xfrm>
            <a:off x="4754008" y="2349500"/>
            <a:ext cx="4200508" cy="3542083"/>
          </a:xfrm>
          <a:prstGeom prst="rect">
            <a:avLst/>
          </a:prstGeom>
        </p:spPr>
      </p:pic>
    </p:spTree>
    <p:extLst>
      <p:ext uri="{BB962C8B-B14F-4D97-AF65-F5344CB8AC3E}">
        <p14:creationId xmlns:p14="http://schemas.microsoft.com/office/powerpoint/2010/main" val="8620725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BB1497EA-B0D4-4BE6-97C9-D838160A7F45}"/>
              </a:ext>
            </a:extLst>
          </p:cNvPr>
          <p:cNvPicPr>
            <a:picLocks noChangeAspect="1"/>
          </p:cNvPicPr>
          <p:nvPr/>
        </p:nvPicPr>
        <p:blipFill>
          <a:blip r:embed="rId2"/>
          <a:stretch>
            <a:fillRect/>
          </a:stretch>
        </p:blipFill>
        <p:spPr>
          <a:xfrm>
            <a:off x="825500" y="1270000"/>
            <a:ext cx="7382256" cy="5027676"/>
          </a:xfrm>
          <a:prstGeom prst="rect">
            <a:avLst/>
          </a:prstGeom>
        </p:spPr>
      </p:pic>
    </p:spTree>
    <p:extLst>
      <p:ext uri="{BB962C8B-B14F-4D97-AF65-F5344CB8AC3E}">
        <p14:creationId xmlns:p14="http://schemas.microsoft.com/office/powerpoint/2010/main" val="2039670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5" name="Image 4">
            <a:extLst>
              <a:ext uri="{FF2B5EF4-FFF2-40B4-BE49-F238E27FC236}">
                <a16:creationId xmlns:a16="http://schemas.microsoft.com/office/drawing/2014/main" id="{A8E0A32A-406F-4904-AF14-1BC5C156EE10}"/>
              </a:ext>
            </a:extLst>
          </p:cNvPr>
          <p:cNvPicPr>
            <a:picLocks noChangeAspect="1"/>
          </p:cNvPicPr>
          <p:nvPr/>
        </p:nvPicPr>
        <p:blipFill>
          <a:blip r:embed="rId2"/>
          <a:stretch>
            <a:fillRect/>
          </a:stretch>
        </p:blipFill>
        <p:spPr>
          <a:xfrm>
            <a:off x="825500" y="1270000"/>
            <a:ext cx="7401185" cy="5102794"/>
          </a:xfrm>
          <a:prstGeom prst="rect">
            <a:avLst/>
          </a:prstGeom>
        </p:spPr>
      </p:pic>
    </p:spTree>
    <p:extLst>
      <p:ext uri="{BB962C8B-B14F-4D97-AF65-F5344CB8AC3E}">
        <p14:creationId xmlns:p14="http://schemas.microsoft.com/office/powerpoint/2010/main" val="36523400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a:t>
            </a:r>
          </a:p>
        </p:txBody>
      </p:sp>
      <p:pic>
        <p:nvPicPr>
          <p:cNvPr id="3" name="EURUSD_ImageALLOC">
            <a:extLst>
              <a:ext uri="{FF2B5EF4-FFF2-40B4-BE49-F238E27FC236}">
                <a16:creationId xmlns:a16="http://schemas.microsoft.com/office/drawing/2014/main" id="{AEB5C924-2B35-4DE9-969F-D3136D86AE0F}"/>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7DF5DD45-76A4-4914-A974-B777E59BC827}"/>
              </a:ext>
            </a:extLst>
          </p:cNvPr>
          <p:cNvPicPr>
            <a:picLocks noChangeAspect="1"/>
          </p:cNvPicPr>
          <p:nvPr/>
        </p:nvPicPr>
        <p:blipFill>
          <a:blip r:embed="rId3"/>
          <a:stretch>
            <a:fillRect/>
          </a:stretch>
        </p:blipFill>
        <p:spPr>
          <a:xfrm>
            <a:off x="4754008" y="2349500"/>
            <a:ext cx="4200508" cy="3542083"/>
          </a:xfrm>
          <a:prstGeom prst="rect">
            <a:avLst/>
          </a:prstGeom>
        </p:spPr>
      </p:pic>
    </p:spTree>
    <p:extLst>
      <p:ext uri="{BB962C8B-B14F-4D97-AF65-F5344CB8AC3E}">
        <p14:creationId xmlns:p14="http://schemas.microsoft.com/office/powerpoint/2010/main" val="12798998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- 2022</a:t>
            </a:r>
          </a:p>
        </p:txBody>
      </p:sp>
      <p:pic>
        <p:nvPicPr>
          <p:cNvPr id="3" name="EURUSD_ImageALLOC">
            <a:extLst>
              <a:ext uri="{FF2B5EF4-FFF2-40B4-BE49-F238E27FC236}">
                <a16:creationId xmlns:a16="http://schemas.microsoft.com/office/drawing/2014/main" id="{7233694B-938C-434F-A697-1EFC10055A7D}"/>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5" name="Image 4">
            <a:extLst>
              <a:ext uri="{FF2B5EF4-FFF2-40B4-BE49-F238E27FC236}">
                <a16:creationId xmlns:a16="http://schemas.microsoft.com/office/drawing/2014/main" id="{64638D4D-432F-4591-8881-A22E1F701E39}"/>
              </a:ext>
            </a:extLst>
          </p:cNvPr>
          <p:cNvPicPr>
            <a:picLocks noChangeAspect="1"/>
          </p:cNvPicPr>
          <p:nvPr/>
        </p:nvPicPr>
        <p:blipFill>
          <a:blip r:embed="rId3"/>
          <a:stretch>
            <a:fillRect/>
          </a:stretch>
        </p:blipFill>
        <p:spPr>
          <a:xfrm>
            <a:off x="236220" y="2349500"/>
            <a:ext cx="4212701" cy="3596952"/>
          </a:xfrm>
          <a:prstGeom prst="rect">
            <a:avLst/>
          </a:prstGeom>
        </p:spPr>
      </p:pic>
      <p:pic>
        <p:nvPicPr>
          <p:cNvPr id="8" name="Image 7">
            <a:extLst>
              <a:ext uri="{FF2B5EF4-FFF2-40B4-BE49-F238E27FC236}">
                <a16:creationId xmlns:a16="http://schemas.microsoft.com/office/drawing/2014/main" id="{08D9C816-1B8C-4F8A-98DD-A39028B520D8}"/>
              </a:ext>
            </a:extLst>
          </p:cNvPr>
          <p:cNvPicPr>
            <a:picLocks noChangeAspect="1"/>
          </p:cNvPicPr>
          <p:nvPr/>
        </p:nvPicPr>
        <p:blipFill>
          <a:blip r:embed="rId4"/>
          <a:stretch>
            <a:fillRect/>
          </a:stretch>
        </p:blipFill>
        <p:spPr>
          <a:xfrm>
            <a:off x="4754008" y="2366111"/>
            <a:ext cx="4200508" cy="3535986"/>
          </a:xfrm>
          <a:prstGeom prst="rect">
            <a:avLst/>
          </a:prstGeom>
        </p:spPr>
      </p:pic>
    </p:spTree>
    <p:extLst>
      <p:ext uri="{BB962C8B-B14F-4D97-AF65-F5344CB8AC3E}">
        <p14:creationId xmlns:p14="http://schemas.microsoft.com/office/powerpoint/2010/main" val="13093500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USDCA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USDCAD - Historical &amp; Planned</a:t>
            </a:r>
            <a:endParaRPr lang="en-US" dirty="0"/>
          </a:p>
        </p:txBody>
      </p:sp>
      <p:pic>
        <p:nvPicPr>
          <p:cNvPr id="3" name="Image 2">
            <a:extLst>
              <a:ext uri="{FF2B5EF4-FFF2-40B4-BE49-F238E27FC236}">
                <a16:creationId xmlns:a16="http://schemas.microsoft.com/office/drawing/2014/main" id="{8A1A14B7-FEE2-4E4A-9263-A8E40E81453A}"/>
              </a:ext>
            </a:extLst>
          </p:cNvPr>
          <p:cNvPicPr>
            <a:picLocks noChangeAspect="1"/>
          </p:cNvPicPr>
          <p:nvPr/>
        </p:nvPicPr>
        <p:blipFill>
          <a:blip r:embed="rId2"/>
          <a:stretch>
            <a:fillRect/>
          </a:stretch>
        </p:blipFill>
        <p:spPr>
          <a:xfrm>
            <a:off x="825500" y="1270000"/>
            <a:ext cx="7377684" cy="5027676"/>
          </a:xfrm>
          <a:prstGeom prst="rect">
            <a:avLst/>
          </a:prstGeom>
        </p:spPr>
      </p:pic>
    </p:spTree>
    <p:extLst>
      <p:ext uri="{BB962C8B-B14F-4D97-AF65-F5344CB8AC3E}">
        <p14:creationId xmlns:p14="http://schemas.microsoft.com/office/powerpoint/2010/main" val="17880007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USDCA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USDCAD - Synthesis</a:t>
            </a:r>
          </a:p>
        </p:txBody>
      </p:sp>
      <p:pic>
        <p:nvPicPr>
          <p:cNvPr id="5" name="Image 4">
            <a:extLst>
              <a:ext uri="{FF2B5EF4-FFF2-40B4-BE49-F238E27FC236}">
                <a16:creationId xmlns:a16="http://schemas.microsoft.com/office/drawing/2014/main" id="{FCAF2BCB-396B-4B86-AB1E-8F20CE6C18BD}"/>
              </a:ext>
            </a:extLst>
          </p:cNvPr>
          <p:cNvPicPr>
            <a:picLocks noChangeAspect="1"/>
          </p:cNvPicPr>
          <p:nvPr/>
        </p:nvPicPr>
        <p:blipFill>
          <a:blip r:embed="rId2"/>
          <a:stretch>
            <a:fillRect/>
          </a:stretch>
        </p:blipFill>
        <p:spPr>
          <a:xfrm>
            <a:off x="825500" y="1270000"/>
            <a:ext cx="7401185" cy="5102794"/>
          </a:xfrm>
          <a:prstGeom prst="rect">
            <a:avLst/>
          </a:prstGeom>
        </p:spPr>
      </p:pic>
    </p:spTree>
    <p:extLst>
      <p:ext uri="{BB962C8B-B14F-4D97-AF65-F5344CB8AC3E}">
        <p14:creationId xmlns:p14="http://schemas.microsoft.com/office/powerpoint/2010/main" val="36410288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USDCAD - 2021</a:t>
            </a:r>
          </a:p>
        </p:txBody>
      </p:sp>
      <p:pic>
        <p:nvPicPr>
          <p:cNvPr id="3" name="USDCAD_ImageALLOC">
            <a:extLst>
              <a:ext uri="{FF2B5EF4-FFF2-40B4-BE49-F238E27FC236}">
                <a16:creationId xmlns:a16="http://schemas.microsoft.com/office/drawing/2014/main" id="{B264775C-9958-4F8D-8E96-ACB2E518343D}"/>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B6B63609-BB31-4A9B-B7DC-CD66756820D1}"/>
              </a:ext>
            </a:extLst>
          </p:cNvPr>
          <p:cNvPicPr>
            <a:picLocks noChangeAspect="1"/>
          </p:cNvPicPr>
          <p:nvPr/>
        </p:nvPicPr>
        <p:blipFill>
          <a:blip r:embed="rId3"/>
          <a:stretch>
            <a:fillRect/>
          </a:stretch>
        </p:blipFill>
        <p:spPr>
          <a:xfrm>
            <a:off x="4754008" y="2366111"/>
            <a:ext cx="4200508" cy="3535986"/>
          </a:xfrm>
          <a:prstGeom prst="rect">
            <a:avLst/>
          </a:prstGeom>
        </p:spPr>
      </p:pic>
    </p:spTree>
    <p:extLst>
      <p:ext uri="{BB962C8B-B14F-4D97-AF65-F5344CB8AC3E}">
        <p14:creationId xmlns:p14="http://schemas.microsoft.com/office/powerpoint/2010/main" val="19201114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USDCAD - 2022</a:t>
            </a:r>
          </a:p>
        </p:txBody>
      </p:sp>
      <p:pic>
        <p:nvPicPr>
          <p:cNvPr id="7" name="Image 6">
            <a:extLst>
              <a:ext uri="{FF2B5EF4-FFF2-40B4-BE49-F238E27FC236}">
                <a16:creationId xmlns:a16="http://schemas.microsoft.com/office/drawing/2014/main" id="{34962D41-303B-4EBB-B9A2-F8A981E9A8DD}"/>
              </a:ext>
            </a:extLst>
          </p:cNvPr>
          <p:cNvPicPr>
            <a:picLocks noChangeAspect="1"/>
          </p:cNvPicPr>
          <p:nvPr/>
        </p:nvPicPr>
        <p:blipFill>
          <a:blip r:embed="rId2"/>
          <a:stretch>
            <a:fillRect/>
          </a:stretch>
        </p:blipFill>
        <p:spPr>
          <a:xfrm>
            <a:off x="236220" y="2349500"/>
            <a:ext cx="4212701" cy="3596952"/>
          </a:xfrm>
          <a:prstGeom prst="rect">
            <a:avLst/>
          </a:prstGeom>
        </p:spPr>
      </p:pic>
      <p:pic>
        <p:nvPicPr>
          <p:cNvPr id="9" name="Image 8">
            <a:extLst>
              <a:ext uri="{FF2B5EF4-FFF2-40B4-BE49-F238E27FC236}">
                <a16:creationId xmlns:a16="http://schemas.microsoft.com/office/drawing/2014/main" id="{E1FBD3BF-A4B9-41FB-8EF7-7A91A2E212E2}"/>
              </a:ext>
            </a:extLst>
          </p:cNvPr>
          <p:cNvPicPr>
            <a:picLocks noChangeAspect="1"/>
          </p:cNvPicPr>
          <p:nvPr/>
        </p:nvPicPr>
        <p:blipFill>
          <a:blip r:embed="rId3"/>
          <a:stretch>
            <a:fillRect/>
          </a:stretch>
        </p:blipFill>
        <p:spPr>
          <a:xfrm>
            <a:off x="4749800" y="2361693"/>
            <a:ext cx="4206605" cy="3584759"/>
          </a:xfrm>
          <a:prstGeom prst="rect">
            <a:avLst/>
          </a:prstGeom>
        </p:spPr>
      </p:pic>
    </p:spTree>
    <p:extLst>
      <p:ext uri="{BB962C8B-B14F-4D97-AF65-F5344CB8AC3E}">
        <p14:creationId xmlns:p14="http://schemas.microsoft.com/office/powerpoint/2010/main" val="216300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Internal GHP</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31547975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a:t>Hedging </a:t>
            </a:r>
            <a:r>
              <a:rPr lang="fr-FR" dirty="0" err="1"/>
              <a:t>Summary</a:t>
            </a:r>
            <a:r>
              <a:rPr lang="fr-FR" dirty="0"/>
              <a:t> - 2021</a:t>
            </a:r>
            <a:endParaRPr lang="en-US"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graphicFrame>
        <p:nvGraphicFramePr>
          <p:cNvPr id="4" name="Tableau 3">
            <a:extLst>
              <a:ext uri="{FF2B5EF4-FFF2-40B4-BE49-F238E27FC236}">
                <a16:creationId xmlns:a16="http://schemas.microsoft.com/office/drawing/2014/main" id="{3238FF13-7F76-40D0-9FD1-2852199ACE37}"/>
              </a:ext>
            </a:extLst>
          </p:cNvPr>
          <p:cNvGraphicFramePr>
            <a:graphicFrameLocks noGrp="1"/>
          </p:cNvGraphicFramePr>
          <p:nvPr/>
        </p:nvGraphicFramePr>
        <p:xfrm>
          <a:off x="42951" y="1153937"/>
          <a:ext cx="9058098" cy="4932000"/>
        </p:xfrm>
        <a:graphic>
          <a:graphicData uri="http://schemas.openxmlformats.org/drawingml/2006/table">
            <a:tbl>
              <a:tblPr/>
              <a:tblGrid>
                <a:gridCol w="1080000">
                  <a:extLst>
                    <a:ext uri="{9D8B030D-6E8A-4147-A177-3AD203B41FA5}">
                      <a16:colId xmlns:a16="http://schemas.microsoft.com/office/drawing/2014/main" val="992615701"/>
                    </a:ext>
                  </a:extLst>
                </a:gridCol>
                <a:gridCol w="63683">
                  <a:extLst>
                    <a:ext uri="{9D8B030D-6E8A-4147-A177-3AD203B41FA5}">
                      <a16:colId xmlns:a16="http://schemas.microsoft.com/office/drawing/2014/main" val="3487377109"/>
                    </a:ext>
                  </a:extLst>
                </a:gridCol>
                <a:gridCol w="1080000">
                  <a:extLst>
                    <a:ext uri="{9D8B030D-6E8A-4147-A177-3AD203B41FA5}">
                      <a16:colId xmlns:a16="http://schemas.microsoft.com/office/drawing/2014/main" val="3681872287"/>
                    </a:ext>
                  </a:extLst>
                </a:gridCol>
                <a:gridCol w="63683">
                  <a:extLst>
                    <a:ext uri="{9D8B030D-6E8A-4147-A177-3AD203B41FA5}">
                      <a16:colId xmlns:a16="http://schemas.microsoft.com/office/drawing/2014/main" val="3823536330"/>
                    </a:ext>
                  </a:extLst>
                </a:gridCol>
                <a:gridCol w="1080000">
                  <a:extLst>
                    <a:ext uri="{9D8B030D-6E8A-4147-A177-3AD203B41FA5}">
                      <a16:colId xmlns:a16="http://schemas.microsoft.com/office/drawing/2014/main" val="2129378215"/>
                    </a:ext>
                  </a:extLst>
                </a:gridCol>
                <a:gridCol w="1080000">
                  <a:extLst>
                    <a:ext uri="{9D8B030D-6E8A-4147-A177-3AD203B41FA5}">
                      <a16:colId xmlns:a16="http://schemas.microsoft.com/office/drawing/2014/main" val="3832154297"/>
                    </a:ext>
                  </a:extLst>
                </a:gridCol>
                <a:gridCol w="63683">
                  <a:extLst>
                    <a:ext uri="{9D8B030D-6E8A-4147-A177-3AD203B41FA5}">
                      <a16:colId xmlns:a16="http://schemas.microsoft.com/office/drawing/2014/main" val="1427383390"/>
                    </a:ext>
                  </a:extLst>
                </a:gridCol>
                <a:gridCol w="1080000">
                  <a:extLst>
                    <a:ext uri="{9D8B030D-6E8A-4147-A177-3AD203B41FA5}">
                      <a16:colId xmlns:a16="http://schemas.microsoft.com/office/drawing/2014/main" val="1468087304"/>
                    </a:ext>
                  </a:extLst>
                </a:gridCol>
                <a:gridCol w="63683">
                  <a:extLst>
                    <a:ext uri="{9D8B030D-6E8A-4147-A177-3AD203B41FA5}">
                      <a16:colId xmlns:a16="http://schemas.microsoft.com/office/drawing/2014/main" val="3259569031"/>
                    </a:ext>
                  </a:extLst>
                </a:gridCol>
                <a:gridCol w="1080000">
                  <a:extLst>
                    <a:ext uri="{9D8B030D-6E8A-4147-A177-3AD203B41FA5}">
                      <a16:colId xmlns:a16="http://schemas.microsoft.com/office/drawing/2014/main" val="3439167453"/>
                    </a:ext>
                  </a:extLst>
                </a:gridCol>
                <a:gridCol w="63683">
                  <a:extLst>
                    <a:ext uri="{9D8B030D-6E8A-4147-A177-3AD203B41FA5}">
                      <a16:colId xmlns:a16="http://schemas.microsoft.com/office/drawing/2014/main" val="3700481489"/>
                    </a:ext>
                  </a:extLst>
                </a:gridCol>
                <a:gridCol w="1080000">
                  <a:extLst>
                    <a:ext uri="{9D8B030D-6E8A-4147-A177-3AD203B41FA5}">
                      <a16:colId xmlns:a16="http://schemas.microsoft.com/office/drawing/2014/main" val="3435924563"/>
                    </a:ext>
                  </a:extLst>
                </a:gridCol>
                <a:gridCol w="63683">
                  <a:extLst>
                    <a:ext uri="{9D8B030D-6E8A-4147-A177-3AD203B41FA5}">
                      <a16:colId xmlns:a16="http://schemas.microsoft.com/office/drawing/2014/main" val="791454071"/>
                    </a:ext>
                  </a:extLst>
                </a:gridCol>
                <a:gridCol w="1116000">
                  <a:extLst>
                    <a:ext uri="{9D8B030D-6E8A-4147-A177-3AD203B41FA5}">
                      <a16:colId xmlns:a16="http://schemas.microsoft.com/office/drawing/2014/main" val="1938680061"/>
                    </a:ext>
                  </a:extLst>
                </a:gridCol>
              </a:tblGrid>
              <a:tr h="432000">
                <a:tc>
                  <a:txBody>
                    <a:bodyPr/>
                    <a:lstStyle/>
                    <a:p>
                      <a:pPr algn="ctr" fontAlgn="ctr"/>
                      <a:r>
                        <a:rPr lang="fr-FR" sz="1100" b="1" i="0" u="none" strike="noStrike" dirty="0">
                          <a:solidFill>
                            <a:srgbClr val="000000"/>
                          </a:solidFill>
                          <a:effectLst/>
                          <a:latin typeface="Calibri" panose="020F0502020204030204" pitchFamily="34" charset="0"/>
                        </a:rPr>
                        <a:t>EURUSD</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100" b="1" i="0" u="none" strike="noStrike" dirty="0">
                          <a:solidFill>
                            <a:srgbClr val="000000"/>
                          </a:solidFill>
                          <a:effectLst/>
                          <a:latin typeface="Calibri" panose="020F0502020204030204" pitchFamily="34" charset="0"/>
                        </a:rPr>
                        <a:t>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panose="020F0502020204030204" pitchFamily="34" charset="0"/>
                        </a:rPr>
                        <a:t>Hedge Reference</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panose="020F0502020204030204" pitchFamily="34" charset="0"/>
                        </a:rPr>
                        <a:t>Hedged notional</a:t>
                      </a:r>
                    </a:p>
                  </a:txBody>
                  <a:tcPr marL="5307" marR="5307" marT="530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dirty="0">
                          <a:solidFill>
                            <a:srgbClr val="000000"/>
                          </a:solidFill>
                          <a:effectLst/>
                          <a:latin typeface="Calibri" panose="020F0502020204030204" pitchFamily="34" charset="0"/>
                        </a:rPr>
                        <a:t>Exposure (USD)</a:t>
                      </a:r>
                    </a:p>
                  </a:txBody>
                  <a:tcPr marL="5307" marR="5307" marT="530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panose="020F0502020204030204" pitchFamily="34" charset="0"/>
                        </a:rPr>
                        <a:t>Hedge Ratio</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panose="020F0502020204030204" pitchFamily="34" charset="0"/>
                        </a:rPr>
                        <a:t>Budget  2021</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dirty="0">
                          <a:solidFill>
                            <a:srgbClr val="000000"/>
                          </a:solidFill>
                          <a:effectLst/>
                          <a:latin typeface="Calibri" panose="020F0502020204030204" pitchFamily="34" charset="0"/>
                        </a:rPr>
                        <a:t>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Hedge Rate</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dirty="0">
                          <a:solidFill>
                            <a:srgbClr val="000000"/>
                          </a:solidFill>
                          <a:effectLst/>
                          <a:latin typeface="Calibri" panose="020F0502020204030204" pitchFamily="34" charset="0"/>
                        </a:rPr>
                        <a:t>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Hedging performance</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2591678532"/>
                  </a:ext>
                </a:extLst>
              </a:tr>
              <a:tr h="72000">
                <a:tc>
                  <a:txBody>
                    <a:bodyPr/>
                    <a:lstStyle/>
                    <a:p>
                      <a:pPr algn="l" fontAlgn="b"/>
                      <a:r>
                        <a:rPr lang="fr-FR" sz="100" b="1" i="0" u="none" strike="noStrike" dirty="0">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1"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a:noFill/>
                    </a:lnT>
                    <a:lnB>
                      <a:noFill/>
                    </a:lnB>
                    <a:solidFill>
                      <a:srgbClr val="FFFFFF"/>
                    </a:solidFill>
                  </a:tcPr>
                </a:tc>
                <a:tc>
                  <a:txBody>
                    <a:bodyPr/>
                    <a:lstStyle/>
                    <a:p>
                      <a:pPr algn="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a:noFill/>
                    </a:lnT>
                    <a:lnB>
                      <a:noFill/>
                    </a:lnB>
                    <a:solidFill>
                      <a:srgbClr val="FFFFFF"/>
                    </a:solidFill>
                  </a:tcPr>
                </a:tc>
                <a:tc>
                  <a:txBody>
                    <a:bodyPr/>
                    <a:lstStyle/>
                    <a:p>
                      <a:pPr algn="ctr" fontAlgn="b"/>
                      <a:r>
                        <a:rPr lang="fr-FR" sz="100" b="0" i="0" u="none" strike="noStrike" dirty="0">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99674066"/>
                  </a:ext>
                </a:extLst>
              </a:tr>
              <a:tr h="216000">
                <a:tc>
                  <a:txBody>
                    <a:bodyPr/>
                    <a:lstStyle/>
                    <a:p>
                      <a:pPr algn="ctr" fontAlgn="ctr"/>
                      <a:r>
                        <a:rPr lang="fr-FR" sz="1100" b="0" i="0" u="none" strike="noStrike" dirty="0">
                          <a:solidFill>
                            <a:srgbClr val="000000"/>
                          </a:solidFill>
                          <a:effectLst/>
                          <a:latin typeface="Calibri" panose="020F0502020204030204" pitchFamily="34" charset="0"/>
                        </a:rPr>
                        <a:t>Groupe Socomore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368 646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375 000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1,200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1,1503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B050"/>
                          </a:solidFill>
                          <a:effectLst/>
                          <a:latin typeface="Calibri" panose="020F0502020204030204" pitchFamily="34" charset="0"/>
                        </a:rPr>
                        <a:t>13 268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3397354"/>
                  </a:ext>
                </a:extLst>
              </a:tr>
              <a:tr h="216000">
                <a:tc>
                  <a:txBody>
                    <a:bodyPr/>
                    <a:lstStyle/>
                    <a:p>
                      <a:pPr algn="ctr" fontAlgn="ctr"/>
                      <a:r>
                        <a:rPr lang="fr-FR" sz="1100" b="0" i="0" u="none" strike="noStrike" dirty="0">
                          <a:solidFill>
                            <a:srgbClr val="000000"/>
                          </a:solidFill>
                          <a:effectLst/>
                          <a:latin typeface="Calibri" panose="020F0502020204030204" pitchFamily="34" charset="0"/>
                        </a:rPr>
                        <a:t>Socomore Ireland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1 354 880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1 425 069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1,200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1,1503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B050"/>
                          </a:solidFill>
                          <a:effectLst/>
                          <a:latin typeface="Calibri" panose="020F0502020204030204" pitchFamily="34" charset="0"/>
                        </a:rPr>
                        <a:t>48 763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7460096"/>
                  </a:ext>
                </a:extLst>
              </a:tr>
              <a:tr h="216000">
                <a:tc>
                  <a:txBody>
                    <a:bodyPr/>
                    <a:lstStyle/>
                    <a:p>
                      <a:pPr algn="ctr" fontAlgn="ctr"/>
                      <a:r>
                        <a:rPr lang="fr-FR" sz="1100" b="0" i="0" u="none" strike="noStrike">
                          <a:solidFill>
                            <a:srgbClr val="000000"/>
                          </a:solidFill>
                          <a:effectLst/>
                          <a:latin typeface="Calibri" panose="020F0502020204030204" pitchFamily="34" charset="0"/>
                        </a:rPr>
                        <a:t>Socomore France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-248 526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-152 237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163%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NA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 NA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FF0000"/>
                          </a:solidFill>
                          <a:effectLst/>
                          <a:latin typeface="Calibri" panose="020F0502020204030204" pitchFamily="34" charset="0"/>
                        </a:rPr>
                        <a:t>-8 945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8546168"/>
                  </a:ext>
                </a:extLst>
              </a:tr>
              <a:tr h="216000">
                <a:tc>
                  <a:txBody>
                    <a:bodyPr/>
                    <a:lstStyle/>
                    <a:p>
                      <a:pPr algn="ctr" fontAlgn="ctr"/>
                      <a:r>
                        <a:rPr lang="fr-FR" sz="1100" b="0" i="0" u="none" strike="noStrike">
                          <a:solidFill>
                            <a:srgbClr val="000000"/>
                          </a:solidFill>
                          <a:effectLst/>
                          <a:latin typeface="Calibri" panose="020F0502020204030204" pitchFamily="34" charset="0"/>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1 475 000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1 647 832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595959"/>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1,200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1,1503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B050"/>
                          </a:solidFill>
                          <a:effectLst/>
                          <a:latin typeface="Calibri" panose="020F0502020204030204" pitchFamily="34" charset="0"/>
                        </a:rPr>
                        <a:t>53 087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8018116"/>
                  </a:ext>
                </a:extLst>
              </a:tr>
              <a:tr h="180000">
                <a:tc>
                  <a:txBody>
                    <a:bodyPr/>
                    <a:lstStyle/>
                    <a:p>
                      <a:pPr algn="ctr" fontAlgn="ctr"/>
                      <a:r>
                        <a:rPr lang="fr-FR" sz="100" b="0" i="0" u="none" strike="noStrike">
                          <a:solidFill>
                            <a:srgbClr val="000000"/>
                          </a:solidFill>
                          <a:effectLst/>
                          <a:latin typeface="Calibri" panose="020F0502020204030204" pitchFamily="34" charset="0"/>
                        </a:rPr>
                        <a:t> </a:t>
                      </a:r>
                    </a:p>
                  </a:txBody>
                  <a:tcPr marL="5307" marR="5307" marT="530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fr-FR" sz="100" b="0" i="0" u="none" strike="noStrike">
                        <a:solidFill>
                          <a:srgbClr val="000000"/>
                        </a:solidFill>
                        <a:effectLst/>
                        <a:latin typeface="Calibri" panose="020F0502020204030204" pitchFamily="34" charset="0"/>
                      </a:endParaRPr>
                    </a:p>
                  </a:txBody>
                  <a:tcPr marL="5307" marR="5307" marT="5307" marB="0" anchor="ctr">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0"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0" i="0" u="none" strike="noStrike">
                        <a:solidFill>
                          <a:srgbClr val="595959"/>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l"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595959"/>
                          </a:solidFill>
                          <a:effectLst/>
                          <a:latin typeface="Calibri" panose="020F0502020204030204" pitchFamily="34" charset="0"/>
                        </a:rPr>
                        <a:t> </a:t>
                      </a:r>
                    </a:p>
                  </a:txBody>
                  <a:tcPr marL="5307" marR="5307" marT="5307" marB="0" anchor="b">
                    <a:lnL>
                      <a:noFill/>
                    </a:lnL>
                    <a:lnR>
                      <a:noFill/>
                    </a:lnR>
                    <a:lnT>
                      <a:noFill/>
                    </a:lnT>
                    <a:lnB>
                      <a:noFill/>
                    </a:lnB>
                    <a:solidFill>
                      <a:srgbClr val="FFFFFF"/>
                    </a:solidFill>
                  </a:tcPr>
                </a:tc>
                <a:tc>
                  <a:txBody>
                    <a:bodyPr/>
                    <a:lstStyle/>
                    <a:p>
                      <a:pPr algn="l" fontAlgn="b"/>
                      <a:r>
                        <a:rPr lang="fr-FR" sz="100" b="0" i="0" u="none" strike="noStrike" dirty="0">
                          <a:solidFill>
                            <a:srgbClr val="595959"/>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595959"/>
                          </a:solidFill>
                          <a:effectLst/>
                          <a:latin typeface="Calibri" panose="020F0502020204030204" pitchFamily="34" charset="0"/>
                        </a:rPr>
                        <a:t> </a:t>
                      </a:r>
                    </a:p>
                  </a:txBody>
                  <a:tcPr marL="5307" marR="5307" marT="5307" marB="0" anchor="b">
                    <a:lnL>
                      <a:noFill/>
                    </a:lnL>
                    <a:lnR>
                      <a:noFill/>
                    </a:lnR>
                    <a:lnT>
                      <a:noFill/>
                    </a:lnT>
                    <a:lnB>
                      <a:noFill/>
                    </a:lnB>
                    <a:solidFill>
                      <a:srgbClr val="FFFFFF"/>
                    </a:solidFill>
                  </a:tcPr>
                </a:tc>
                <a:tc>
                  <a:txBody>
                    <a:bodyPr/>
                    <a:lstStyle/>
                    <a:p>
                      <a:pPr algn="l" fontAlgn="b"/>
                      <a:r>
                        <a:rPr lang="fr-FR" sz="100" b="0" i="0" u="none" strike="noStrike" dirty="0">
                          <a:solidFill>
                            <a:srgbClr val="595959"/>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9241819"/>
                  </a:ext>
                </a:extLst>
              </a:tr>
              <a:tr h="432000">
                <a:tc>
                  <a:txBody>
                    <a:bodyPr/>
                    <a:lstStyle/>
                    <a:p>
                      <a:pPr algn="ctr" fontAlgn="ctr"/>
                      <a:r>
                        <a:rPr lang="fr-FR" sz="1100" b="1" i="0" u="none" strike="noStrike" dirty="0">
                          <a:solidFill>
                            <a:srgbClr val="000000"/>
                          </a:solidFill>
                          <a:effectLst/>
                          <a:latin typeface="Calibri" panose="020F0502020204030204" pitchFamily="34" charset="0"/>
                        </a:rPr>
                        <a:t>EURGBP</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100" b="1" i="0" u="none" strike="noStrike">
                          <a:solidFill>
                            <a:srgbClr val="000000"/>
                          </a:solidFill>
                          <a:effectLst/>
                          <a:latin typeface="Calibri" panose="020F0502020204030204" pitchFamily="34" charset="0"/>
                        </a:rPr>
                        <a:t>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panose="020F0502020204030204" pitchFamily="34" charset="0"/>
                        </a:rPr>
                        <a:t>Hedge Reference</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Hedged notional</a:t>
                      </a:r>
                    </a:p>
                  </a:txBody>
                  <a:tcPr marL="5307" marR="5307" marT="530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Exposure (GBP)</a:t>
                      </a:r>
                    </a:p>
                  </a:txBody>
                  <a:tcPr marL="5307" marR="5307" marT="530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Hedge Ratio</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Budget  2021</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Hedge Rate</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Hedging performance</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336794946"/>
                  </a:ext>
                </a:extLst>
              </a:tr>
              <a:tr h="72000">
                <a:tc>
                  <a:txBody>
                    <a:bodyPr/>
                    <a:lstStyle/>
                    <a:p>
                      <a:pPr algn="l" fontAlgn="b"/>
                      <a:r>
                        <a:rPr lang="fr-FR" sz="100" b="1"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1"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a:noFill/>
                    </a:lnT>
                    <a:lnB>
                      <a:noFill/>
                    </a:lnB>
                    <a:solidFill>
                      <a:srgbClr val="FFFFFF"/>
                    </a:solidFill>
                  </a:tcPr>
                </a:tc>
                <a:tc>
                  <a:txBody>
                    <a:bodyPr/>
                    <a:lstStyle/>
                    <a:p>
                      <a:pPr algn="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a:noFill/>
                    </a:lnT>
                    <a:lnB>
                      <a:noFill/>
                    </a:lnB>
                    <a:solidFill>
                      <a:srgbClr val="FFFFFF"/>
                    </a:solidFill>
                  </a:tcPr>
                </a:tc>
                <a:tc>
                  <a:txBody>
                    <a:bodyPr/>
                    <a:lstStyle/>
                    <a:p>
                      <a:pPr algn="ctr" fontAlgn="b"/>
                      <a:r>
                        <a:rPr lang="fr-FR" sz="100" b="0" i="0" u="none" strike="noStrike" dirty="0">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78602573"/>
                  </a:ext>
                </a:extLst>
              </a:tr>
              <a:tr h="216000">
                <a:tc>
                  <a:txBody>
                    <a:bodyPr/>
                    <a:lstStyle/>
                    <a:p>
                      <a:pPr algn="ctr" fontAlgn="ctr"/>
                      <a:r>
                        <a:rPr lang="fr-FR" sz="1100" b="0" i="0" u="none" strike="noStrike">
                          <a:solidFill>
                            <a:srgbClr val="000000"/>
                          </a:solidFill>
                          <a:effectLst/>
                          <a:latin typeface="Calibri" panose="020F0502020204030204" pitchFamily="34" charset="0"/>
                        </a:rPr>
                        <a:t>Socomore France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1 052 727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1 321 165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0,890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0,8726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B050"/>
                          </a:solidFill>
                          <a:effectLst/>
                          <a:latin typeface="Calibri" panose="020F0502020204030204" pitchFamily="34" charset="0"/>
                        </a:rPr>
                        <a:t>23 592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8577407"/>
                  </a:ext>
                </a:extLst>
              </a:tr>
              <a:tr h="216000">
                <a:tc>
                  <a:txBody>
                    <a:bodyPr/>
                    <a:lstStyle/>
                    <a:p>
                      <a:pPr algn="ctr" fontAlgn="ctr"/>
                      <a:r>
                        <a:rPr lang="fr-FR" sz="1100" b="0" i="0" u="none" strike="noStrike">
                          <a:solidFill>
                            <a:srgbClr val="000000"/>
                          </a:solidFill>
                          <a:effectLst/>
                          <a:latin typeface="Calibri" panose="020F0502020204030204" pitchFamily="34" charset="0"/>
                        </a:rPr>
                        <a:t>Socomore Ireland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1 688 945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1 816 346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0,890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0,8726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B050"/>
                          </a:solidFill>
                          <a:effectLst/>
                          <a:latin typeface="Calibri" panose="020F0502020204030204" pitchFamily="34" charset="0"/>
                        </a:rPr>
                        <a:t>37 849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3472846"/>
                  </a:ext>
                </a:extLst>
              </a:tr>
              <a:tr h="216000">
                <a:tc>
                  <a:txBody>
                    <a:bodyPr/>
                    <a:lstStyle/>
                    <a:p>
                      <a:pPr algn="ctr" fontAlgn="ctr"/>
                      <a:r>
                        <a:rPr lang="fr-FR" sz="1100" b="0" i="0" u="none" strike="noStrike">
                          <a:solidFill>
                            <a:srgbClr val="000000"/>
                          </a:solidFill>
                          <a:effectLst/>
                          <a:latin typeface="Calibri" panose="020F0502020204030204" pitchFamily="34" charset="0"/>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2 741 672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3 137 511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595959"/>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0,890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0,8726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B050"/>
                          </a:solidFill>
                          <a:effectLst/>
                          <a:latin typeface="Calibri" panose="020F0502020204030204" pitchFamily="34" charset="0"/>
                        </a:rPr>
                        <a:t>61 441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8069587"/>
                  </a:ext>
                </a:extLst>
              </a:tr>
              <a:tr h="180000">
                <a:tc>
                  <a:txBody>
                    <a:bodyPr/>
                    <a:lstStyle/>
                    <a:p>
                      <a:pPr algn="l"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0"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l"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0"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l"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0"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l"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0"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l"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a:noFill/>
                    </a:lnT>
                    <a:lnB>
                      <a:noFill/>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a:noFill/>
                    </a:lnT>
                    <a:lnB>
                      <a:noFill/>
                    </a:lnB>
                    <a:solidFill>
                      <a:srgbClr val="FFFFFF"/>
                    </a:solidFill>
                  </a:tcPr>
                </a:tc>
                <a:tc>
                  <a:txBody>
                    <a:bodyPr/>
                    <a:lstStyle/>
                    <a:p>
                      <a:pPr algn="l" fontAlgn="b"/>
                      <a:r>
                        <a:rPr lang="fr-FR" sz="100" b="0" i="0" u="none" strike="noStrike" dirty="0">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70747548"/>
                  </a:ext>
                </a:extLst>
              </a:tr>
              <a:tr h="432000">
                <a:tc>
                  <a:txBody>
                    <a:bodyPr/>
                    <a:lstStyle/>
                    <a:p>
                      <a:pPr algn="ctr" fontAlgn="ctr"/>
                      <a:r>
                        <a:rPr lang="fr-FR" sz="1100" b="1" i="0" u="none" strike="noStrike" dirty="0">
                          <a:solidFill>
                            <a:srgbClr val="000000"/>
                          </a:solidFill>
                          <a:effectLst/>
                          <a:latin typeface="Calibri" panose="020F0502020204030204" pitchFamily="34" charset="0"/>
                        </a:rPr>
                        <a:t>USDCAD</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100" b="1" i="0" u="none" strike="noStrike">
                          <a:solidFill>
                            <a:srgbClr val="000000"/>
                          </a:solidFill>
                          <a:effectLst/>
                          <a:latin typeface="Calibri" panose="020F0502020204030204" pitchFamily="34" charset="0"/>
                        </a:rPr>
                        <a:t>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panose="020F0502020204030204" pitchFamily="34" charset="0"/>
                        </a:rPr>
                        <a:t>Hedge Reference</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Hedged notional</a:t>
                      </a:r>
                    </a:p>
                  </a:txBody>
                  <a:tcPr marL="5307" marR="5307" marT="530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Exposure (CAD)</a:t>
                      </a:r>
                    </a:p>
                  </a:txBody>
                  <a:tcPr marL="5307" marR="5307" marT="530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Hedge Ratio</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Budget  2021</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Hedge Rate</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Hedging performance</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241303221"/>
                  </a:ext>
                </a:extLst>
              </a:tr>
              <a:tr h="72000">
                <a:tc>
                  <a:txBody>
                    <a:bodyPr/>
                    <a:lstStyle/>
                    <a:p>
                      <a:pPr algn="l" fontAlgn="b"/>
                      <a:r>
                        <a:rPr lang="fr-FR" sz="100" b="1"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1"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ctr" fontAlgn="b"/>
                      <a:r>
                        <a:rPr lang="fr-FR" sz="100" b="0" i="0" u="none" strike="noStrike" dirty="0">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a:noFill/>
                    </a:lnT>
                    <a:lnB>
                      <a:noFill/>
                    </a:lnB>
                    <a:solidFill>
                      <a:srgbClr val="FFFFFF"/>
                    </a:solidFill>
                  </a:tcPr>
                </a:tc>
                <a:tc>
                  <a:txBody>
                    <a:bodyPr/>
                    <a:lstStyle/>
                    <a:p>
                      <a:pPr algn="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a:noFill/>
                    </a:lnT>
                    <a:lnB>
                      <a:noFill/>
                    </a:lnB>
                    <a:solidFill>
                      <a:srgbClr val="FFFFFF"/>
                    </a:solidFill>
                  </a:tcPr>
                </a:tc>
                <a:tc>
                  <a:txBody>
                    <a:bodyPr/>
                    <a:lstStyle/>
                    <a:p>
                      <a:pPr algn="ctr" fontAlgn="b"/>
                      <a:r>
                        <a:rPr lang="fr-FR" sz="100" b="0" i="0" u="none" strike="noStrike" dirty="0">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23172718"/>
                  </a:ext>
                </a:extLst>
              </a:tr>
              <a:tr h="216000">
                <a:tc>
                  <a:txBody>
                    <a:bodyPr/>
                    <a:lstStyle/>
                    <a:p>
                      <a:pPr algn="ctr" fontAlgn="ctr"/>
                      <a:r>
                        <a:rPr lang="fr-FR" sz="1100" b="0" i="0" u="none" strike="noStrike">
                          <a:solidFill>
                            <a:srgbClr val="000000"/>
                          </a:solidFill>
                          <a:effectLst/>
                          <a:latin typeface="Calibri" panose="020F0502020204030204" pitchFamily="34" charset="0"/>
                        </a:rPr>
                        <a:t>Socomore CAD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381 040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631 125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1,275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1,2702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FF0000"/>
                          </a:solidFill>
                          <a:effectLst/>
                          <a:latin typeface="Calibri" panose="020F0502020204030204" pitchFamily="34" charset="0"/>
                        </a:rPr>
                        <a:t>-1 129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0502139"/>
                  </a:ext>
                </a:extLst>
              </a:tr>
              <a:tr h="216000">
                <a:tc>
                  <a:txBody>
                    <a:bodyPr/>
                    <a:lstStyle/>
                    <a:p>
                      <a:pPr algn="ctr" fontAlgn="ctr"/>
                      <a:r>
                        <a:rPr lang="fr-FR" sz="1100" b="0" i="0" u="none" strike="noStrike">
                          <a:solidFill>
                            <a:srgbClr val="000000"/>
                          </a:solidFill>
                          <a:effectLst/>
                          <a:latin typeface="Calibri" panose="020F0502020204030204" pitchFamily="34" charset="0"/>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381 040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631 125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1,275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1,2702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FF0000"/>
                          </a:solidFill>
                          <a:effectLst/>
                          <a:latin typeface="Calibri" panose="020F0502020204030204" pitchFamily="34" charset="0"/>
                        </a:rPr>
                        <a:t>-1 129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0637722"/>
                  </a:ext>
                </a:extLst>
              </a:tr>
              <a:tr h="180000">
                <a:tc>
                  <a:txBody>
                    <a:bodyPr/>
                    <a:lstStyle/>
                    <a:p>
                      <a:pPr algn="l"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0"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l"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0"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l"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0"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l"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0"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l"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a:noFill/>
                    </a:lnT>
                    <a:lnB>
                      <a:noFill/>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a:noFill/>
                    </a:lnT>
                    <a:lnB>
                      <a:noFill/>
                    </a:lnB>
                    <a:solidFill>
                      <a:srgbClr val="FFFFFF"/>
                    </a:solidFill>
                  </a:tcPr>
                </a:tc>
                <a:tc>
                  <a:txBody>
                    <a:bodyPr/>
                    <a:lstStyle/>
                    <a:p>
                      <a:pPr algn="l" fontAlgn="b"/>
                      <a:r>
                        <a:rPr lang="fr-FR" sz="100" b="0" i="0" u="none" strike="noStrike" dirty="0">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58743300"/>
                  </a:ext>
                </a:extLst>
              </a:tr>
              <a:tr h="432000">
                <a:tc>
                  <a:txBody>
                    <a:bodyPr/>
                    <a:lstStyle/>
                    <a:p>
                      <a:pPr algn="ctr" fontAlgn="ctr"/>
                      <a:r>
                        <a:rPr lang="fr-FR" sz="1100" b="1" i="0" u="none" strike="noStrike" dirty="0">
                          <a:solidFill>
                            <a:srgbClr val="000000"/>
                          </a:solidFill>
                          <a:effectLst/>
                          <a:latin typeface="Calibri" panose="020F0502020204030204" pitchFamily="34" charset="0"/>
                        </a:rPr>
                        <a:t>CADJPY</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100" b="1" i="0" u="none" strike="noStrike">
                          <a:solidFill>
                            <a:srgbClr val="000000"/>
                          </a:solidFill>
                          <a:effectLst/>
                          <a:latin typeface="Calibri" panose="020F0502020204030204" pitchFamily="34" charset="0"/>
                        </a:rPr>
                        <a:t>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panose="020F0502020204030204" pitchFamily="34" charset="0"/>
                        </a:rPr>
                        <a:t>Hedge Reference</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Hedged notional</a:t>
                      </a:r>
                    </a:p>
                  </a:txBody>
                  <a:tcPr marL="5307" marR="5307" marT="530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dirty="0">
                          <a:solidFill>
                            <a:srgbClr val="000000"/>
                          </a:solidFill>
                          <a:effectLst/>
                          <a:latin typeface="Calibri" panose="020F0502020204030204" pitchFamily="34" charset="0"/>
                        </a:rPr>
                        <a:t>Exposure (JPY)</a:t>
                      </a:r>
                    </a:p>
                  </a:txBody>
                  <a:tcPr marL="5307" marR="5307" marT="530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Hedge Ratio</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Budget  2021</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Hedge Rate</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Hedging performance</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840942482"/>
                  </a:ext>
                </a:extLst>
              </a:tr>
              <a:tr h="72000">
                <a:tc>
                  <a:txBody>
                    <a:bodyPr/>
                    <a:lstStyle/>
                    <a:p>
                      <a:pPr algn="l" fontAlgn="b"/>
                      <a:r>
                        <a:rPr lang="fr-FR" sz="100" b="1"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1"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5307" marR="5307" marT="530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a:noFill/>
                    </a:lnT>
                    <a:lnB>
                      <a:noFill/>
                    </a:lnB>
                    <a:solidFill>
                      <a:srgbClr val="FFFFFF"/>
                    </a:solidFill>
                  </a:tcPr>
                </a:tc>
                <a:tc>
                  <a:txBody>
                    <a:bodyPr/>
                    <a:lstStyle/>
                    <a:p>
                      <a:pPr algn="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5307" marR="5307" marT="5307" marB="0" anchor="b">
                    <a:lnL>
                      <a:noFill/>
                    </a:lnL>
                    <a:lnR>
                      <a:noFill/>
                    </a:lnR>
                    <a:lnT>
                      <a:noFill/>
                    </a:lnT>
                    <a:lnB>
                      <a:noFill/>
                    </a:lnB>
                    <a:solidFill>
                      <a:srgbClr val="FFFFFF"/>
                    </a:solidFill>
                  </a:tcPr>
                </a:tc>
                <a:tc>
                  <a:txBody>
                    <a:bodyPr/>
                    <a:lstStyle/>
                    <a:p>
                      <a:pPr algn="ctr" fontAlgn="b"/>
                      <a:r>
                        <a:rPr lang="fr-FR" sz="100" b="0" i="0" u="none" strike="noStrike" dirty="0">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5263835"/>
                  </a:ext>
                </a:extLst>
              </a:tr>
              <a:tr h="216000">
                <a:tc>
                  <a:txBody>
                    <a:bodyPr/>
                    <a:lstStyle/>
                    <a:p>
                      <a:pPr algn="ctr" fontAlgn="ctr"/>
                      <a:r>
                        <a:rPr lang="fr-FR" sz="1100" b="0" i="0" u="none" strike="noStrike">
                          <a:solidFill>
                            <a:srgbClr val="000000"/>
                          </a:solidFill>
                          <a:effectLst/>
                          <a:latin typeface="Calibri" panose="020F0502020204030204" pitchFamily="34" charset="0"/>
                        </a:rPr>
                        <a:t>Socomore CAD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34 051 587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59 212 495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81,500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81,3609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B050"/>
                          </a:solidFill>
                          <a:effectLst/>
                          <a:latin typeface="Calibri" panose="020F0502020204030204" pitchFamily="34" charset="0"/>
                        </a:rPr>
                        <a:t>714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3918068"/>
                  </a:ext>
                </a:extLst>
              </a:tr>
              <a:tr h="216000">
                <a:tc>
                  <a:txBody>
                    <a:bodyPr/>
                    <a:lstStyle/>
                    <a:p>
                      <a:pPr algn="ctr" fontAlgn="ctr"/>
                      <a:r>
                        <a:rPr lang="fr-FR" sz="1100" b="0" i="0" u="none" strike="noStrike">
                          <a:solidFill>
                            <a:srgbClr val="000000"/>
                          </a:solidFill>
                          <a:effectLst/>
                          <a:latin typeface="Calibri" panose="020F0502020204030204" pitchFamily="34" charset="0"/>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34 051 587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59 212 495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81,500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81,3609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B050"/>
                          </a:solidFill>
                          <a:effectLst/>
                          <a:latin typeface="Calibri" panose="020F0502020204030204" pitchFamily="34" charset="0"/>
                        </a:rPr>
                        <a:t>714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2554225"/>
                  </a:ext>
                </a:extLst>
              </a:tr>
            </a:tbl>
          </a:graphicData>
        </a:graphic>
      </p:graphicFrame>
    </p:spTree>
    <p:extLst>
      <p:ext uri="{BB962C8B-B14F-4D97-AF65-F5344CB8AC3E}">
        <p14:creationId xmlns:p14="http://schemas.microsoft.com/office/powerpoint/2010/main" val="8325546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a:t>Hedging </a:t>
            </a:r>
            <a:r>
              <a:rPr lang="fr-FR" dirty="0" err="1"/>
              <a:t>Summary</a:t>
            </a:r>
            <a:r>
              <a:rPr lang="fr-FR" dirty="0"/>
              <a:t> - 2022</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graphicFrame>
        <p:nvGraphicFramePr>
          <p:cNvPr id="6" name="Tableau 5">
            <a:extLst>
              <a:ext uri="{FF2B5EF4-FFF2-40B4-BE49-F238E27FC236}">
                <a16:creationId xmlns:a16="http://schemas.microsoft.com/office/drawing/2014/main" id="{856E621C-BDD1-4F05-9F6B-A48743C20150}"/>
              </a:ext>
            </a:extLst>
          </p:cNvPr>
          <p:cNvGraphicFramePr>
            <a:graphicFrameLocks noGrp="1"/>
          </p:cNvGraphicFramePr>
          <p:nvPr/>
        </p:nvGraphicFramePr>
        <p:xfrm>
          <a:off x="42951" y="1153937"/>
          <a:ext cx="9058100" cy="5161671"/>
        </p:xfrm>
        <a:graphic>
          <a:graphicData uri="http://schemas.openxmlformats.org/drawingml/2006/table">
            <a:tbl>
              <a:tblPr/>
              <a:tblGrid>
                <a:gridCol w="1083505">
                  <a:extLst>
                    <a:ext uri="{9D8B030D-6E8A-4147-A177-3AD203B41FA5}">
                      <a16:colId xmlns:a16="http://schemas.microsoft.com/office/drawing/2014/main" val="3433367560"/>
                    </a:ext>
                  </a:extLst>
                </a:gridCol>
                <a:gridCol w="65010">
                  <a:extLst>
                    <a:ext uri="{9D8B030D-6E8A-4147-A177-3AD203B41FA5}">
                      <a16:colId xmlns:a16="http://schemas.microsoft.com/office/drawing/2014/main" val="3042723398"/>
                    </a:ext>
                  </a:extLst>
                </a:gridCol>
                <a:gridCol w="1083505">
                  <a:extLst>
                    <a:ext uri="{9D8B030D-6E8A-4147-A177-3AD203B41FA5}">
                      <a16:colId xmlns:a16="http://schemas.microsoft.com/office/drawing/2014/main" val="3501741103"/>
                    </a:ext>
                  </a:extLst>
                </a:gridCol>
                <a:gridCol w="65010">
                  <a:extLst>
                    <a:ext uri="{9D8B030D-6E8A-4147-A177-3AD203B41FA5}">
                      <a16:colId xmlns:a16="http://schemas.microsoft.com/office/drawing/2014/main" val="1778904360"/>
                    </a:ext>
                  </a:extLst>
                </a:gridCol>
                <a:gridCol w="1083505">
                  <a:extLst>
                    <a:ext uri="{9D8B030D-6E8A-4147-A177-3AD203B41FA5}">
                      <a16:colId xmlns:a16="http://schemas.microsoft.com/office/drawing/2014/main" val="1303487616"/>
                    </a:ext>
                  </a:extLst>
                </a:gridCol>
                <a:gridCol w="1083505">
                  <a:extLst>
                    <a:ext uri="{9D8B030D-6E8A-4147-A177-3AD203B41FA5}">
                      <a16:colId xmlns:a16="http://schemas.microsoft.com/office/drawing/2014/main" val="3524686848"/>
                    </a:ext>
                  </a:extLst>
                </a:gridCol>
                <a:gridCol w="65010">
                  <a:extLst>
                    <a:ext uri="{9D8B030D-6E8A-4147-A177-3AD203B41FA5}">
                      <a16:colId xmlns:a16="http://schemas.microsoft.com/office/drawing/2014/main" val="412548449"/>
                    </a:ext>
                  </a:extLst>
                </a:gridCol>
                <a:gridCol w="1083505">
                  <a:extLst>
                    <a:ext uri="{9D8B030D-6E8A-4147-A177-3AD203B41FA5}">
                      <a16:colId xmlns:a16="http://schemas.microsoft.com/office/drawing/2014/main" val="986793092"/>
                    </a:ext>
                  </a:extLst>
                </a:gridCol>
                <a:gridCol w="65010">
                  <a:extLst>
                    <a:ext uri="{9D8B030D-6E8A-4147-A177-3AD203B41FA5}">
                      <a16:colId xmlns:a16="http://schemas.microsoft.com/office/drawing/2014/main" val="2520682916"/>
                    </a:ext>
                  </a:extLst>
                </a:gridCol>
                <a:gridCol w="1083505">
                  <a:extLst>
                    <a:ext uri="{9D8B030D-6E8A-4147-A177-3AD203B41FA5}">
                      <a16:colId xmlns:a16="http://schemas.microsoft.com/office/drawing/2014/main" val="3859350166"/>
                    </a:ext>
                  </a:extLst>
                </a:gridCol>
                <a:gridCol w="65010">
                  <a:extLst>
                    <a:ext uri="{9D8B030D-6E8A-4147-A177-3AD203B41FA5}">
                      <a16:colId xmlns:a16="http://schemas.microsoft.com/office/drawing/2014/main" val="66722724"/>
                    </a:ext>
                  </a:extLst>
                </a:gridCol>
                <a:gridCol w="1083505">
                  <a:extLst>
                    <a:ext uri="{9D8B030D-6E8A-4147-A177-3AD203B41FA5}">
                      <a16:colId xmlns:a16="http://schemas.microsoft.com/office/drawing/2014/main" val="813497620"/>
                    </a:ext>
                  </a:extLst>
                </a:gridCol>
                <a:gridCol w="65010">
                  <a:extLst>
                    <a:ext uri="{9D8B030D-6E8A-4147-A177-3AD203B41FA5}">
                      <a16:colId xmlns:a16="http://schemas.microsoft.com/office/drawing/2014/main" val="1171333449"/>
                    </a:ext>
                  </a:extLst>
                </a:gridCol>
                <a:gridCol w="1083505">
                  <a:extLst>
                    <a:ext uri="{9D8B030D-6E8A-4147-A177-3AD203B41FA5}">
                      <a16:colId xmlns:a16="http://schemas.microsoft.com/office/drawing/2014/main" val="284936345"/>
                    </a:ext>
                  </a:extLst>
                </a:gridCol>
              </a:tblGrid>
              <a:tr h="432000">
                <a:tc>
                  <a:txBody>
                    <a:bodyPr/>
                    <a:lstStyle/>
                    <a:p>
                      <a:pPr algn="ctr" fontAlgn="ctr"/>
                      <a:r>
                        <a:rPr lang="fr-FR" sz="1100" b="1" i="0" u="none" strike="noStrike" dirty="0">
                          <a:solidFill>
                            <a:srgbClr val="000000"/>
                          </a:solidFill>
                          <a:effectLst/>
                          <a:latin typeface="Calibri" panose="020F0502020204030204" pitchFamily="34" charset="0"/>
                        </a:rPr>
                        <a:t>EURUSD</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100" b="1" i="0" u="none" strike="noStrike" dirty="0">
                          <a:solidFill>
                            <a:srgbClr val="000000"/>
                          </a:solidFill>
                          <a:effectLst/>
                          <a:latin typeface="Calibri" panose="020F0502020204030204" pitchFamily="34" charset="0"/>
                        </a:rPr>
                        <a:t> </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panose="020F0502020204030204" pitchFamily="34" charset="0"/>
                        </a:rPr>
                        <a:t>Hedge Reference</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panose="020F0502020204030204" pitchFamily="34" charset="0"/>
                        </a:rPr>
                        <a:t>Hedged notional</a:t>
                      </a:r>
                    </a:p>
                  </a:txBody>
                  <a:tcPr marL="5277" marR="5277" marT="52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dirty="0">
                          <a:solidFill>
                            <a:srgbClr val="000000"/>
                          </a:solidFill>
                          <a:effectLst/>
                          <a:latin typeface="Calibri" panose="020F0502020204030204" pitchFamily="34" charset="0"/>
                        </a:rPr>
                        <a:t>Exposure (USD)</a:t>
                      </a:r>
                    </a:p>
                  </a:txBody>
                  <a:tcPr marL="5277" marR="5277" marT="52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panose="020F0502020204030204" pitchFamily="34" charset="0"/>
                        </a:rPr>
                        <a:t>Hedge Ratio</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panose="020F0502020204030204" pitchFamily="34" charset="0"/>
                        </a:rPr>
                        <a:t>Budget  2022</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dirty="0">
                          <a:solidFill>
                            <a:srgbClr val="000000"/>
                          </a:solidFill>
                          <a:effectLst/>
                          <a:latin typeface="Calibri" panose="020F0502020204030204" pitchFamily="34" charset="0"/>
                        </a:rPr>
                        <a:t> </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Hedge Rate</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dirty="0">
                          <a:solidFill>
                            <a:srgbClr val="000000"/>
                          </a:solidFill>
                          <a:effectLst/>
                          <a:latin typeface="Calibri" panose="020F0502020204030204" pitchFamily="34" charset="0"/>
                        </a:rPr>
                        <a:t> </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Hedging performance</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2938419036"/>
                  </a:ext>
                </a:extLst>
              </a:tr>
              <a:tr h="72000">
                <a:tc>
                  <a:txBody>
                    <a:bodyPr/>
                    <a:lstStyle/>
                    <a:p>
                      <a:pPr algn="l" fontAlgn="b"/>
                      <a:r>
                        <a:rPr lang="fr-FR" sz="100" b="1" i="0" u="none" strike="noStrike" dirty="0">
                          <a:solidFill>
                            <a:srgbClr val="000000"/>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1" i="0" u="none" strike="noStrike">
                        <a:solidFill>
                          <a:srgbClr val="000000"/>
                        </a:solidFill>
                        <a:effectLst/>
                        <a:latin typeface="Calibri" panose="020F0502020204030204" pitchFamily="34" charset="0"/>
                      </a:endParaRPr>
                    </a:p>
                  </a:txBody>
                  <a:tcPr marL="5277" marR="5277" marT="527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5277" marR="5277" marT="527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5277" marR="5277" marT="527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5277" marR="5277" marT="527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5277" marR="5277" marT="5277" marB="0" anchor="b">
                    <a:lnL>
                      <a:noFill/>
                    </a:lnL>
                    <a:lnR>
                      <a:noFill/>
                    </a:lnR>
                    <a:lnT>
                      <a:noFill/>
                    </a:lnT>
                    <a:lnB>
                      <a:noFill/>
                    </a:lnB>
                    <a:solidFill>
                      <a:srgbClr val="FFFFFF"/>
                    </a:solidFill>
                  </a:tcPr>
                </a:tc>
                <a:tc>
                  <a:txBody>
                    <a:bodyPr/>
                    <a:lstStyle/>
                    <a:p>
                      <a:pPr algn="r" fontAlgn="b"/>
                      <a:r>
                        <a:rPr lang="fr-FR" sz="100" b="0" i="0" u="none" strike="noStrike">
                          <a:solidFill>
                            <a:srgbClr val="000000"/>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5277" marR="5277" marT="5277" marB="0" anchor="b">
                    <a:lnL>
                      <a:noFill/>
                    </a:lnL>
                    <a:lnR>
                      <a:noFill/>
                    </a:lnR>
                    <a:lnT>
                      <a:noFill/>
                    </a:lnT>
                    <a:lnB>
                      <a:noFill/>
                    </a:lnB>
                    <a:solidFill>
                      <a:srgbClr val="FFFFFF"/>
                    </a:solidFill>
                  </a:tcPr>
                </a:tc>
                <a:tc>
                  <a:txBody>
                    <a:bodyPr/>
                    <a:lstStyle/>
                    <a:p>
                      <a:pPr algn="ctr" fontAlgn="b"/>
                      <a:r>
                        <a:rPr lang="fr-FR" sz="100" b="0" i="0" u="none" strike="noStrike" dirty="0">
                          <a:solidFill>
                            <a:srgbClr val="000000"/>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61480280"/>
                  </a:ext>
                </a:extLst>
              </a:tr>
              <a:tr h="216000">
                <a:tc>
                  <a:txBody>
                    <a:bodyPr/>
                    <a:lstStyle/>
                    <a:p>
                      <a:pPr algn="ctr" fontAlgn="ctr"/>
                      <a:r>
                        <a:rPr lang="fr-FR" sz="1100" b="0" i="0" u="none" strike="noStrike">
                          <a:solidFill>
                            <a:srgbClr val="000000"/>
                          </a:solidFill>
                          <a:effectLst/>
                          <a:latin typeface="Calibri" panose="020F0502020204030204" pitchFamily="34" charset="0"/>
                        </a:rPr>
                        <a:t>Groupe Socomore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741 210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741 210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1,135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1,1448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FF0000"/>
                          </a:solidFill>
                          <a:effectLst/>
                          <a:latin typeface="Calibri" panose="020F0502020204030204" pitchFamily="34" charset="0"/>
                        </a:rPr>
                        <a:t>-5 598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304236"/>
                  </a:ext>
                </a:extLst>
              </a:tr>
              <a:tr h="216000">
                <a:tc>
                  <a:txBody>
                    <a:bodyPr/>
                    <a:lstStyle/>
                    <a:p>
                      <a:pPr algn="ctr" fontAlgn="ctr"/>
                      <a:r>
                        <a:rPr lang="fr-FR" sz="1100" b="0" i="0" u="none" strike="noStrike">
                          <a:solidFill>
                            <a:srgbClr val="000000"/>
                          </a:solidFill>
                          <a:effectLst/>
                          <a:latin typeface="Calibri" panose="020F0502020204030204" pitchFamily="34" charset="0"/>
                        </a:rPr>
                        <a:t>Socomore Ireland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1 666 767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1 666 767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1,135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1,1448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FF0000"/>
                          </a:solidFill>
                          <a:effectLst/>
                          <a:latin typeface="Calibri" panose="020F0502020204030204" pitchFamily="34" charset="0"/>
                        </a:rPr>
                        <a:t>-12 588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1191287"/>
                  </a:ext>
                </a:extLst>
              </a:tr>
              <a:tr h="216000">
                <a:tc>
                  <a:txBody>
                    <a:bodyPr/>
                    <a:lstStyle/>
                    <a:p>
                      <a:pPr algn="ctr" fontAlgn="ctr"/>
                      <a:r>
                        <a:rPr lang="fr-FR" sz="1100" b="0" i="0" u="none" strike="noStrike">
                          <a:solidFill>
                            <a:srgbClr val="000000"/>
                          </a:solidFill>
                          <a:effectLst/>
                          <a:latin typeface="Calibri" panose="020F0502020204030204" pitchFamily="34" charset="0"/>
                        </a:rPr>
                        <a:t>Socomore France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223 040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223 040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1,135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1,1448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FF0000"/>
                          </a:solidFill>
                          <a:effectLst/>
                          <a:latin typeface="Calibri" panose="020F0502020204030204" pitchFamily="34" charset="0"/>
                        </a:rPr>
                        <a:t>-1 684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8714570"/>
                  </a:ext>
                </a:extLst>
              </a:tr>
              <a:tr h="216000">
                <a:tc>
                  <a:txBody>
                    <a:bodyPr/>
                    <a:lstStyle/>
                    <a:p>
                      <a:pPr algn="ctr" fontAlgn="ctr"/>
                      <a:r>
                        <a:rPr lang="fr-FR" sz="1100" b="0" i="0" u="none" strike="noStrike">
                          <a:solidFill>
                            <a:srgbClr val="000000"/>
                          </a:solidFill>
                          <a:effectLst/>
                          <a:latin typeface="Calibri" panose="020F0502020204030204" pitchFamily="34" charset="0"/>
                        </a:rPr>
                        <a:t>BABBCO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-350 000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-350 000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1,135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B050"/>
                          </a:solidFill>
                          <a:effectLst/>
                          <a:latin typeface="Calibri" panose="020F0502020204030204" pitchFamily="34" charset="0"/>
                        </a:rPr>
                        <a:t>2 643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9861987"/>
                  </a:ext>
                </a:extLst>
              </a:tr>
              <a:tr h="216000">
                <a:tc>
                  <a:txBody>
                    <a:bodyPr/>
                    <a:lstStyle/>
                    <a:p>
                      <a:pPr algn="ctr" fontAlgn="ctr"/>
                      <a:r>
                        <a:rPr lang="fr-FR" sz="1100" b="0" i="0" u="none" strike="noStrike">
                          <a:solidFill>
                            <a:srgbClr val="000000"/>
                          </a:solidFill>
                          <a:effectLst/>
                          <a:latin typeface="Calibri" panose="020F0502020204030204" pitchFamily="34" charset="0"/>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2 281 016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2 281 017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595959"/>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1,135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1,1448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FF0000"/>
                          </a:solidFill>
                          <a:effectLst/>
                          <a:latin typeface="Calibri" panose="020F0502020204030204" pitchFamily="34" charset="0"/>
                        </a:rPr>
                        <a:t>-17 227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022078"/>
                  </a:ext>
                </a:extLst>
              </a:tr>
              <a:tr h="180000">
                <a:tc>
                  <a:txBody>
                    <a:bodyPr/>
                    <a:lstStyle/>
                    <a:p>
                      <a:pPr algn="ctr" fontAlgn="ctr"/>
                      <a:r>
                        <a:rPr lang="fr-FR" sz="100" b="0" i="0" u="none" strike="noStrike" dirty="0">
                          <a:solidFill>
                            <a:srgbClr val="000000"/>
                          </a:solidFill>
                          <a:effectLst/>
                          <a:latin typeface="Calibri" panose="020F0502020204030204" pitchFamily="34" charset="0"/>
                        </a:rPr>
                        <a:t> </a:t>
                      </a:r>
                    </a:p>
                  </a:txBody>
                  <a:tcPr marL="5277" marR="5277" marT="52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fr-FR" sz="100" b="0" i="0" u="none" strike="noStrike">
                        <a:solidFill>
                          <a:srgbClr val="000000"/>
                        </a:solidFill>
                        <a:effectLst/>
                        <a:latin typeface="Calibri" panose="020F0502020204030204" pitchFamily="34" charset="0"/>
                      </a:endParaRPr>
                    </a:p>
                  </a:txBody>
                  <a:tcPr marL="5277" marR="5277" marT="5277" marB="0" anchor="ctr">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5277" marR="5277" marT="527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0" i="0" u="none" strike="noStrike">
                        <a:solidFill>
                          <a:srgbClr val="000000"/>
                        </a:solidFill>
                        <a:effectLst/>
                        <a:latin typeface="Calibri" panose="020F0502020204030204" pitchFamily="34" charset="0"/>
                      </a:endParaRPr>
                    </a:p>
                  </a:txBody>
                  <a:tcPr marL="5277" marR="5277" marT="527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0" i="0" u="none" strike="noStrike">
                        <a:solidFill>
                          <a:srgbClr val="595959"/>
                        </a:solidFill>
                        <a:effectLst/>
                        <a:latin typeface="Calibri" panose="020F0502020204030204" pitchFamily="34" charset="0"/>
                      </a:endParaRPr>
                    </a:p>
                  </a:txBody>
                  <a:tcPr marL="5277" marR="5277" marT="5277" marB="0" anchor="b">
                    <a:lnL>
                      <a:noFill/>
                    </a:lnL>
                    <a:lnR>
                      <a:noFill/>
                    </a:lnR>
                    <a:lnT>
                      <a:noFill/>
                    </a:lnT>
                    <a:lnB>
                      <a:noFill/>
                    </a:lnB>
                  </a:tcPr>
                </a:tc>
                <a:tc>
                  <a:txBody>
                    <a:bodyPr/>
                    <a:lstStyle/>
                    <a:p>
                      <a:pPr algn="l" fontAlgn="b"/>
                      <a:r>
                        <a:rPr lang="fr-FR" sz="100" b="0" i="0" u="none" strike="noStrike">
                          <a:solidFill>
                            <a:srgbClr val="595959"/>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595959"/>
                          </a:solidFill>
                          <a:effectLst/>
                          <a:latin typeface="Calibri" panose="020F0502020204030204" pitchFamily="34" charset="0"/>
                        </a:rPr>
                        <a:t> </a:t>
                      </a:r>
                    </a:p>
                  </a:txBody>
                  <a:tcPr marL="5277" marR="5277" marT="5277" marB="0" anchor="b">
                    <a:lnL>
                      <a:noFill/>
                    </a:lnL>
                    <a:lnR>
                      <a:noFill/>
                    </a:lnR>
                    <a:lnT>
                      <a:noFill/>
                    </a:lnT>
                    <a:lnB>
                      <a:noFill/>
                    </a:lnB>
                    <a:solidFill>
                      <a:srgbClr val="FFFFFF"/>
                    </a:solidFill>
                  </a:tcPr>
                </a:tc>
                <a:tc>
                  <a:txBody>
                    <a:bodyPr/>
                    <a:lstStyle/>
                    <a:p>
                      <a:pPr algn="l" fontAlgn="b"/>
                      <a:r>
                        <a:rPr lang="fr-FR" sz="100" b="0" i="0" u="none" strike="noStrike">
                          <a:solidFill>
                            <a:srgbClr val="595959"/>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595959"/>
                          </a:solidFill>
                          <a:effectLst/>
                          <a:latin typeface="Calibri" panose="020F0502020204030204" pitchFamily="34" charset="0"/>
                        </a:rPr>
                        <a:t> </a:t>
                      </a:r>
                    </a:p>
                  </a:txBody>
                  <a:tcPr marL="5277" marR="5277" marT="5277" marB="0" anchor="b">
                    <a:lnL>
                      <a:noFill/>
                    </a:lnL>
                    <a:lnR>
                      <a:noFill/>
                    </a:lnR>
                    <a:lnT>
                      <a:noFill/>
                    </a:lnT>
                    <a:lnB>
                      <a:noFill/>
                    </a:lnB>
                    <a:solidFill>
                      <a:srgbClr val="FFFFFF"/>
                    </a:solidFill>
                  </a:tcPr>
                </a:tc>
                <a:tc>
                  <a:txBody>
                    <a:bodyPr/>
                    <a:lstStyle/>
                    <a:p>
                      <a:pPr algn="l" fontAlgn="b"/>
                      <a:r>
                        <a:rPr lang="fr-FR" sz="100" b="0" i="0" u="none" strike="noStrike" dirty="0">
                          <a:solidFill>
                            <a:srgbClr val="595959"/>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57210432"/>
                  </a:ext>
                </a:extLst>
              </a:tr>
              <a:tr h="221640">
                <a:tc>
                  <a:txBody>
                    <a:bodyPr/>
                    <a:lstStyle/>
                    <a:p>
                      <a:pPr algn="ctr" fontAlgn="ctr"/>
                      <a:r>
                        <a:rPr lang="fr-FR" sz="1100" b="1" i="0" u="none" strike="noStrike" dirty="0">
                          <a:solidFill>
                            <a:srgbClr val="000000"/>
                          </a:solidFill>
                          <a:effectLst/>
                          <a:latin typeface="Calibri" panose="020F0502020204030204" pitchFamily="34" charset="0"/>
                        </a:rPr>
                        <a:t>EURGBP</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100" b="1" i="0" u="none" strike="noStrike">
                          <a:solidFill>
                            <a:srgbClr val="000000"/>
                          </a:solidFill>
                          <a:effectLst/>
                          <a:latin typeface="Calibri" panose="020F0502020204030204" pitchFamily="34" charset="0"/>
                        </a:rPr>
                        <a:t> </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Hedge Reference</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Hedged notional</a:t>
                      </a:r>
                    </a:p>
                  </a:txBody>
                  <a:tcPr marL="5277" marR="5277" marT="52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Exposure (GBP)</a:t>
                      </a:r>
                    </a:p>
                  </a:txBody>
                  <a:tcPr marL="5277" marR="5277" marT="52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Hedge Ratio</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Budget  2022</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Hedge Rate</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Hedging performance</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249449941"/>
                  </a:ext>
                </a:extLst>
              </a:tr>
              <a:tr h="72000">
                <a:tc>
                  <a:txBody>
                    <a:bodyPr/>
                    <a:lstStyle/>
                    <a:p>
                      <a:pPr algn="l" fontAlgn="b"/>
                      <a:r>
                        <a:rPr lang="fr-FR" sz="100" b="1" i="0" u="none" strike="noStrike" dirty="0">
                          <a:solidFill>
                            <a:srgbClr val="000000"/>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1" i="0" u="none" strike="noStrike">
                        <a:solidFill>
                          <a:srgbClr val="000000"/>
                        </a:solidFill>
                        <a:effectLst/>
                        <a:latin typeface="Calibri" panose="020F0502020204030204" pitchFamily="34" charset="0"/>
                      </a:endParaRPr>
                    </a:p>
                  </a:txBody>
                  <a:tcPr marL="5277" marR="5277" marT="527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5277" marR="5277" marT="527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5277" marR="5277" marT="527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5277" marR="5277" marT="527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5277" marR="5277" marT="5277" marB="0" anchor="b">
                    <a:lnL>
                      <a:noFill/>
                    </a:lnL>
                    <a:lnR>
                      <a:noFill/>
                    </a:lnR>
                    <a:lnT>
                      <a:noFill/>
                    </a:lnT>
                    <a:lnB>
                      <a:noFill/>
                    </a:lnB>
                    <a:solidFill>
                      <a:srgbClr val="FFFFFF"/>
                    </a:solidFill>
                  </a:tcPr>
                </a:tc>
                <a:tc>
                  <a:txBody>
                    <a:bodyPr/>
                    <a:lstStyle/>
                    <a:p>
                      <a:pPr algn="r" fontAlgn="b"/>
                      <a:r>
                        <a:rPr lang="fr-FR" sz="100" b="0" i="0" u="none" strike="noStrike">
                          <a:solidFill>
                            <a:srgbClr val="000000"/>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5277" marR="5277" marT="5277" marB="0" anchor="b">
                    <a:lnL>
                      <a:noFill/>
                    </a:lnL>
                    <a:lnR>
                      <a:noFill/>
                    </a:lnR>
                    <a:lnT>
                      <a:noFill/>
                    </a:lnT>
                    <a:lnB>
                      <a:noFill/>
                    </a:lnB>
                    <a:solidFill>
                      <a:srgbClr val="FFFFFF"/>
                    </a:solidFill>
                  </a:tcPr>
                </a:tc>
                <a:tc>
                  <a:txBody>
                    <a:bodyPr/>
                    <a:lstStyle/>
                    <a:p>
                      <a:pPr algn="ctr" fontAlgn="b"/>
                      <a:r>
                        <a:rPr lang="fr-FR" sz="100" b="0" i="0" u="none" strike="noStrike" dirty="0">
                          <a:solidFill>
                            <a:srgbClr val="000000"/>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00747134"/>
                  </a:ext>
                </a:extLst>
              </a:tr>
              <a:tr h="216000">
                <a:tc>
                  <a:txBody>
                    <a:bodyPr/>
                    <a:lstStyle/>
                    <a:p>
                      <a:pPr algn="ctr" fontAlgn="ctr"/>
                      <a:r>
                        <a:rPr lang="fr-FR" sz="1100" b="0" i="0" u="none" strike="noStrike">
                          <a:solidFill>
                            <a:srgbClr val="000000"/>
                          </a:solidFill>
                          <a:effectLst/>
                          <a:latin typeface="Calibri" panose="020F0502020204030204" pitchFamily="34" charset="0"/>
                        </a:rPr>
                        <a:t>Groupe Socomore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0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0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0,850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0,8599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B050"/>
                          </a:solidFill>
                          <a:effectLst/>
                          <a:latin typeface="Calibri" panose="020F0502020204030204" pitchFamily="34" charset="0"/>
                        </a:rPr>
                        <a:t>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986654"/>
                  </a:ext>
                </a:extLst>
              </a:tr>
              <a:tr h="216000">
                <a:tc>
                  <a:txBody>
                    <a:bodyPr/>
                    <a:lstStyle/>
                    <a:p>
                      <a:pPr algn="ctr" fontAlgn="ctr"/>
                      <a:r>
                        <a:rPr lang="fr-FR" sz="1100" b="0" i="0" u="none" strike="noStrike">
                          <a:solidFill>
                            <a:srgbClr val="000000"/>
                          </a:solidFill>
                          <a:effectLst/>
                          <a:latin typeface="Calibri" panose="020F0502020204030204" pitchFamily="34" charset="0"/>
                        </a:rPr>
                        <a:t>Socomore France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1 388 173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1 542 414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0,850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0,8599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FF0000"/>
                          </a:solidFill>
                          <a:effectLst/>
                          <a:latin typeface="Calibri" panose="020F0502020204030204" pitchFamily="34" charset="0"/>
                        </a:rPr>
                        <a:t>-18 791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82875"/>
                  </a:ext>
                </a:extLst>
              </a:tr>
              <a:tr h="216000">
                <a:tc>
                  <a:txBody>
                    <a:bodyPr/>
                    <a:lstStyle/>
                    <a:p>
                      <a:pPr algn="ctr" fontAlgn="ctr"/>
                      <a:r>
                        <a:rPr lang="fr-FR" sz="1100" b="0" i="0" u="none" strike="noStrike">
                          <a:solidFill>
                            <a:srgbClr val="000000"/>
                          </a:solidFill>
                          <a:effectLst/>
                          <a:latin typeface="Calibri" panose="020F0502020204030204" pitchFamily="34" charset="0"/>
                        </a:rPr>
                        <a:t>Socomore Ireland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1 808 693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2 009 659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0,850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0,8599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FF0000"/>
                          </a:solidFill>
                          <a:effectLst/>
                          <a:latin typeface="Calibri" panose="020F0502020204030204" pitchFamily="34" charset="0"/>
                        </a:rPr>
                        <a:t>-24 484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6068958"/>
                  </a:ext>
                </a:extLst>
              </a:tr>
              <a:tr h="216000">
                <a:tc>
                  <a:txBody>
                    <a:bodyPr/>
                    <a:lstStyle/>
                    <a:p>
                      <a:pPr algn="ctr" fontAlgn="ctr"/>
                      <a:r>
                        <a:rPr lang="fr-FR" sz="1100" b="0" i="0" u="none" strike="noStrike">
                          <a:solidFill>
                            <a:srgbClr val="000000"/>
                          </a:solidFill>
                          <a:effectLst/>
                          <a:latin typeface="Calibri" panose="020F0502020204030204" pitchFamily="34" charset="0"/>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3 196 866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3 552 073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595959"/>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0,850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0,8599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FF0000"/>
                          </a:solidFill>
                          <a:effectLst/>
                          <a:latin typeface="Calibri" panose="020F0502020204030204" pitchFamily="34" charset="0"/>
                        </a:rPr>
                        <a:t>-43 275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3791898"/>
                  </a:ext>
                </a:extLst>
              </a:tr>
              <a:tr h="180000">
                <a:tc>
                  <a:txBody>
                    <a:bodyPr/>
                    <a:lstStyle/>
                    <a:p>
                      <a:pPr algn="l" fontAlgn="b"/>
                      <a:r>
                        <a:rPr lang="fr-FR" sz="100" b="0" i="0" u="none" strike="noStrike" dirty="0">
                          <a:solidFill>
                            <a:srgbClr val="000000"/>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0" i="0" u="none" strike="noStrike">
                        <a:solidFill>
                          <a:srgbClr val="000000"/>
                        </a:solidFill>
                        <a:effectLst/>
                        <a:latin typeface="Calibri" panose="020F0502020204030204" pitchFamily="34" charset="0"/>
                      </a:endParaRPr>
                    </a:p>
                  </a:txBody>
                  <a:tcPr marL="5277" marR="5277" marT="5277" marB="0" anchor="b">
                    <a:lnL>
                      <a:noFill/>
                    </a:lnL>
                    <a:lnR>
                      <a:noFill/>
                    </a:lnR>
                    <a:lnT>
                      <a:noFill/>
                    </a:lnT>
                    <a:lnB>
                      <a:noFill/>
                    </a:lnB>
                  </a:tcPr>
                </a:tc>
                <a:tc>
                  <a:txBody>
                    <a:bodyPr/>
                    <a:lstStyle/>
                    <a:p>
                      <a:pPr algn="l" fontAlgn="b"/>
                      <a:r>
                        <a:rPr lang="fr-FR" sz="100" b="0" i="0" u="none" strike="noStrike">
                          <a:solidFill>
                            <a:srgbClr val="000000"/>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0" i="0" u="none" strike="noStrike">
                        <a:solidFill>
                          <a:srgbClr val="000000"/>
                        </a:solidFill>
                        <a:effectLst/>
                        <a:latin typeface="Calibri" panose="020F0502020204030204" pitchFamily="34" charset="0"/>
                      </a:endParaRPr>
                    </a:p>
                  </a:txBody>
                  <a:tcPr marL="5277" marR="5277" marT="5277" marB="0" anchor="b">
                    <a:lnL>
                      <a:noFill/>
                    </a:lnL>
                    <a:lnR>
                      <a:noFill/>
                    </a:lnR>
                    <a:lnT>
                      <a:noFill/>
                    </a:lnT>
                    <a:lnB>
                      <a:noFill/>
                    </a:lnB>
                  </a:tcPr>
                </a:tc>
                <a:tc>
                  <a:txBody>
                    <a:bodyPr/>
                    <a:lstStyle/>
                    <a:p>
                      <a:pPr algn="l" fontAlgn="b"/>
                      <a:r>
                        <a:rPr lang="fr-FR" sz="100" b="0" i="0" u="none" strike="noStrike">
                          <a:solidFill>
                            <a:srgbClr val="000000"/>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0" i="0" u="none" strike="noStrike">
                        <a:solidFill>
                          <a:srgbClr val="000000"/>
                        </a:solidFill>
                        <a:effectLst/>
                        <a:latin typeface="Calibri" panose="020F0502020204030204" pitchFamily="34" charset="0"/>
                      </a:endParaRPr>
                    </a:p>
                  </a:txBody>
                  <a:tcPr marL="5277" marR="5277" marT="5277" marB="0" anchor="b">
                    <a:lnL>
                      <a:noFill/>
                    </a:lnL>
                    <a:lnR>
                      <a:noFill/>
                    </a:lnR>
                    <a:lnT>
                      <a:noFill/>
                    </a:lnT>
                    <a:lnB>
                      <a:noFill/>
                    </a:lnB>
                  </a:tcPr>
                </a:tc>
                <a:tc>
                  <a:txBody>
                    <a:bodyPr/>
                    <a:lstStyle/>
                    <a:p>
                      <a:pPr algn="l" fontAlgn="b"/>
                      <a:r>
                        <a:rPr lang="fr-FR" sz="100" b="0" i="0" u="none" strike="noStrike">
                          <a:solidFill>
                            <a:srgbClr val="000000"/>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0" i="0" u="none" strike="noStrike">
                        <a:solidFill>
                          <a:srgbClr val="000000"/>
                        </a:solidFill>
                        <a:effectLst/>
                        <a:latin typeface="Calibri" panose="020F0502020204030204" pitchFamily="34" charset="0"/>
                      </a:endParaRPr>
                    </a:p>
                  </a:txBody>
                  <a:tcPr marL="5277" marR="5277" marT="5277" marB="0" anchor="b">
                    <a:lnL>
                      <a:noFill/>
                    </a:lnL>
                    <a:lnR>
                      <a:noFill/>
                    </a:lnR>
                    <a:lnT>
                      <a:noFill/>
                    </a:lnT>
                    <a:lnB>
                      <a:noFill/>
                    </a:lnB>
                  </a:tcPr>
                </a:tc>
                <a:tc>
                  <a:txBody>
                    <a:bodyPr/>
                    <a:lstStyle/>
                    <a:p>
                      <a:pPr algn="l" fontAlgn="b"/>
                      <a:r>
                        <a:rPr lang="fr-FR" sz="100" b="0" i="0" u="none" strike="noStrike">
                          <a:solidFill>
                            <a:srgbClr val="000000"/>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5277" marR="5277" marT="5277" marB="0" anchor="b">
                    <a:lnL>
                      <a:noFill/>
                    </a:lnL>
                    <a:lnR>
                      <a:noFill/>
                    </a:lnR>
                    <a:lnT>
                      <a:noFill/>
                    </a:lnT>
                    <a:lnB>
                      <a:noFill/>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5277" marR="5277" marT="5277" marB="0" anchor="b">
                    <a:lnL>
                      <a:noFill/>
                    </a:lnL>
                    <a:lnR>
                      <a:noFill/>
                    </a:lnR>
                    <a:lnT>
                      <a:noFill/>
                    </a:lnT>
                    <a:lnB>
                      <a:noFill/>
                    </a:lnB>
                    <a:solidFill>
                      <a:srgbClr val="FFFFFF"/>
                    </a:solidFill>
                  </a:tcPr>
                </a:tc>
                <a:tc>
                  <a:txBody>
                    <a:bodyPr/>
                    <a:lstStyle/>
                    <a:p>
                      <a:pPr algn="l" fontAlgn="b"/>
                      <a:r>
                        <a:rPr lang="fr-FR" sz="100" b="0" i="0" u="none" strike="noStrike" dirty="0">
                          <a:solidFill>
                            <a:srgbClr val="000000"/>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77926360"/>
                  </a:ext>
                </a:extLst>
              </a:tr>
              <a:tr h="221640">
                <a:tc>
                  <a:txBody>
                    <a:bodyPr/>
                    <a:lstStyle/>
                    <a:p>
                      <a:pPr algn="ctr" fontAlgn="ctr"/>
                      <a:r>
                        <a:rPr lang="fr-FR" sz="1100" b="1" i="0" u="none" strike="noStrike" dirty="0">
                          <a:solidFill>
                            <a:srgbClr val="000000"/>
                          </a:solidFill>
                          <a:effectLst/>
                          <a:latin typeface="Calibri" panose="020F0502020204030204" pitchFamily="34" charset="0"/>
                        </a:rPr>
                        <a:t>USDCAD</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100" b="1" i="0" u="none" strike="noStrike">
                          <a:solidFill>
                            <a:srgbClr val="000000"/>
                          </a:solidFill>
                          <a:effectLst/>
                          <a:latin typeface="Calibri" panose="020F0502020204030204" pitchFamily="34" charset="0"/>
                        </a:rPr>
                        <a:t> </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Hedge Reference</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Hedged notional</a:t>
                      </a:r>
                    </a:p>
                  </a:txBody>
                  <a:tcPr marL="5277" marR="5277" marT="52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Exposure (CAD)</a:t>
                      </a:r>
                    </a:p>
                  </a:txBody>
                  <a:tcPr marL="5277" marR="5277" marT="52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Hedge Ratio</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Budget  2022</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Hedge Rate</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Hedging performance</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971362308"/>
                  </a:ext>
                </a:extLst>
              </a:tr>
              <a:tr h="72000">
                <a:tc>
                  <a:txBody>
                    <a:bodyPr/>
                    <a:lstStyle/>
                    <a:p>
                      <a:pPr algn="l" fontAlgn="b"/>
                      <a:r>
                        <a:rPr lang="fr-FR" sz="100" b="1" i="0" u="none" strike="noStrike" dirty="0">
                          <a:solidFill>
                            <a:srgbClr val="000000"/>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1" i="0" u="none" strike="noStrike">
                        <a:solidFill>
                          <a:srgbClr val="000000"/>
                        </a:solidFill>
                        <a:effectLst/>
                        <a:latin typeface="Calibri" panose="020F0502020204030204" pitchFamily="34" charset="0"/>
                      </a:endParaRPr>
                    </a:p>
                  </a:txBody>
                  <a:tcPr marL="5277" marR="5277" marT="527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5277" marR="5277" marT="527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5277" marR="5277" marT="527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5277" marR="5277" marT="527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5277" marR="5277" marT="5277" marB="0" anchor="b">
                    <a:lnL>
                      <a:noFill/>
                    </a:lnL>
                    <a:lnR>
                      <a:noFill/>
                    </a:lnR>
                    <a:lnT>
                      <a:noFill/>
                    </a:lnT>
                    <a:lnB>
                      <a:noFill/>
                    </a:lnB>
                    <a:solidFill>
                      <a:srgbClr val="FFFFFF"/>
                    </a:solidFill>
                  </a:tcPr>
                </a:tc>
                <a:tc>
                  <a:txBody>
                    <a:bodyPr/>
                    <a:lstStyle/>
                    <a:p>
                      <a:pPr algn="r" fontAlgn="b"/>
                      <a:r>
                        <a:rPr lang="fr-FR" sz="100" b="0" i="0" u="none" strike="noStrike">
                          <a:solidFill>
                            <a:srgbClr val="000000"/>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5277" marR="5277" marT="5277" marB="0" anchor="b">
                    <a:lnL>
                      <a:noFill/>
                    </a:lnL>
                    <a:lnR>
                      <a:noFill/>
                    </a:lnR>
                    <a:lnT>
                      <a:noFill/>
                    </a:lnT>
                    <a:lnB>
                      <a:noFill/>
                    </a:lnB>
                    <a:solidFill>
                      <a:srgbClr val="FFFFFF"/>
                    </a:solidFill>
                  </a:tcPr>
                </a:tc>
                <a:tc>
                  <a:txBody>
                    <a:bodyPr/>
                    <a:lstStyle/>
                    <a:p>
                      <a:pPr algn="ctr" fontAlgn="b"/>
                      <a:r>
                        <a:rPr lang="fr-FR" sz="100" b="0" i="0" u="none" strike="noStrike" dirty="0">
                          <a:solidFill>
                            <a:srgbClr val="000000"/>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94234691"/>
                  </a:ext>
                </a:extLst>
              </a:tr>
              <a:tr h="216000">
                <a:tc>
                  <a:txBody>
                    <a:bodyPr/>
                    <a:lstStyle/>
                    <a:p>
                      <a:pPr algn="ctr" fontAlgn="ctr"/>
                      <a:r>
                        <a:rPr lang="fr-FR" sz="1100" b="0" i="0" u="none" strike="noStrike">
                          <a:solidFill>
                            <a:srgbClr val="000000"/>
                          </a:solidFill>
                          <a:effectLst/>
                          <a:latin typeface="Calibri" panose="020F0502020204030204" pitchFamily="34" charset="0"/>
                        </a:rPr>
                        <a:t>Socomore CAD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600 777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600 777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1,270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1,2738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B050"/>
                          </a:solidFill>
                          <a:effectLst/>
                          <a:latin typeface="Calibri" panose="020F0502020204030204" pitchFamily="34" charset="0"/>
                        </a:rPr>
                        <a:t>1 393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2224729"/>
                  </a:ext>
                </a:extLst>
              </a:tr>
              <a:tr h="216000">
                <a:tc>
                  <a:txBody>
                    <a:bodyPr/>
                    <a:lstStyle/>
                    <a:p>
                      <a:pPr algn="ctr" fontAlgn="ctr"/>
                      <a:r>
                        <a:rPr lang="fr-FR" sz="1100" b="0" i="0" u="none" strike="noStrike">
                          <a:solidFill>
                            <a:srgbClr val="000000"/>
                          </a:solidFill>
                          <a:effectLst/>
                          <a:latin typeface="Calibri" panose="020F0502020204030204" pitchFamily="34" charset="0"/>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600 777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600 777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1,270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1,2738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B050"/>
                          </a:solidFill>
                          <a:effectLst/>
                          <a:latin typeface="Calibri" panose="020F0502020204030204" pitchFamily="34" charset="0"/>
                        </a:rPr>
                        <a:t>1 393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2348300"/>
                  </a:ext>
                </a:extLst>
              </a:tr>
              <a:tr h="180000">
                <a:tc>
                  <a:txBody>
                    <a:bodyPr/>
                    <a:lstStyle/>
                    <a:p>
                      <a:pPr algn="l" fontAlgn="b"/>
                      <a:r>
                        <a:rPr lang="fr-FR" sz="100" b="0" i="0" u="none" strike="noStrike" dirty="0">
                          <a:solidFill>
                            <a:srgbClr val="000000"/>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0" i="0" u="none" strike="noStrike">
                        <a:solidFill>
                          <a:srgbClr val="000000"/>
                        </a:solidFill>
                        <a:effectLst/>
                        <a:latin typeface="Calibri" panose="020F0502020204030204" pitchFamily="34" charset="0"/>
                      </a:endParaRPr>
                    </a:p>
                  </a:txBody>
                  <a:tcPr marL="5277" marR="5277" marT="5277" marB="0" anchor="b">
                    <a:lnL>
                      <a:noFill/>
                    </a:lnL>
                    <a:lnR>
                      <a:noFill/>
                    </a:lnR>
                    <a:lnT>
                      <a:noFill/>
                    </a:lnT>
                    <a:lnB>
                      <a:noFill/>
                    </a:lnB>
                  </a:tcPr>
                </a:tc>
                <a:tc>
                  <a:txBody>
                    <a:bodyPr/>
                    <a:lstStyle/>
                    <a:p>
                      <a:pPr algn="l" fontAlgn="b"/>
                      <a:r>
                        <a:rPr lang="fr-FR" sz="100" b="0" i="0" u="none" strike="noStrike">
                          <a:solidFill>
                            <a:srgbClr val="000000"/>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0" i="0" u="none" strike="noStrike">
                        <a:solidFill>
                          <a:srgbClr val="000000"/>
                        </a:solidFill>
                        <a:effectLst/>
                        <a:latin typeface="Calibri" panose="020F0502020204030204" pitchFamily="34" charset="0"/>
                      </a:endParaRPr>
                    </a:p>
                  </a:txBody>
                  <a:tcPr marL="5277" marR="5277" marT="5277" marB="0" anchor="b">
                    <a:lnL>
                      <a:noFill/>
                    </a:lnL>
                    <a:lnR>
                      <a:noFill/>
                    </a:lnR>
                    <a:lnT>
                      <a:noFill/>
                    </a:lnT>
                    <a:lnB>
                      <a:noFill/>
                    </a:lnB>
                  </a:tcPr>
                </a:tc>
                <a:tc>
                  <a:txBody>
                    <a:bodyPr/>
                    <a:lstStyle/>
                    <a:p>
                      <a:pPr algn="l" fontAlgn="b"/>
                      <a:r>
                        <a:rPr lang="fr-FR" sz="100" b="0" i="0" u="none" strike="noStrike">
                          <a:solidFill>
                            <a:srgbClr val="000000"/>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0" i="0" u="none" strike="noStrike">
                        <a:solidFill>
                          <a:srgbClr val="000000"/>
                        </a:solidFill>
                        <a:effectLst/>
                        <a:latin typeface="Calibri" panose="020F0502020204030204" pitchFamily="34" charset="0"/>
                      </a:endParaRPr>
                    </a:p>
                  </a:txBody>
                  <a:tcPr marL="5277" marR="5277" marT="5277" marB="0" anchor="b">
                    <a:lnL>
                      <a:noFill/>
                    </a:lnL>
                    <a:lnR>
                      <a:noFill/>
                    </a:lnR>
                    <a:lnT>
                      <a:noFill/>
                    </a:lnT>
                    <a:lnB>
                      <a:noFill/>
                    </a:lnB>
                  </a:tcPr>
                </a:tc>
                <a:tc>
                  <a:txBody>
                    <a:bodyPr/>
                    <a:lstStyle/>
                    <a:p>
                      <a:pPr algn="l" fontAlgn="b"/>
                      <a:r>
                        <a:rPr lang="fr-FR" sz="100" b="0" i="0" u="none" strike="noStrike">
                          <a:solidFill>
                            <a:srgbClr val="000000"/>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0" i="0" u="none" strike="noStrike">
                        <a:solidFill>
                          <a:srgbClr val="000000"/>
                        </a:solidFill>
                        <a:effectLst/>
                        <a:latin typeface="Calibri" panose="020F0502020204030204" pitchFamily="34" charset="0"/>
                      </a:endParaRPr>
                    </a:p>
                  </a:txBody>
                  <a:tcPr marL="5277" marR="5277" marT="5277" marB="0" anchor="b">
                    <a:lnL>
                      <a:noFill/>
                    </a:lnL>
                    <a:lnR>
                      <a:noFill/>
                    </a:lnR>
                    <a:lnT>
                      <a:noFill/>
                    </a:lnT>
                    <a:lnB>
                      <a:noFill/>
                    </a:lnB>
                  </a:tcPr>
                </a:tc>
                <a:tc>
                  <a:txBody>
                    <a:bodyPr/>
                    <a:lstStyle/>
                    <a:p>
                      <a:pPr algn="l" fontAlgn="b"/>
                      <a:r>
                        <a:rPr lang="fr-FR" sz="100" b="0" i="0" u="none" strike="noStrike">
                          <a:solidFill>
                            <a:srgbClr val="000000"/>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dirty="0">
                          <a:solidFill>
                            <a:srgbClr val="000000"/>
                          </a:solidFill>
                          <a:effectLst/>
                          <a:latin typeface="Calibri" panose="020F0502020204030204" pitchFamily="34" charset="0"/>
                        </a:rPr>
                        <a:t> </a:t>
                      </a:r>
                    </a:p>
                  </a:txBody>
                  <a:tcPr marL="5277" marR="5277" marT="5277" marB="0" anchor="b">
                    <a:lnL>
                      <a:noFill/>
                    </a:lnL>
                    <a:lnR>
                      <a:noFill/>
                    </a:lnR>
                    <a:lnT>
                      <a:noFill/>
                    </a:lnT>
                    <a:lnB>
                      <a:noFill/>
                    </a:lnB>
                    <a:solidFill>
                      <a:srgbClr val="FFFFFF"/>
                    </a:solidFill>
                  </a:tcPr>
                </a:tc>
                <a:tc>
                  <a:txBody>
                    <a:bodyPr/>
                    <a:lstStyle/>
                    <a:p>
                      <a:pPr algn="l" fontAlgn="b"/>
                      <a:r>
                        <a:rPr lang="fr-FR" sz="100" b="0" i="0" u="none" strike="noStrike" dirty="0">
                          <a:solidFill>
                            <a:srgbClr val="000000"/>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5277" marR="5277" marT="5277" marB="0" anchor="b">
                    <a:lnL>
                      <a:noFill/>
                    </a:lnL>
                    <a:lnR>
                      <a:noFill/>
                    </a:lnR>
                    <a:lnT>
                      <a:noFill/>
                    </a:lnT>
                    <a:lnB>
                      <a:noFill/>
                    </a:lnB>
                    <a:solidFill>
                      <a:srgbClr val="FFFFFF"/>
                    </a:solidFill>
                  </a:tcPr>
                </a:tc>
                <a:tc>
                  <a:txBody>
                    <a:bodyPr/>
                    <a:lstStyle/>
                    <a:p>
                      <a:pPr algn="l" fontAlgn="b"/>
                      <a:r>
                        <a:rPr lang="fr-FR" sz="100" b="0" i="0" u="none" strike="noStrike" dirty="0">
                          <a:solidFill>
                            <a:srgbClr val="000000"/>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16171541"/>
                  </a:ext>
                </a:extLst>
              </a:tr>
              <a:tr h="221640">
                <a:tc>
                  <a:txBody>
                    <a:bodyPr/>
                    <a:lstStyle/>
                    <a:p>
                      <a:pPr algn="ctr" fontAlgn="ctr"/>
                      <a:r>
                        <a:rPr lang="fr-FR" sz="1100" b="1" i="0" u="none" strike="noStrike" dirty="0">
                          <a:solidFill>
                            <a:srgbClr val="000000"/>
                          </a:solidFill>
                          <a:effectLst/>
                          <a:latin typeface="Calibri" panose="020F0502020204030204" pitchFamily="34" charset="0"/>
                        </a:rPr>
                        <a:t>CADJPY</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100" b="1" i="0" u="none" strike="noStrike">
                          <a:solidFill>
                            <a:srgbClr val="000000"/>
                          </a:solidFill>
                          <a:effectLst/>
                          <a:latin typeface="Calibri" panose="020F0502020204030204" pitchFamily="34" charset="0"/>
                        </a:rPr>
                        <a:t> </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Hedge Reference</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Hedged notional</a:t>
                      </a:r>
                    </a:p>
                  </a:txBody>
                  <a:tcPr marL="5277" marR="5277" marT="52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Exposure (JPY)</a:t>
                      </a:r>
                    </a:p>
                  </a:txBody>
                  <a:tcPr marL="5277" marR="5277" marT="52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Hedge Ratio</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Budget  2022</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Hedge Rate</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Hedging performance</a:t>
                      </a:r>
                    </a:p>
                  </a:txBody>
                  <a:tcPr marL="5277" marR="5277" marT="52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622159836"/>
                  </a:ext>
                </a:extLst>
              </a:tr>
              <a:tr h="144000">
                <a:tc>
                  <a:txBody>
                    <a:bodyPr/>
                    <a:lstStyle/>
                    <a:p>
                      <a:pPr algn="l" fontAlgn="b"/>
                      <a:r>
                        <a:rPr lang="fr-FR" sz="100" b="1" i="0" u="none" strike="noStrike" dirty="0">
                          <a:solidFill>
                            <a:srgbClr val="000000"/>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1" i="0" u="none" strike="noStrike">
                        <a:solidFill>
                          <a:srgbClr val="000000"/>
                        </a:solidFill>
                        <a:effectLst/>
                        <a:latin typeface="Calibri" panose="020F0502020204030204" pitchFamily="34" charset="0"/>
                      </a:endParaRPr>
                    </a:p>
                  </a:txBody>
                  <a:tcPr marL="5277" marR="5277" marT="527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5277" marR="5277" marT="527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5277" marR="5277" marT="527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5277" marR="5277" marT="5277" marB="0" anchor="b">
                    <a:lnL>
                      <a:noFill/>
                    </a:lnL>
                    <a:lnR>
                      <a:noFill/>
                    </a:lnR>
                    <a:lnT>
                      <a:noFill/>
                    </a:lnT>
                    <a:lnB>
                      <a:noFill/>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5277" marR="5277" marT="5277" marB="0" anchor="b">
                    <a:lnL>
                      <a:noFill/>
                    </a:lnL>
                    <a:lnR>
                      <a:noFill/>
                    </a:lnR>
                    <a:lnT>
                      <a:noFill/>
                    </a:lnT>
                    <a:lnB>
                      <a:noFill/>
                    </a:lnB>
                    <a:solidFill>
                      <a:srgbClr val="FFFFFF"/>
                    </a:solidFill>
                  </a:tcPr>
                </a:tc>
                <a:tc>
                  <a:txBody>
                    <a:bodyPr/>
                    <a:lstStyle/>
                    <a:p>
                      <a:pPr algn="r" fontAlgn="b"/>
                      <a:r>
                        <a:rPr lang="fr-FR" sz="100" b="0" i="0" u="none" strike="noStrike">
                          <a:solidFill>
                            <a:srgbClr val="000000"/>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5277" marR="5277" marT="5277" marB="0" anchor="b">
                    <a:lnL>
                      <a:noFill/>
                    </a:lnL>
                    <a:lnR>
                      <a:noFill/>
                    </a:lnR>
                    <a:lnT>
                      <a:noFill/>
                    </a:lnT>
                    <a:lnB>
                      <a:noFill/>
                    </a:lnB>
                    <a:solidFill>
                      <a:srgbClr val="FFFFFF"/>
                    </a:solidFill>
                  </a:tcPr>
                </a:tc>
                <a:tc>
                  <a:txBody>
                    <a:bodyPr/>
                    <a:lstStyle/>
                    <a:p>
                      <a:pPr algn="ctr" fontAlgn="b"/>
                      <a:r>
                        <a:rPr lang="fr-FR" sz="100" b="0" i="0" u="none" strike="noStrike" dirty="0">
                          <a:solidFill>
                            <a:srgbClr val="000000"/>
                          </a:solidFill>
                          <a:effectLst/>
                          <a:latin typeface="Calibri" panose="020F0502020204030204" pitchFamily="34" charset="0"/>
                        </a:rPr>
                        <a:t> </a:t>
                      </a:r>
                    </a:p>
                  </a:txBody>
                  <a:tcPr marL="5277" marR="5277" marT="52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98226743"/>
                  </a:ext>
                </a:extLst>
              </a:tr>
              <a:tr h="216000">
                <a:tc>
                  <a:txBody>
                    <a:bodyPr/>
                    <a:lstStyle/>
                    <a:p>
                      <a:pPr algn="ctr" fontAlgn="ctr"/>
                      <a:r>
                        <a:rPr lang="fr-FR" sz="1100" b="0" i="0" u="none" strike="noStrike">
                          <a:solidFill>
                            <a:srgbClr val="000000"/>
                          </a:solidFill>
                          <a:effectLst/>
                          <a:latin typeface="Calibri" panose="020F0502020204030204" pitchFamily="34" charset="0"/>
                        </a:rPr>
                        <a:t>Socomore CAD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45 352 413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61 333 910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91,000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82,8314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B050"/>
                          </a:solidFill>
                          <a:effectLst/>
                          <a:latin typeface="Calibri" panose="020F0502020204030204" pitchFamily="34" charset="0"/>
                        </a:rPr>
                        <a:t>49 149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6256658"/>
                  </a:ext>
                </a:extLst>
              </a:tr>
              <a:tr h="216000">
                <a:tc>
                  <a:txBody>
                    <a:bodyPr/>
                    <a:lstStyle/>
                    <a:p>
                      <a:pPr algn="ctr" fontAlgn="ctr"/>
                      <a:r>
                        <a:rPr lang="fr-FR" sz="1100" b="0" i="0" u="none" strike="noStrike">
                          <a:solidFill>
                            <a:srgbClr val="000000"/>
                          </a:solidFill>
                          <a:effectLst/>
                          <a:latin typeface="Calibri" panose="020F0502020204030204" pitchFamily="34" charset="0"/>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45 352 413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61 333 910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91,000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82,8314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B050"/>
                          </a:solidFill>
                          <a:effectLst/>
                          <a:latin typeface="Calibri" panose="020F0502020204030204" pitchFamily="34" charset="0"/>
                        </a:rPr>
                        <a:t>49 149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1580510"/>
                  </a:ext>
                </a:extLst>
              </a:tr>
            </a:tbl>
          </a:graphicData>
        </a:graphic>
      </p:graphicFrame>
    </p:spTree>
    <p:extLst>
      <p:ext uri="{BB962C8B-B14F-4D97-AF65-F5344CB8AC3E}">
        <p14:creationId xmlns:p14="http://schemas.microsoft.com/office/powerpoint/2010/main" val="594577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EURUSD – 2022 – Groupe Socomore</a:t>
            </a:r>
          </a:p>
        </p:txBody>
      </p:sp>
      <p:pic>
        <p:nvPicPr>
          <p:cNvPr id="13" name="Image 12">
            <a:extLst>
              <a:ext uri="{FF2B5EF4-FFF2-40B4-BE49-F238E27FC236}">
                <a16:creationId xmlns:a16="http://schemas.microsoft.com/office/drawing/2014/main" id="{133A8258-CBD9-41BC-8050-28C882A88F97}"/>
              </a:ext>
            </a:extLst>
          </p:cNvPr>
          <p:cNvPicPr>
            <a:picLocks noChangeAspect="1"/>
          </p:cNvPicPr>
          <p:nvPr/>
        </p:nvPicPr>
        <p:blipFill>
          <a:blip r:embed="rId2"/>
          <a:stretch>
            <a:fillRect/>
          </a:stretch>
        </p:blipFill>
        <p:spPr>
          <a:xfrm>
            <a:off x="240428" y="2349503"/>
            <a:ext cx="4206605" cy="3548180"/>
          </a:xfrm>
          <a:prstGeom prst="rect">
            <a:avLst/>
          </a:prstGeom>
        </p:spPr>
      </p:pic>
      <p:pic>
        <p:nvPicPr>
          <p:cNvPr id="14" name="Image 13">
            <a:extLst>
              <a:ext uri="{FF2B5EF4-FFF2-40B4-BE49-F238E27FC236}">
                <a16:creationId xmlns:a16="http://schemas.microsoft.com/office/drawing/2014/main" id="{B41586D0-1C69-42BB-B43D-07F3A2218DCF}"/>
              </a:ext>
            </a:extLst>
          </p:cNvPr>
          <p:cNvPicPr>
            <a:picLocks noChangeAspect="1"/>
          </p:cNvPicPr>
          <p:nvPr/>
        </p:nvPicPr>
        <p:blipFill>
          <a:blip r:embed="rId3"/>
          <a:stretch>
            <a:fillRect/>
          </a:stretch>
        </p:blipFill>
        <p:spPr>
          <a:xfrm>
            <a:off x="4752851" y="2349503"/>
            <a:ext cx="4212702" cy="3548180"/>
          </a:xfrm>
          <a:prstGeom prst="rect">
            <a:avLst/>
          </a:prstGeom>
        </p:spPr>
      </p:pic>
    </p:spTree>
    <p:extLst>
      <p:ext uri="{BB962C8B-B14F-4D97-AF65-F5344CB8AC3E}">
        <p14:creationId xmlns:p14="http://schemas.microsoft.com/office/powerpoint/2010/main" val="789427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EURUSD – 2022 – Socomore Ireland</a:t>
            </a:r>
          </a:p>
        </p:txBody>
      </p:sp>
      <p:pic>
        <p:nvPicPr>
          <p:cNvPr id="11" name="Image 10">
            <a:extLst>
              <a:ext uri="{FF2B5EF4-FFF2-40B4-BE49-F238E27FC236}">
                <a16:creationId xmlns:a16="http://schemas.microsoft.com/office/drawing/2014/main" id="{A7586446-A8D9-4EE4-9F8F-17AEE046530D}"/>
              </a:ext>
            </a:extLst>
          </p:cNvPr>
          <p:cNvPicPr>
            <a:picLocks noChangeAspect="1"/>
          </p:cNvPicPr>
          <p:nvPr/>
        </p:nvPicPr>
        <p:blipFill>
          <a:blip r:embed="rId2"/>
          <a:stretch>
            <a:fillRect/>
          </a:stretch>
        </p:blipFill>
        <p:spPr>
          <a:xfrm>
            <a:off x="240427" y="2349504"/>
            <a:ext cx="4206605" cy="3548180"/>
          </a:xfrm>
          <a:prstGeom prst="rect">
            <a:avLst/>
          </a:prstGeom>
        </p:spPr>
      </p:pic>
      <p:pic>
        <p:nvPicPr>
          <p:cNvPr id="12" name="Image 11">
            <a:extLst>
              <a:ext uri="{FF2B5EF4-FFF2-40B4-BE49-F238E27FC236}">
                <a16:creationId xmlns:a16="http://schemas.microsoft.com/office/drawing/2014/main" id="{F4D71151-08E0-46D6-A53B-52C7ACEDF350}"/>
              </a:ext>
            </a:extLst>
          </p:cNvPr>
          <p:cNvPicPr>
            <a:picLocks noChangeAspect="1"/>
          </p:cNvPicPr>
          <p:nvPr/>
        </p:nvPicPr>
        <p:blipFill>
          <a:blip r:embed="rId3"/>
          <a:stretch>
            <a:fillRect/>
          </a:stretch>
        </p:blipFill>
        <p:spPr>
          <a:xfrm>
            <a:off x="4752848" y="2349503"/>
            <a:ext cx="4212703" cy="3548180"/>
          </a:xfrm>
          <a:prstGeom prst="rect">
            <a:avLst/>
          </a:prstGeom>
        </p:spPr>
      </p:pic>
    </p:spTree>
    <p:extLst>
      <p:ext uri="{BB962C8B-B14F-4D97-AF65-F5344CB8AC3E}">
        <p14:creationId xmlns:p14="http://schemas.microsoft.com/office/powerpoint/2010/main" val="28080476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EURUSD – 2022 – Socomore France</a:t>
            </a:r>
          </a:p>
        </p:txBody>
      </p:sp>
      <p:pic>
        <p:nvPicPr>
          <p:cNvPr id="9" name="Image 8">
            <a:extLst>
              <a:ext uri="{FF2B5EF4-FFF2-40B4-BE49-F238E27FC236}">
                <a16:creationId xmlns:a16="http://schemas.microsoft.com/office/drawing/2014/main" id="{49EA6ADC-52A0-4DFE-A799-9A8AC58F395C}"/>
              </a:ext>
            </a:extLst>
          </p:cNvPr>
          <p:cNvPicPr>
            <a:picLocks noChangeAspect="1"/>
          </p:cNvPicPr>
          <p:nvPr/>
        </p:nvPicPr>
        <p:blipFill>
          <a:blip r:embed="rId2"/>
          <a:stretch>
            <a:fillRect/>
          </a:stretch>
        </p:blipFill>
        <p:spPr>
          <a:xfrm>
            <a:off x="240426" y="2349503"/>
            <a:ext cx="4206605" cy="3548180"/>
          </a:xfrm>
          <a:prstGeom prst="rect">
            <a:avLst/>
          </a:prstGeom>
        </p:spPr>
      </p:pic>
      <p:pic>
        <p:nvPicPr>
          <p:cNvPr id="10" name="Image 9">
            <a:extLst>
              <a:ext uri="{FF2B5EF4-FFF2-40B4-BE49-F238E27FC236}">
                <a16:creationId xmlns:a16="http://schemas.microsoft.com/office/drawing/2014/main" id="{D88CE716-6BE3-490D-863E-0DCBC334A933}"/>
              </a:ext>
            </a:extLst>
          </p:cNvPr>
          <p:cNvPicPr>
            <a:picLocks noChangeAspect="1"/>
          </p:cNvPicPr>
          <p:nvPr/>
        </p:nvPicPr>
        <p:blipFill>
          <a:blip r:embed="rId3"/>
          <a:stretch>
            <a:fillRect/>
          </a:stretch>
        </p:blipFill>
        <p:spPr>
          <a:xfrm>
            <a:off x="4746748" y="2349503"/>
            <a:ext cx="4212705" cy="3548180"/>
          </a:xfrm>
          <a:prstGeom prst="rect">
            <a:avLst/>
          </a:prstGeom>
        </p:spPr>
      </p:pic>
    </p:spTree>
    <p:extLst>
      <p:ext uri="{BB962C8B-B14F-4D97-AF65-F5344CB8AC3E}">
        <p14:creationId xmlns:p14="http://schemas.microsoft.com/office/powerpoint/2010/main" val="40021484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E9733CAF-F87E-4D3D-9A66-B94D767682DA}"/>
              </a:ext>
            </a:extLst>
          </p:cNvPr>
          <p:cNvSpPr>
            <a:spLocks noGrp="1"/>
          </p:cNvSpPr>
          <p:nvPr>
            <p:ph type="title"/>
          </p:nvPr>
        </p:nvSpPr>
        <p:spPr>
          <a:xfrm>
            <a:off x="2247562" y="113288"/>
            <a:ext cx="4948238" cy="889577"/>
          </a:xfrm>
        </p:spPr>
        <p:txBody>
          <a:bodyPr/>
          <a:lstStyle/>
          <a:p>
            <a:r>
              <a:rPr lang="en-US" dirty="0"/>
              <a:t>EURUSD – 2021 – Groupe Socomore</a:t>
            </a:r>
          </a:p>
        </p:txBody>
      </p:sp>
      <p:pic>
        <p:nvPicPr>
          <p:cNvPr id="15" name="Image 14">
            <a:extLst>
              <a:ext uri="{FF2B5EF4-FFF2-40B4-BE49-F238E27FC236}">
                <a16:creationId xmlns:a16="http://schemas.microsoft.com/office/drawing/2014/main" id="{590A08DC-4423-418C-BADC-F162AE7736B1}"/>
              </a:ext>
            </a:extLst>
          </p:cNvPr>
          <p:cNvPicPr>
            <a:picLocks noChangeAspect="1"/>
          </p:cNvPicPr>
          <p:nvPr/>
        </p:nvPicPr>
        <p:blipFill>
          <a:blip r:embed="rId2"/>
          <a:stretch>
            <a:fillRect/>
          </a:stretch>
        </p:blipFill>
        <p:spPr>
          <a:xfrm>
            <a:off x="234331" y="2349504"/>
            <a:ext cx="4212700" cy="3554276"/>
          </a:xfrm>
          <a:prstGeom prst="rect">
            <a:avLst/>
          </a:prstGeom>
        </p:spPr>
      </p:pic>
      <p:pic>
        <p:nvPicPr>
          <p:cNvPr id="16" name="Image 15">
            <a:extLst>
              <a:ext uri="{FF2B5EF4-FFF2-40B4-BE49-F238E27FC236}">
                <a16:creationId xmlns:a16="http://schemas.microsoft.com/office/drawing/2014/main" id="{4F610B0F-C036-46D4-A2DD-3C23951016CE}"/>
              </a:ext>
            </a:extLst>
          </p:cNvPr>
          <p:cNvPicPr>
            <a:picLocks noChangeAspect="1"/>
          </p:cNvPicPr>
          <p:nvPr/>
        </p:nvPicPr>
        <p:blipFill>
          <a:blip r:embed="rId3"/>
          <a:stretch>
            <a:fillRect/>
          </a:stretch>
        </p:blipFill>
        <p:spPr>
          <a:xfrm>
            <a:off x="4752851" y="2349504"/>
            <a:ext cx="4212702" cy="3554276"/>
          </a:xfrm>
          <a:prstGeom prst="rect">
            <a:avLst/>
          </a:prstGeom>
        </p:spPr>
      </p:pic>
    </p:spTree>
    <p:extLst>
      <p:ext uri="{BB962C8B-B14F-4D97-AF65-F5344CB8AC3E}">
        <p14:creationId xmlns:p14="http://schemas.microsoft.com/office/powerpoint/2010/main" val="19742920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652D348E-D71E-4C9A-B9A2-75BDB2E04FA2}"/>
              </a:ext>
            </a:extLst>
          </p:cNvPr>
          <p:cNvSpPr>
            <a:spLocks noGrp="1"/>
          </p:cNvSpPr>
          <p:nvPr>
            <p:ph type="title"/>
          </p:nvPr>
        </p:nvSpPr>
        <p:spPr>
          <a:xfrm>
            <a:off x="2247562" y="113288"/>
            <a:ext cx="4948238" cy="889577"/>
          </a:xfrm>
        </p:spPr>
        <p:txBody>
          <a:bodyPr/>
          <a:lstStyle/>
          <a:p>
            <a:r>
              <a:rPr lang="en-US" dirty="0"/>
              <a:t>EURUSD – 2021 – Socomore Ireland</a:t>
            </a:r>
          </a:p>
        </p:txBody>
      </p:sp>
      <p:pic>
        <p:nvPicPr>
          <p:cNvPr id="11" name="Image 10">
            <a:extLst>
              <a:ext uri="{FF2B5EF4-FFF2-40B4-BE49-F238E27FC236}">
                <a16:creationId xmlns:a16="http://schemas.microsoft.com/office/drawing/2014/main" id="{F1157CCE-0CB8-49E8-9A0C-5E4030CB281B}"/>
              </a:ext>
            </a:extLst>
          </p:cNvPr>
          <p:cNvPicPr>
            <a:picLocks noChangeAspect="1"/>
          </p:cNvPicPr>
          <p:nvPr/>
        </p:nvPicPr>
        <p:blipFill>
          <a:blip r:embed="rId2"/>
          <a:stretch>
            <a:fillRect/>
          </a:stretch>
        </p:blipFill>
        <p:spPr>
          <a:xfrm>
            <a:off x="234331" y="2349502"/>
            <a:ext cx="4200508" cy="3554276"/>
          </a:xfrm>
          <a:prstGeom prst="rect">
            <a:avLst/>
          </a:prstGeom>
        </p:spPr>
      </p:pic>
      <p:pic>
        <p:nvPicPr>
          <p:cNvPr id="12" name="Image 11">
            <a:extLst>
              <a:ext uri="{FF2B5EF4-FFF2-40B4-BE49-F238E27FC236}">
                <a16:creationId xmlns:a16="http://schemas.microsoft.com/office/drawing/2014/main" id="{A43DBFB9-F001-46EA-996C-173381A92422}"/>
              </a:ext>
            </a:extLst>
          </p:cNvPr>
          <p:cNvPicPr>
            <a:picLocks noChangeAspect="1"/>
          </p:cNvPicPr>
          <p:nvPr/>
        </p:nvPicPr>
        <p:blipFill>
          <a:blip r:embed="rId3"/>
          <a:stretch>
            <a:fillRect/>
          </a:stretch>
        </p:blipFill>
        <p:spPr>
          <a:xfrm>
            <a:off x="4752852" y="2349501"/>
            <a:ext cx="4200508" cy="3554276"/>
          </a:xfrm>
          <a:prstGeom prst="rect">
            <a:avLst/>
          </a:prstGeom>
        </p:spPr>
      </p:pic>
    </p:spTree>
    <p:extLst>
      <p:ext uri="{BB962C8B-B14F-4D97-AF65-F5344CB8AC3E}">
        <p14:creationId xmlns:p14="http://schemas.microsoft.com/office/powerpoint/2010/main" val="35701148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a:extLst>
              <a:ext uri="{FF2B5EF4-FFF2-40B4-BE49-F238E27FC236}">
                <a16:creationId xmlns:a16="http://schemas.microsoft.com/office/drawing/2014/main" id="{C6A2FE2B-816C-485B-887E-6D393FF5B72A}"/>
              </a:ext>
            </a:extLst>
          </p:cNvPr>
          <p:cNvSpPr>
            <a:spLocks noGrp="1"/>
          </p:cNvSpPr>
          <p:nvPr>
            <p:ph type="title"/>
          </p:nvPr>
        </p:nvSpPr>
        <p:spPr>
          <a:xfrm>
            <a:off x="2247562" y="113288"/>
            <a:ext cx="4948238" cy="889577"/>
          </a:xfrm>
        </p:spPr>
        <p:txBody>
          <a:bodyPr/>
          <a:lstStyle/>
          <a:p>
            <a:r>
              <a:rPr lang="en-US" dirty="0"/>
              <a:t>EURGBP – 2022 – Socomore Ireland</a:t>
            </a:r>
          </a:p>
        </p:txBody>
      </p:sp>
      <p:pic>
        <p:nvPicPr>
          <p:cNvPr id="13" name="Image 12">
            <a:extLst>
              <a:ext uri="{FF2B5EF4-FFF2-40B4-BE49-F238E27FC236}">
                <a16:creationId xmlns:a16="http://schemas.microsoft.com/office/drawing/2014/main" id="{0AEBC088-2966-49DF-89E2-C9F97371874F}"/>
              </a:ext>
            </a:extLst>
          </p:cNvPr>
          <p:cNvPicPr>
            <a:picLocks noChangeAspect="1"/>
          </p:cNvPicPr>
          <p:nvPr/>
        </p:nvPicPr>
        <p:blipFill>
          <a:blip r:embed="rId3"/>
          <a:stretch>
            <a:fillRect/>
          </a:stretch>
        </p:blipFill>
        <p:spPr>
          <a:xfrm>
            <a:off x="240429" y="2349500"/>
            <a:ext cx="4200508" cy="3566469"/>
          </a:xfrm>
          <a:prstGeom prst="rect">
            <a:avLst/>
          </a:prstGeom>
        </p:spPr>
      </p:pic>
      <p:pic>
        <p:nvPicPr>
          <p:cNvPr id="14" name="Image 13">
            <a:extLst>
              <a:ext uri="{FF2B5EF4-FFF2-40B4-BE49-F238E27FC236}">
                <a16:creationId xmlns:a16="http://schemas.microsoft.com/office/drawing/2014/main" id="{F97043B4-6C2E-4944-8C0B-2D5DC866591E}"/>
              </a:ext>
            </a:extLst>
          </p:cNvPr>
          <p:cNvPicPr>
            <a:picLocks noChangeAspect="1"/>
          </p:cNvPicPr>
          <p:nvPr/>
        </p:nvPicPr>
        <p:blipFill>
          <a:blip r:embed="rId4"/>
          <a:stretch>
            <a:fillRect/>
          </a:stretch>
        </p:blipFill>
        <p:spPr>
          <a:xfrm>
            <a:off x="4758948" y="2349500"/>
            <a:ext cx="4206605" cy="3566469"/>
          </a:xfrm>
          <a:prstGeom prst="rect">
            <a:avLst/>
          </a:prstGeom>
        </p:spPr>
      </p:pic>
    </p:spTree>
    <p:extLst>
      <p:ext uri="{BB962C8B-B14F-4D97-AF65-F5344CB8AC3E}">
        <p14:creationId xmlns:p14="http://schemas.microsoft.com/office/powerpoint/2010/main" val="7337987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a:extLst>
              <a:ext uri="{FF2B5EF4-FFF2-40B4-BE49-F238E27FC236}">
                <a16:creationId xmlns:a16="http://schemas.microsoft.com/office/drawing/2014/main" id="{C6A2FE2B-816C-485B-887E-6D393FF5B72A}"/>
              </a:ext>
            </a:extLst>
          </p:cNvPr>
          <p:cNvSpPr>
            <a:spLocks noGrp="1"/>
          </p:cNvSpPr>
          <p:nvPr>
            <p:ph type="title"/>
          </p:nvPr>
        </p:nvSpPr>
        <p:spPr>
          <a:xfrm>
            <a:off x="2247562" y="113288"/>
            <a:ext cx="4948238" cy="889577"/>
          </a:xfrm>
        </p:spPr>
        <p:txBody>
          <a:bodyPr/>
          <a:lstStyle/>
          <a:p>
            <a:r>
              <a:rPr lang="en-US" dirty="0"/>
              <a:t>EURGBP – 2022 – Socomore France</a:t>
            </a:r>
          </a:p>
        </p:txBody>
      </p:sp>
      <p:pic>
        <p:nvPicPr>
          <p:cNvPr id="9" name="Image 8">
            <a:extLst>
              <a:ext uri="{FF2B5EF4-FFF2-40B4-BE49-F238E27FC236}">
                <a16:creationId xmlns:a16="http://schemas.microsoft.com/office/drawing/2014/main" id="{AC71D6A6-E68D-4A14-B1E2-8873615B1B6F}"/>
              </a:ext>
            </a:extLst>
          </p:cNvPr>
          <p:cNvPicPr>
            <a:picLocks noChangeAspect="1"/>
          </p:cNvPicPr>
          <p:nvPr/>
        </p:nvPicPr>
        <p:blipFill>
          <a:blip r:embed="rId3"/>
          <a:stretch>
            <a:fillRect/>
          </a:stretch>
        </p:blipFill>
        <p:spPr>
          <a:xfrm>
            <a:off x="234332" y="2349500"/>
            <a:ext cx="4206605" cy="3566468"/>
          </a:xfrm>
          <a:prstGeom prst="rect">
            <a:avLst/>
          </a:prstGeom>
        </p:spPr>
      </p:pic>
      <p:pic>
        <p:nvPicPr>
          <p:cNvPr id="12" name="Image 11">
            <a:extLst>
              <a:ext uri="{FF2B5EF4-FFF2-40B4-BE49-F238E27FC236}">
                <a16:creationId xmlns:a16="http://schemas.microsoft.com/office/drawing/2014/main" id="{AA39EF0F-D4D4-4046-BC08-F2730FEC7A99}"/>
              </a:ext>
            </a:extLst>
          </p:cNvPr>
          <p:cNvPicPr>
            <a:picLocks noChangeAspect="1"/>
          </p:cNvPicPr>
          <p:nvPr/>
        </p:nvPicPr>
        <p:blipFill>
          <a:blip r:embed="rId4"/>
          <a:stretch>
            <a:fillRect/>
          </a:stretch>
        </p:blipFill>
        <p:spPr>
          <a:xfrm>
            <a:off x="4758948" y="2349500"/>
            <a:ext cx="4200508" cy="3566468"/>
          </a:xfrm>
          <a:prstGeom prst="rect">
            <a:avLst/>
          </a:prstGeom>
        </p:spPr>
      </p:pic>
    </p:spTree>
    <p:extLst>
      <p:ext uri="{BB962C8B-B14F-4D97-AF65-F5344CB8AC3E}">
        <p14:creationId xmlns:p14="http://schemas.microsoft.com/office/powerpoint/2010/main" val="17587832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EF3F3D42-8D1F-4DE6-9C5E-F0E59B03478C}"/>
              </a:ext>
            </a:extLst>
          </p:cNvPr>
          <p:cNvPicPr>
            <a:picLocks noChangeAspect="1"/>
          </p:cNvPicPr>
          <p:nvPr/>
        </p:nvPicPr>
        <p:blipFill>
          <a:blip r:embed="rId3"/>
          <a:stretch>
            <a:fillRect/>
          </a:stretch>
        </p:blipFill>
        <p:spPr>
          <a:xfrm>
            <a:off x="240429" y="2349501"/>
            <a:ext cx="4200508" cy="3572566"/>
          </a:xfrm>
          <a:prstGeom prst="rect">
            <a:avLst/>
          </a:prstGeom>
        </p:spPr>
      </p:pic>
      <p:pic>
        <p:nvPicPr>
          <p:cNvPr id="10" name="Image 9">
            <a:extLst>
              <a:ext uri="{FF2B5EF4-FFF2-40B4-BE49-F238E27FC236}">
                <a16:creationId xmlns:a16="http://schemas.microsoft.com/office/drawing/2014/main" id="{9ADD972A-552E-48A6-A3CB-B4BF891189C2}"/>
              </a:ext>
            </a:extLst>
          </p:cNvPr>
          <p:cNvPicPr>
            <a:picLocks noChangeAspect="1"/>
          </p:cNvPicPr>
          <p:nvPr/>
        </p:nvPicPr>
        <p:blipFill>
          <a:blip r:embed="rId4"/>
          <a:stretch>
            <a:fillRect/>
          </a:stretch>
        </p:blipFill>
        <p:spPr>
          <a:xfrm>
            <a:off x="4758948" y="2349500"/>
            <a:ext cx="4200508" cy="3566469"/>
          </a:xfrm>
          <a:prstGeom prst="rect">
            <a:avLst/>
          </a:prstGeom>
        </p:spPr>
      </p:pic>
      <p:sp>
        <p:nvSpPr>
          <p:cNvPr id="11" name="Title">
            <a:extLst>
              <a:ext uri="{FF2B5EF4-FFF2-40B4-BE49-F238E27FC236}">
                <a16:creationId xmlns:a16="http://schemas.microsoft.com/office/drawing/2014/main" id="{C6A2FE2B-816C-485B-887E-6D393FF5B72A}"/>
              </a:ext>
            </a:extLst>
          </p:cNvPr>
          <p:cNvSpPr>
            <a:spLocks noGrp="1"/>
          </p:cNvSpPr>
          <p:nvPr>
            <p:ph type="title"/>
          </p:nvPr>
        </p:nvSpPr>
        <p:spPr>
          <a:xfrm>
            <a:off x="2247562" y="113288"/>
            <a:ext cx="4948238" cy="889577"/>
          </a:xfrm>
        </p:spPr>
        <p:txBody>
          <a:bodyPr/>
          <a:lstStyle/>
          <a:p>
            <a:r>
              <a:rPr lang="en-US" dirty="0"/>
              <a:t>EURGBP – 2021 – Socomore Ireland</a:t>
            </a:r>
          </a:p>
        </p:txBody>
      </p:sp>
    </p:spTree>
    <p:extLst>
      <p:ext uri="{BB962C8B-B14F-4D97-AF65-F5344CB8AC3E}">
        <p14:creationId xmlns:p14="http://schemas.microsoft.com/office/powerpoint/2010/main" val="25361008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a:extLst>
              <a:ext uri="{FF2B5EF4-FFF2-40B4-BE49-F238E27FC236}">
                <a16:creationId xmlns:a16="http://schemas.microsoft.com/office/drawing/2014/main" id="{C6A2FE2B-816C-485B-887E-6D393FF5B72A}"/>
              </a:ext>
            </a:extLst>
          </p:cNvPr>
          <p:cNvSpPr>
            <a:spLocks noGrp="1"/>
          </p:cNvSpPr>
          <p:nvPr>
            <p:ph type="title"/>
          </p:nvPr>
        </p:nvSpPr>
        <p:spPr>
          <a:xfrm>
            <a:off x="2247562" y="113288"/>
            <a:ext cx="4948238" cy="889577"/>
          </a:xfrm>
        </p:spPr>
        <p:txBody>
          <a:bodyPr/>
          <a:lstStyle/>
          <a:p>
            <a:r>
              <a:rPr lang="en-US" dirty="0"/>
              <a:t>EURGBP – 2021 – Socomore France</a:t>
            </a:r>
          </a:p>
        </p:txBody>
      </p:sp>
      <p:pic>
        <p:nvPicPr>
          <p:cNvPr id="7" name="Image 6">
            <a:extLst>
              <a:ext uri="{FF2B5EF4-FFF2-40B4-BE49-F238E27FC236}">
                <a16:creationId xmlns:a16="http://schemas.microsoft.com/office/drawing/2014/main" id="{2DA628A7-41AD-4CDF-AE9E-F4706B11E9A4}"/>
              </a:ext>
            </a:extLst>
          </p:cNvPr>
          <p:cNvPicPr>
            <a:picLocks noChangeAspect="1"/>
          </p:cNvPicPr>
          <p:nvPr/>
        </p:nvPicPr>
        <p:blipFill>
          <a:blip r:embed="rId3"/>
          <a:stretch>
            <a:fillRect/>
          </a:stretch>
        </p:blipFill>
        <p:spPr>
          <a:xfrm>
            <a:off x="240429" y="2349500"/>
            <a:ext cx="4200508" cy="3566469"/>
          </a:xfrm>
          <a:prstGeom prst="rect">
            <a:avLst/>
          </a:prstGeom>
        </p:spPr>
      </p:pic>
      <p:pic>
        <p:nvPicPr>
          <p:cNvPr id="8" name="Image 7">
            <a:extLst>
              <a:ext uri="{FF2B5EF4-FFF2-40B4-BE49-F238E27FC236}">
                <a16:creationId xmlns:a16="http://schemas.microsoft.com/office/drawing/2014/main" id="{7DBAFFD9-5157-4842-9BA1-46D948BD8699}"/>
              </a:ext>
            </a:extLst>
          </p:cNvPr>
          <p:cNvPicPr>
            <a:picLocks noChangeAspect="1"/>
          </p:cNvPicPr>
          <p:nvPr/>
        </p:nvPicPr>
        <p:blipFill>
          <a:blip r:embed="rId4"/>
          <a:stretch>
            <a:fillRect/>
          </a:stretch>
        </p:blipFill>
        <p:spPr>
          <a:xfrm>
            <a:off x="4758948" y="2349500"/>
            <a:ext cx="4200508" cy="3566469"/>
          </a:xfrm>
          <a:prstGeom prst="rect">
            <a:avLst/>
          </a:prstGeom>
        </p:spPr>
      </p:pic>
    </p:spTree>
    <p:extLst>
      <p:ext uri="{BB962C8B-B14F-4D97-AF65-F5344CB8AC3E}">
        <p14:creationId xmlns:p14="http://schemas.microsoft.com/office/powerpoint/2010/main" val="5831737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a:t>Hedging </a:t>
            </a:r>
            <a:r>
              <a:rPr lang="fr-FR" dirty="0" err="1"/>
              <a:t>Summary</a:t>
            </a:r>
            <a:r>
              <a:rPr lang="fr-FR" dirty="0"/>
              <a:t> - 2020</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graphicFrame>
        <p:nvGraphicFramePr>
          <p:cNvPr id="10" name="Tableau 9">
            <a:extLst>
              <a:ext uri="{FF2B5EF4-FFF2-40B4-BE49-F238E27FC236}">
                <a16:creationId xmlns:a16="http://schemas.microsoft.com/office/drawing/2014/main" id="{72E00251-2FCD-4F78-BC0B-E12C630A1FD6}"/>
              </a:ext>
            </a:extLst>
          </p:cNvPr>
          <p:cNvGraphicFramePr>
            <a:graphicFrameLocks noGrp="1"/>
          </p:cNvGraphicFramePr>
          <p:nvPr/>
        </p:nvGraphicFramePr>
        <p:xfrm>
          <a:off x="387296" y="1762243"/>
          <a:ext cx="7966324" cy="1319579"/>
        </p:xfrm>
        <a:graphic>
          <a:graphicData uri="http://schemas.openxmlformats.org/drawingml/2006/table">
            <a:tbl>
              <a:tblPr/>
              <a:tblGrid>
                <a:gridCol w="1009795">
                  <a:extLst>
                    <a:ext uri="{9D8B030D-6E8A-4147-A177-3AD203B41FA5}">
                      <a16:colId xmlns:a16="http://schemas.microsoft.com/office/drawing/2014/main" val="3100548003"/>
                    </a:ext>
                  </a:extLst>
                </a:gridCol>
                <a:gridCol w="56907">
                  <a:extLst>
                    <a:ext uri="{9D8B030D-6E8A-4147-A177-3AD203B41FA5}">
                      <a16:colId xmlns:a16="http://schemas.microsoft.com/office/drawing/2014/main" val="3512850723"/>
                    </a:ext>
                  </a:extLst>
                </a:gridCol>
                <a:gridCol w="757346">
                  <a:extLst>
                    <a:ext uri="{9D8B030D-6E8A-4147-A177-3AD203B41FA5}">
                      <a16:colId xmlns:a16="http://schemas.microsoft.com/office/drawing/2014/main" val="1133419152"/>
                    </a:ext>
                  </a:extLst>
                </a:gridCol>
                <a:gridCol w="56907">
                  <a:extLst>
                    <a:ext uri="{9D8B030D-6E8A-4147-A177-3AD203B41FA5}">
                      <a16:colId xmlns:a16="http://schemas.microsoft.com/office/drawing/2014/main" val="2763508637"/>
                    </a:ext>
                  </a:extLst>
                </a:gridCol>
                <a:gridCol w="987843">
                  <a:extLst>
                    <a:ext uri="{9D8B030D-6E8A-4147-A177-3AD203B41FA5}">
                      <a16:colId xmlns:a16="http://schemas.microsoft.com/office/drawing/2014/main" val="751477622"/>
                    </a:ext>
                  </a:extLst>
                </a:gridCol>
                <a:gridCol w="987843">
                  <a:extLst>
                    <a:ext uri="{9D8B030D-6E8A-4147-A177-3AD203B41FA5}">
                      <a16:colId xmlns:a16="http://schemas.microsoft.com/office/drawing/2014/main" val="2715114994"/>
                    </a:ext>
                  </a:extLst>
                </a:gridCol>
                <a:gridCol w="56907">
                  <a:extLst>
                    <a:ext uri="{9D8B030D-6E8A-4147-A177-3AD203B41FA5}">
                      <a16:colId xmlns:a16="http://schemas.microsoft.com/office/drawing/2014/main" val="2383265033"/>
                    </a:ext>
                  </a:extLst>
                </a:gridCol>
                <a:gridCol w="913755">
                  <a:extLst>
                    <a:ext uri="{9D8B030D-6E8A-4147-A177-3AD203B41FA5}">
                      <a16:colId xmlns:a16="http://schemas.microsoft.com/office/drawing/2014/main" val="1878970318"/>
                    </a:ext>
                  </a:extLst>
                </a:gridCol>
                <a:gridCol w="56907">
                  <a:extLst>
                    <a:ext uri="{9D8B030D-6E8A-4147-A177-3AD203B41FA5}">
                      <a16:colId xmlns:a16="http://schemas.microsoft.com/office/drawing/2014/main" val="4071408535"/>
                    </a:ext>
                  </a:extLst>
                </a:gridCol>
                <a:gridCol w="878083">
                  <a:extLst>
                    <a:ext uri="{9D8B030D-6E8A-4147-A177-3AD203B41FA5}">
                      <a16:colId xmlns:a16="http://schemas.microsoft.com/office/drawing/2014/main" val="1528239301"/>
                    </a:ext>
                  </a:extLst>
                </a:gridCol>
                <a:gridCol w="56907">
                  <a:extLst>
                    <a:ext uri="{9D8B030D-6E8A-4147-A177-3AD203B41FA5}">
                      <a16:colId xmlns:a16="http://schemas.microsoft.com/office/drawing/2014/main" val="562387417"/>
                    </a:ext>
                  </a:extLst>
                </a:gridCol>
                <a:gridCol w="782043">
                  <a:extLst>
                    <a:ext uri="{9D8B030D-6E8A-4147-A177-3AD203B41FA5}">
                      <a16:colId xmlns:a16="http://schemas.microsoft.com/office/drawing/2014/main" val="1045632291"/>
                    </a:ext>
                  </a:extLst>
                </a:gridCol>
                <a:gridCol w="56907">
                  <a:extLst>
                    <a:ext uri="{9D8B030D-6E8A-4147-A177-3AD203B41FA5}">
                      <a16:colId xmlns:a16="http://schemas.microsoft.com/office/drawing/2014/main" val="1337551204"/>
                    </a:ext>
                  </a:extLst>
                </a:gridCol>
                <a:gridCol w="56907">
                  <a:extLst>
                    <a:ext uri="{9D8B030D-6E8A-4147-A177-3AD203B41FA5}">
                      <a16:colId xmlns:a16="http://schemas.microsoft.com/office/drawing/2014/main" val="2929900708"/>
                    </a:ext>
                  </a:extLst>
                </a:gridCol>
                <a:gridCol w="1251267">
                  <a:extLst>
                    <a:ext uri="{9D8B030D-6E8A-4147-A177-3AD203B41FA5}">
                      <a16:colId xmlns:a16="http://schemas.microsoft.com/office/drawing/2014/main" val="1768915775"/>
                    </a:ext>
                  </a:extLst>
                </a:gridCol>
              </a:tblGrid>
              <a:tr h="324749">
                <a:tc>
                  <a:txBody>
                    <a:bodyPr/>
                    <a:lstStyle/>
                    <a:p>
                      <a:pPr algn="ctr" fontAlgn="ctr"/>
                      <a:r>
                        <a:rPr lang="fr-CH" sz="1000" b="1" i="0" u="none" strike="noStrike">
                          <a:solidFill>
                            <a:srgbClr val="000000"/>
                          </a:solidFill>
                          <a:effectLst/>
                          <a:latin typeface="Calibri" panose="020F0502020204030204" pitchFamily="34" charset="0"/>
                        </a:rPr>
                        <a:t>EURGBP</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CH" sz="1000" b="1"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Hedge Reference</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Hedged notional</a:t>
                      </a:r>
                    </a:p>
                  </a:txBody>
                  <a:tcPr marL="5196" marR="5196" marT="519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Exposure (GBP)</a:t>
                      </a:r>
                    </a:p>
                  </a:txBody>
                  <a:tcPr marL="5196" marR="5196" marT="519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Hedge Rate</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Budget  2020</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Hedge Rate</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Hedging performance</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431593072"/>
                  </a:ext>
                </a:extLst>
              </a:tr>
              <a:tr h="166491">
                <a:tc>
                  <a:txBody>
                    <a:bodyPr/>
                    <a:lstStyle/>
                    <a:p>
                      <a:pPr algn="l" fontAlgn="b"/>
                      <a:r>
                        <a:rPr lang="fr-CH" sz="1000" b="1"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1"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10775870"/>
                  </a:ext>
                </a:extLst>
              </a:tr>
              <a:tr h="166491">
                <a:tc>
                  <a:txBody>
                    <a:bodyPr/>
                    <a:lstStyle/>
                    <a:p>
                      <a:pPr algn="ctr" fontAlgn="ctr"/>
                      <a:r>
                        <a:rPr lang="fr-CH" sz="1000" b="0" i="0" u="none" strike="noStrike">
                          <a:solidFill>
                            <a:srgbClr val="000000"/>
                          </a:solidFill>
                          <a:effectLst/>
                          <a:latin typeface="Calibri" panose="020F0502020204030204" pitchFamily="34" charset="0"/>
                        </a:rPr>
                        <a:t>Groupe Socomore</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2020 - Bilan</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176 245     </a:t>
                      </a:r>
                    </a:p>
                  </a:txBody>
                  <a:tcPr marL="5196" marR="5196" marT="519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176 245     </a:t>
                      </a:r>
                    </a:p>
                  </a:txBody>
                  <a:tcPr marL="5196" marR="5196" marT="519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CH" sz="1000" b="0" i="0" u="none" strike="noStrike">
                          <a:solidFill>
                            <a:srgbClr val="000000"/>
                          </a:solidFill>
                          <a:effectLst/>
                          <a:latin typeface="Calibri" panose="020F0502020204030204" pitchFamily="34" charset="0"/>
                        </a:rPr>
                        <a:t>100%</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H" sz="1000" b="0" i="0" u="none" strike="noStrike" dirty="0">
                          <a:solidFill>
                            <a:srgbClr val="000000"/>
                          </a:solidFill>
                          <a:effectLst/>
                          <a:latin typeface="Calibri" panose="020F0502020204030204" pitchFamily="34" charset="0"/>
                        </a:rPr>
                        <a:t>NA</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0,8584</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B050"/>
                          </a:solidFill>
                          <a:effectLst/>
                          <a:latin typeface="Calibri" panose="020F0502020204030204" pitchFamily="34" charset="0"/>
                        </a:rPr>
                        <a:t>                                -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0608962"/>
                  </a:ext>
                </a:extLst>
              </a:tr>
              <a:tr h="166491">
                <a:tc>
                  <a:txBody>
                    <a:bodyPr/>
                    <a:lstStyle/>
                    <a:p>
                      <a:pPr algn="ctr" fontAlgn="ctr"/>
                      <a:r>
                        <a:rPr lang="fr-CH" sz="1000" b="0" i="0" u="none" strike="noStrike">
                          <a:solidFill>
                            <a:srgbClr val="000000"/>
                          </a:solidFill>
                          <a:effectLst/>
                          <a:latin typeface="Calibri" panose="020F0502020204030204" pitchFamily="34" charset="0"/>
                        </a:rPr>
                        <a:t>Socomore France</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2020 - Bilan</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55 757     </a:t>
                      </a:r>
                    </a:p>
                  </a:txBody>
                  <a:tcPr marL="5196" marR="5196" marT="519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55 757     </a:t>
                      </a:r>
                    </a:p>
                  </a:txBody>
                  <a:tcPr marL="5196" marR="5196" marT="519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CH" sz="1000" b="0" i="0" u="none" strike="noStrike">
                          <a:solidFill>
                            <a:srgbClr val="000000"/>
                          </a:solidFill>
                          <a:effectLst/>
                          <a:latin typeface="Calibri" panose="020F0502020204030204" pitchFamily="34" charset="0"/>
                        </a:rPr>
                        <a:t>100%</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H" sz="1000" b="0" i="0" u="none" strike="noStrike" dirty="0">
                          <a:solidFill>
                            <a:srgbClr val="000000"/>
                          </a:solidFill>
                          <a:effectLst/>
                          <a:latin typeface="Calibri" panose="020F0502020204030204" pitchFamily="34" charset="0"/>
                        </a:rPr>
                        <a:t>NA</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0,8584</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B050"/>
                          </a:solidFill>
                          <a:effectLst/>
                          <a:latin typeface="Calibri" panose="020F0502020204030204" pitchFamily="34" charset="0"/>
                        </a:rPr>
                        <a:t>                                -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85523432"/>
                  </a:ext>
                </a:extLst>
              </a:tr>
              <a:tr h="166491">
                <a:tc>
                  <a:txBody>
                    <a:bodyPr/>
                    <a:lstStyle/>
                    <a:p>
                      <a:pPr algn="ctr" fontAlgn="ctr"/>
                      <a:r>
                        <a:rPr lang="fr-CH" sz="1000" b="0" i="0" u="none" strike="noStrike">
                          <a:solidFill>
                            <a:srgbClr val="000000"/>
                          </a:solidFill>
                          <a:effectLst/>
                          <a:latin typeface="Calibri" panose="020F0502020204030204" pitchFamily="34" charset="0"/>
                        </a:rPr>
                        <a:t>Socomore Ireland</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2020 - Bilan</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515 377     </a:t>
                      </a:r>
                    </a:p>
                  </a:txBody>
                  <a:tcPr marL="5196" marR="5196" marT="519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515 377     </a:t>
                      </a:r>
                    </a:p>
                  </a:txBody>
                  <a:tcPr marL="5196" marR="5196" marT="519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CH" sz="1000" b="0" i="0" u="none" strike="noStrike">
                          <a:solidFill>
                            <a:srgbClr val="000000"/>
                          </a:solidFill>
                          <a:effectLst/>
                          <a:latin typeface="Calibri" panose="020F0502020204030204" pitchFamily="34" charset="0"/>
                        </a:rPr>
                        <a:t>100%</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H" sz="1000" b="0" i="0" u="none" strike="noStrike" dirty="0">
                          <a:solidFill>
                            <a:srgbClr val="000000"/>
                          </a:solidFill>
                          <a:effectLst/>
                          <a:latin typeface="Calibri" panose="020F0502020204030204" pitchFamily="34" charset="0"/>
                        </a:rPr>
                        <a:t>NA</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0,8584</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B050"/>
                          </a:solidFill>
                          <a:effectLst/>
                          <a:latin typeface="Calibri" panose="020F0502020204030204" pitchFamily="34" charset="0"/>
                        </a:rPr>
                        <a:t>                                -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81565972"/>
                  </a:ext>
                </a:extLst>
              </a:tr>
              <a:tr h="166491">
                <a:tc>
                  <a:txBody>
                    <a:bodyPr/>
                    <a:lstStyle/>
                    <a:p>
                      <a:pPr algn="ctr" fontAlgn="ctr"/>
                      <a:r>
                        <a:rPr lang="fr-CH" sz="1000" b="0" i="0" u="none" strike="noStrike">
                          <a:solidFill>
                            <a:srgbClr val="000000"/>
                          </a:solidFill>
                          <a:effectLst/>
                          <a:latin typeface="Calibri" panose="020F0502020204030204" pitchFamily="34" charset="0"/>
                        </a:rPr>
                        <a:t>Total*</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1" i="0" u="none" strike="noStrike">
                          <a:solidFill>
                            <a:srgbClr val="000000"/>
                          </a:solidFill>
                          <a:effectLst/>
                          <a:latin typeface="Calibri" panose="020F0502020204030204" pitchFamily="34" charset="0"/>
                        </a:rPr>
                        <a:t>2020 - Bilan</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1" i="0" u="none" strike="noStrike">
                          <a:solidFill>
                            <a:srgbClr val="000000"/>
                          </a:solidFill>
                          <a:effectLst/>
                          <a:latin typeface="Calibri" panose="020F0502020204030204" pitchFamily="34" charset="0"/>
                        </a:rPr>
                        <a:t>          747 379     </a:t>
                      </a:r>
                    </a:p>
                  </a:txBody>
                  <a:tcPr marL="5196" marR="5196" marT="519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0" b="1" i="0" u="none" strike="noStrike">
                          <a:solidFill>
                            <a:srgbClr val="000000"/>
                          </a:solidFill>
                          <a:effectLst/>
                          <a:latin typeface="Calibri" panose="020F0502020204030204" pitchFamily="34" charset="0"/>
                        </a:rPr>
                        <a:t>          747 379     </a:t>
                      </a:r>
                    </a:p>
                  </a:txBody>
                  <a:tcPr marL="5196" marR="5196" marT="519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CH" sz="1000" b="1" i="0" u="none" strike="noStrike">
                          <a:solidFill>
                            <a:srgbClr val="000000"/>
                          </a:solidFill>
                          <a:effectLst/>
                          <a:latin typeface="Calibri" panose="020F0502020204030204" pitchFamily="34" charset="0"/>
                        </a:rPr>
                        <a:t>100%</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1" i="0" u="none" strike="noStrike">
                          <a:solidFill>
                            <a:srgbClr val="595959"/>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H" sz="1000" b="1" i="0" u="none" strike="noStrike">
                          <a:solidFill>
                            <a:srgbClr val="000000"/>
                          </a:solidFill>
                          <a:effectLst/>
                          <a:latin typeface="Calibri" panose="020F0502020204030204" pitchFamily="34" charset="0"/>
                        </a:rPr>
                        <a:t>NA</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1"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H" sz="1000" b="1" i="0" u="none" strike="noStrike">
                          <a:solidFill>
                            <a:srgbClr val="000000"/>
                          </a:solidFill>
                          <a:effectLst/>
                          <a:latin typeface="Calibri" panose="020F0502020204030204" pitchFamily="34" charset="0"/>
                        </a:rPr>
                        <a:t>0,8584</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1"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CH" sz="1000" b="1" i="0" u="none" strike="noStrike">
                          <a:solidFill>
                            <a:srgbClr val="000000"/>
                          </a:solidFill>
                          <a:effectLst/>
                          <a:latin typeface="Calibri" panose="020F0502020204030204" pitchFamily="34" charset="0"/>
                        </a:rPr>
                        <a:t> </a:t>
                      </a:r>
                    </a:p>
                  </a:txBody>
                  <a:tcPr marL="5196" marR="5196" marT="519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1" i="0" u="none" strike="noStrike">
                          <a:solidFill>
                            <a:srgbClr val="00B050"/>
                          </a:solidFill>
                          <a:effectLst/>
                          <a:latin typeface="Calibri" panose="020F0502020204030204" pitchFamily="34" charset="0"/>
                        </a:rPr>
                        <a:t>                                -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52253169"/>
                  </a:ext>
                </a:extLst>
              </a:tr>
              <a:tr h="162375">
                <a:tc gridSpan="6">
                  <a:txBody>
                    <a:bodyPr/>
                    <a:lstStyle/>
                    <a:p>
                      <a:pPr algn="l" fontAlgn="b"/>
                      <a:r>
                        <a:rPr lang="fr-FR" sz="1000" b="0" i="0" u="none" strike="noStrike">
                          <a:solidFill>
                            <a:srgbClr val="000000"/>
                          </a:solidFill>
                          <a:effectLst/>
                          <a:latin typeface="Calibri" panose="020F0502020204030204" pitchFamily="34" charset="0"/>
                        </a:rPr>
                        <a:t>*A mettre à jour une fois la livraison des flux finaux par les filiales</a:t>
                      </a:r>
                    </a:p>
                  </a:txBody>
                  <a:tcPr marL="5196" marR="5196" marT="519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l" fontAlgn="b"/>
                      <a:r>
                        <a:rPr lang="fr-CH" sz="1000" b="0" i="0" u="none" strike="noStrike" dirty="0">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624076782"/>
                  </a:ext>
                </a:extLst>
              </a:tr>
            </a:tbl>
          </a:graphicData>
        </a:graphic>
      </p:graphicFrame>
    </p:spTree>
    <p:extLst>
      <p:ext uri="{BB962C8B-B14F-4D97-AF65-F5344CB8AC3E}">
        <p14:creationId xmlns:p14="http://schemas.microsoft.com/office/powerpoint/2010/main" val="391187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F85CE427-BE28-463A-BA52-807987CCDC54}"/>
              </a:ext>
            </a:extLst>
          </p:cNvPr>
          <p:cNvPicPr>
            <a:picLocks noChangeAspect="1"/>
          </p:cNvPicPr>
          <p:nvPr/>
        </p:nvPicPr>
        <p:blipFill>
          <a:blip r:embed="rId2"/>
          <a:stretch>
            <a:fillRect/>
          </a:stretch>
        </p:blipFill>
        <p:spPr>
          <a:xfrm>
            <a:off x="127000" y="1524000"/>
            <a:ext cx="8890000" cy="1884344"/>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EURGBP - 2020-EURGBP</a:t>
            </a:r>
          </a:p>
        </p:txBody>
      </p:sp>
      <p:pic>
        <p:nvPicPr>
          <p:cNvPr id="6" name="Image 5">
            <a:extLst>
              <a:ext uri="{FF2B5EF4-FFF2-40B4-BE49-F238E27FC236}">
                <a16:creationId xmlns:a16="http://schemas.microsoft.com/office/drawing/2014/main" id="{30F7B377-7C3B-432C-9FBB-239CF70EA7BC}"/>
              </a:ext>
            </a:extLst>
          </p:cNvPr>
          <p:cNvPicPr>
            <a:picLocks noChangeAspect="1"/>
          </p:cNvPicPr>
          <p:nvPr/>
        </p:nvPicPr>
        <p:blipFill>
          <a:blip r:embed="rId2"/>
          <a:stretch>
            <a:fillRect/>
          </a:stretch>
        </p:blipFill>
        <p:spPr>
          <a:xfrm>
            <a:off x="281743" y="2349500"/>
            <a:ext cx="4200508" cy="3566469"/>
          </a:xfrm>
          <a:prstGeom prst="rect">
            <a:avLst/>
          </a:prstGeom>
        </p:spPr>
      </p:pic>
      <p:pic>
        <p:nvPicPr>
          <p:cNvPr id="10" name="Image 9">
            <a:extLst>
              <a:ext uri="{FF2B5EF4-FFF2-40B4-BE49-F238E27FC236}">
                <a16:creationId xmlns:a16="http://schemas.microsoft.com/office/drawing/2014/main" id="{F7F749B7-74EF-4A73-9204-A125BDF86793}"/>
              </a:ext>
            </a:extLst>
          </p:cNvPr>
          <p:cNvPicPr>
            <a:picLocks noChangeAspect="1"/>
          </p:cNvPicPr>
          <p:nvPr/>
        </p:nvPicPr>
        <p:blipFill>
          <a:blip r:embed="rId3"/>
          <a:stretch>
            <a:fillRect/>
          </a:stretch>
        </p:blipFill>
        <p:spPr>
          <a:xfrm>
            <a:off x="4572000" y="2349500"/>
            <a:ext cx="4206605" cy="3566469"/>
          </a:xfrm>
          <a:prstGeom prst="rect">
            <a:avLst/>
          </a:prstGeom>
        </p:spPr>
      </p:pic>
    </p:spTree>
    <p:extLst>
      <p:ext uri="{BB962C8B-B14F-4D97-AF65-F5344CB8AC3E}">
        <p14:creationId xmlns:p14="http://schemas.microsoft.com/office/powerpoint/2010/main" val="3110853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EURGBP - 2020-EURGBP</a:t>
            </a:r>
          </a:p>
        </p:txBody>
      </p:sp>
      <p:pic>
        <p:nvPicPr>
          <p:cNvPr id="8" name="Image 7">
            <a:extLst>
              <a:ext uri="{FF2B5EF4-FFF2-40B4-BE49-F238E27FC236}">
                <a16:creationId xmlns:a16="http://schemas.microsoft.com/office/drawing/2014/main" id="{6E55D2A6-7966-4987-A507-9523DA019BBF}"/>
              </a:ext>
            </a:extLst>
          </p:cNvPr>
          <p:cNvPicPr>
            <a:picLocks noChangeAspect="1"/>
          </p:cNvPicPr>
          <p:nvPr/>
        </p:nvPicPr>
        <p:blipFill>
          <a:blip r:embed="rId2"/>
          <a:stretch>
            <a:fillRect/>
          </a:stretch>
        </p:blipFill>
        <p:spPr>
          <a:xfrm>
            <a:off x="281743" y="2349499"/>
            <a:ext cx="4200508" cy="3566469"/>
          </a:xfrm>
          <a:prstGeom prst="rect">
            <a:avLst/>
          </a:prstGeom>
        </p:spPr>
      </p:pic>
      <p:pic>
        <p:nvPicPr>
          <p:cNvPr id="10" name="Image 9">
            <a:extLst>
              <a:ext uri="{FF2B5EF4-FFF2-40B4-BE49-F238E27FC236}">
                <a16:creationId xmlns:a16="http://schemas.microsoft.com/office/drawing/2014/main" id="{5EA9C0BB-195A-419A-A65A-70726FF05B5E}"/>
              </a:ext>
            </a:extLst>
          </p:cNvPr>
          <p:cNvPicPr>
            <a:picLocks noChangeAspect="1"/>
          </p:cNvPicPr>
          <p:nvPr/>
        </p:nvPicPr>
        <p:blipFill>
          <a:blip r:embed="rId3"/>
          <a:stretch>
            <a:fillRect/>
          </a:stretch>
        </p:blipFill>
        <p:spPr>
          <a:xfrm>
            <a:off x="4571999" y="2349499"/>
            <a:ext cx="4206605" cy="3566469"/>
          </a:xfrm>
          <a:prstGeom prst="rect">
            <a:avLst/>
          </a:prstGeom>
        </p:spPr>
      </p:pic>
    </p:spTree>
    <p:extLst>
      <p:ext uri="{BB962C8B-B14F-4D97-AF65-F5344CB8AC3E}">
        <p14:creationId xmlns:p14="http://schemas.microsoft.com/office/powerpoint/2010/main" val="1234957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EURGBP - 2020-EURGBP</a:t>
            </a:r>
          </a:p>
        </p:txBody>
      </p:sp>
      <p:pic>
        <p:nvPicPr>
          <p:cNvPr id="7" name="Image 6">
            <a:extLst>
              <a:ext uri="{FF2B5EF4-FFF2-40B4-BE49-F238E27FC236}">
                <a16:creationId xmlns:a16="http://schemas.microsoft.com/office/drawing/2014/main" id="{7553D281-6D45-41D0-AEBA-A5E592173167}"/>
              </a:ext>
            </a:extLst>
          </p:cNvPr>
          <p:cNvPicPr>
            <a:picLocks noChangeAspect="1"/>
          </p:cNvPicPr>
          <p:nvPr/>
        </p:nvPicPr>
        <p:blipFill>
          <a:blip r:embed="rId2"/>
          <a:stretch>
            <a:fillRect/>
          </a:stretch>
        </p:blipFill>
        <p:spPr>
          <a:xfrm>
            <a:off x="281743" y="2349500"/>
            <a:ext cx="4200508" cy="3566469"/>
          </a:xfrm>
          <a:prstGeom prst="rect">
            <a:avLst/>
          </a:prstGeom>
        </p:spPr>
      </p:pic>
      <p:pic>
        <p:nvPicPr>
          <p:cNvPr id="9" name="Image 8">
            <a:extLst>
              <a:ext uri="{FF2B5EF4-FFF2-40B4-BE49-F238E27FC236}">
                <a16:creationId xmlns:a16="http://schemas.microsoft.com/office/drawing/2014/main" id="{128BB924-CF55-4BF9-A831-8115C2B6A56E}"/>
              </a:ext>
            </a:extLst>
          </p:cNvPr>
          <p:cNvPicPr>
            <a:picLocks noChangeAspect="1"/>
          </p:cNvPicPr>
          <p:nvPr/>
        </p:nvPicPr>
        <p:blipFill>
          <a:blip r:embed="rId3"/>
          <a:stretch>
            <a:fillRect/>
          </a:stretch>
        </p:blipFill>
        <p:spPr>
          <a:xfrm>
            <a:off x="4572000" y="2349500"/>
            <a:ext cx="4206605" cy="3566469"/>
          </a:xfrm>
          <a:prstGeom prst="rect">
            <a:avLst/>
          </a:prstGeom>
        </p:spPr>
      </p:pic>
    </p:spTree>
    <p:extLst>
      <p:ext uri="{BB962C8B-B14F-4D97-AF65-F5344CB8AC3E}">
        <p14:creationId xmlns:p14="http://schemas.microsoft.com/office/powerpoint/2010/main" val="2073105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B7DEA2F1-D44B-465D-9DB7-7638F5F1F5E9}"/>
              </a:ext>
            </a:extLst>
          </p:cNvPr>
          <p:cNvPicPr>
            <a:picLocks noChangeAspect="1"/>
          </p:cNvPicPr>
          <p:nvPr/>
        </p:nvPicPr>
        <p:blipFill>
          <a:blip r:embed="rId2"/>
          <a:stretch>
            <a:fillRect/>
          </a:stretch>
        </p:blipFill>
        <p:spPr>
          <a:xfrm>
            <a:off x="127000" y="1524000"/>
            <a:ext cx="8890000" cy="1912439"/>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8" name="Image 7">
            <a:extLst>
              <a:ext uri="{FF2B5EF4-FFF2-40B4-BE49-F238E27FC236}">
                <a16:creationId xmlns:a16="http://schemas.microsoft.com/office/drawing/2014/main" id="{06F11BBA-0C8B-4029-AAAE-F9DB12AD02FB}"/>
              </a:ext>
            </a:extLst>
          </p:cNvPr>
          <p:cNvPicPr>
            <a:picLocks noChangeAspect="1"/>
          </p:cNvPicPr>
          <p:nvPr/>
        </p:nvPicPr>
        <p:blipFill>
          <a:blip r:embed="rId2"/>
          <a:stretch>
            <a:fillRect/>
          </a:stretch>
        </p:blipFill>
        <p:spPr>
          <a:xfrm>
            <a:off x="3428999" y="3179854"/>
            <a:ext cx="5244404" cy="3424146"/>
          </a:xfrm>
          <a:prstGeom prst="rect">
            <a:avLst/>
          </a:prstGeom>
        </p:spPr>
      </p:pic>
      <p:pic>
        <p:nvPicPr>
          <p:cNvPr id="9" name="Image 8">
            <a:extLst>
              <a:ext uri="{FF2B5EF4-FFF2-40B4-BE49-F238E27FC236}">
                <a16:creationId xmlns:a16="http://schemas.microsoft.com/office/drawing/2014/main" id="{702E30EE-634D-46DE-880A-4F1D5075D0CC}"/>
              </a:ext>
            </a:extLst>
          </p:cNvPr>
          <p:cNvPicPr>
            <a:picLocks noChangeAspect="1"/>
          </p:cNvPicPr>
          <p:nvPr/>
        </p:nvPicPr>
        <p:blipFill>
          <a:blip r:embed="rId3"/>
          <a:stretch>
            <a:fillRect/>
          </a:stretch>
        </p:blipFill>
        <p:spPr>
          <a:xfrm>
            <a:off x="317500" y="1143000"/>
            <a:ext cx="6451469" cy="1905000"/>
          </a:xfrm>
          <a:prstGeom prst="rect">
            <a:avLst/>
          </a:prstGeom>
        </p:spPr>
      </p:pic>
    </p:spTree>
    <p:extLst>
      <p:ext uri="{BB962C8B-B14F-4D97-AF65-F5344CB8AC3E}">
        <p14:creationId xmlns:p14="http://schemas.microsoft.com/office/powerpoint/2010/main" val="111577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EURGBP</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6D7694FF-25CE-4052-AEF5-7AE778402246}"/>
              </a:ext>
            </a:extLst>
          </p:cNvPr>
          <p:cNvPicPr>
            <a:picLocks noChangeAspect="1"/>
          </p:cNvPicPr>
          <p:nvPr/>
        </p:nvPicPr>
        <p:blipFill>
          <a:blip r:embed="rId2"/>
          <a:stretch>
            <a:fillRect/>
          </a:stretch>
        </p:blipFill>
        <p:spPr>
          <a:xfrm>
            <a:off x="317500" y="1143000"/>
            <a:ext cx="6451469" cy="1905000"/>
          </a:xfrm>
          <a:prstGeom prst="rect">
            <a:avLst/>
          </a:prstGeom>
        </p:spPr>
      </p:pic>
      <p:pic>
        <p:nvPicPr>
          <p:cNvPr id="8" name="Image 7">
            <a:extLst>
              <a:ext uri="{FF2B5EF4-FFF2-40B4-BE49-F238E27FC236}">
                <a16:creationId xmlns:a16="http://schemas.microsoft.com/office/drawing/2014/main" id="{E9113697-D5B4-4684-8819-C29388131EAC}"/>
              </a:ext>
            </a:extLst>
          </p:cNvPr>
          <p:cNvPicPr>
            <a:picLocks noChangeAspect="1"/>
          </p:cNvPicPr>
          <p:nvPr/>
        </p:nvPicPr>
        <p:blipFill>
          <a:blip r:embed="rId3"/>
          <a:stretch>
            <a:fillRect/>
          </a:stretch>
        </p:blipFill>
        <p:spPr>
          <a:xfrm>
            <a:off x="3428999" y="3179854"/>
            <a:ext cx="5244404" cy="3424146"/>
          </a:xfrm>
          <a:prstGeom prst="rect">
            <a:avLst/>
          </a:prstGeom>
        </p:spPr>
      </p:pic>
    </p:spTree>
    <p:extLst>
      <p:ext uri="{BB962C8B-B14F-4D97-AF65-F5344CB8AC3E}">
        <p14:creationId xmlns:p14="http://schemas.microsoft.com/office/powerpoint/2010/main" val="663996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CADJPY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5DC3A4C6-4BEC-4CC3-8AA8-289E5E146B8A}"/>
              </a:ext>
            </a:extLst>
          </p:cNvPr>
          <p:cNvPicPr>
            <a:picLocks noChangeAspect="1"/>
          </p:cNvPicPr>
          <p:nvPr/>
        </p:nvPicPr>
        <p:blipFill>
          <a:blip r:embed="rId2"/>
          <a:stretch>
            <a:fillRect/>
          </a:stretch>
        </p:blipFill>
        <p:spPr>
          <a:xfrm>
            <a:off x="317500" y="1143000"/>
            <a:ext cx="6451469" cy="1905000"/>
          </a:xfrm>
          <a:prstGeom prst="rect">
            <a:avLst/>
          </a:prstGeom>
        </p:spPr>
      </p:pic>
      <p:pic>
        <p:nvPicPr>
          <p:cNvPr id="8" name="Image 7">
            <a:extLst>
              <a:ext uri="{FF2B5EF4-FFF2-40B4-BE49-F238E27FC236}">
                <a16:creationId xmlns:a16="http://schemas.microsoft.com/office/drawing/2014/main" id="{AAEA08A4-0241-4CD8-8F60-3F2D8F5E7ED8}"/>
              </a:ext>
            </a:extLst>
          </p:cNvPr>
          <p:cNvPicPr>
            <a:picLocks noChangeAspect="1"/>
          </p:cNvPicPr>
          <p:nvPr/>
        </p:nvPicPr>
        <p:blipFill>
          <a:blip r:embed="rId3"/>
          <a:stretch>
            <a:fillRect/>
          </a:stretch>
        </p:blipFill>
        <p:spPr>
          <a:xfrm>
            <a:off x="3429001" y="3188134"/>
            <a:ext cx="5237744" cy="3415865"/>
          </a:xfrm>
          <a:prstGeom prst="rect">
            <a:avLst/>
          </a:prstGeom>
        </p:spPr>
      </p:pic>
    </p:spTree>
    <p:extLst>
      <p:ext uri="{BB962C8B-B14F-4D97-AF65-F5344CB8AC3E}">
        <p14:creationId xmlns:p14="http://schemas.microsoft.com/office/powerpoint/2010/main" val="2793442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USDCAD</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B4CA93CF-C506-4EE3-ACFD-15DDEC26F98F}"/>
              </a:ext>
            </a:extLst>
          </p:cNvPr>
          <p:cNvPicPr>
            <a:picLocks noChangeAspect="1"/>
          </p:cNvPicPr>
          <p:nvPr/>
        </p:nvPicPr>
        <p:blipFill>
          <a:blip r:embed="rId2"/>
          <a:stretch>
            <a:fillRect/>
          </a:stretch>
        </p:blipFill>
        <p:spPr>
          <a:xfrm>
            <a:off x="317500" y="1143000"/>
            <a:ext cx="6451469" cy="1905000"/>
          </a:xfrm>
          <a:prstGeom prst="rect">
            <a:avLst/>
          </a:prstGeom>
        </p:spPr>
      </p:pic>
      <p:pic>
        <p:nvPicPr>
          <p:cNvPr id="8" name="Image 7">
            <a:extLst>
              <a:ext uri="{FF2B5EF4-FFF2-40B4-BE49-F238E27FC236}">
                <a16:creationId xmlns:a16="http://schemas.microsoft.com/office/drawing/2014/main" id="{FB78F3FC-E4C1-4890-9A4D-07879A69447C}"/>
              </a:ext>
            </a:extLst>
          </p:cNvPr>
          <p:cNvPicPr>
            <a:picLocks noChangeAspect="1"/>
          </p:cNvPicPr>
          <p:nvPr/>
        </p:nvPicPr>
        <p:blipFill>
          <a:blip r:embed="rId3"/>
          <a:stretch>
            <a:fillRect/>
          </a:stretch>
        </p:blipFill>
        <p:spPr>
          <a:xfrm>
            <a:off x="3429000" y="3174999"/>
            <a:ext cx="5244402" cy="3429000"/>
          </a:xfrm>
          <a:prstGeom prst="rect">
            <a:avLst/>
          </a:prstGeom>
        </p:spPr>
      </p:pic>
    </p:spTree>
    <p:extLst>
      <p:ext uri="{BB962C8B-B14F-4D97-AF65-F5344CB8AC3E}">
        <p14:creationId xmlns:p14="http://schemas.microsoft.com/office/powerpoint/2010/main" val="2984497303"/>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5702</TotalTime>
  <Words>1597</Words>
  <Application>Microsoft Office PowerPoint</Application>
  <PresentationFormat>Affichage à l'écran (4:3)</PresentationFormat>
  <Paragraphs>657</Paragraphs>
  <Slides>44</Slides>
  <Notes>4</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44</vt:i4>
      </vt:variant>
    </vt:vector>
  </HeadingPairs>
  <TitlesOfParts>
    <vt:vector size="51"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Sensitivity EURUSD</vt:lpstr>
      <vt:lpstr>Sensitivity EURGBP</vt:lpstr>
      <vt:lpstr>Sensitivity CADJPY</vt:lpstr>
      <vt:lpstr>Sensitivity USDCAD</vt:lpstr>
      <vt:lpstr> </vt:lpstr>
      <vt:lpstr>CADJPY - Historical &amp; Planned</vt:lpstr>
      <vt:lpstr>CADJPY - Synthesis</vt:lpstr>
      <vt:lpstr>CADJPY - 2021</vt:lpstr>
      <vt:lpstr>CADJPY - 2022</vt:lpstr>
      <vt:lpstr>EURGBP - Historical &amp; Planned</vt:lpstr>
      <vt:lpstr>EURGBP - Synthesis</vt:lpstr>
      <vt:lpstr>EURGBP - 2021</vt:lpstr>
      <vt:lpstr>EURGBP - 2022</vt:lpstr>
      <vt:lpstr>EURUSD - Historical &amp; Planned</vt:lpstr>
      <vt:lpstr>EURUSD - Synthesis</vt:lpstr>
      <vt:lpstr>EURUSD - 2021</vt:lpstr>
      <vt:lpstr>EURUSD - 2022</vt:lpstr>
      <vt:lpstr>USDCAD - Historical &amp; Planned</vt:lpstr>
      <vt:lpstr>USDCAD - Synthesis</vt:lpstr>
      <vt:lpstr>USDCAD - 2021</vt:lpstr>
      <vt:lpstr>USDCAD - 2022</vt:lpstr>
      <vt:lpstr> </vt:lpstr>
      <vt:lpstr>Hedging Summary - 2021</vt:lpstr>
      <vt:lpstr>Hedging Summary - 2022</vt:lpstr>
      <vt:lpstr>EURUSD – 2022 – Groupe Socomore</vt:lpstr>
      <vt:lpstr>EURUSD – 2022 – Socomore Ireland</vt:lpstr>
      <vt:lpstr>EURUSD – 2022 – Socomore France</vt:lpstr>
      <vt:lpstr>EURUSD – 2021 – Groupe Socomore</vt:lpstr>
      <vt:lpstr>EURUSD – 2021 – Socomore Ireland</vt:lpstr>
      <vt:lpstr>EURGBP – 2022 – Socomore Ireland</vt:lpstr>
      <vt:lpstr>EURGBP – 2022 – Socomore France</vt:lpstr>
      <vt:lpstr>EURGBP – 2021 – Socomore Ireland</vt:lpstr>
      <vt:lpstr>EURGBP – 2021 – Socomore France</vt:lpstr>
      <vt:lpstr>Hedging Summary - 2020</vt:lpstr>
      <vt:lpstr>EURGBP - 2020-EURGBP</vt:lpstr>
      <vt:lpstr>EURGBP - 2020-EURGBP</vt:lpstr>
      <vt:lpstr>EURGBP - 2020-EURGBP</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Marion DONDIN</cp:lastModifiedBy>
  <cp:revision>704</cp:revision>
  <cp:lastPrinted>2012-02-01T10:00:25Z</cp:lastPrinted>
  <dcterms:created xsi:type="dcterms:W3CDTF">2010-04-23T15:09:35Z</dcterms:created>
  <dcterms:modified xsi:type="dcterms:W3CDTF">2022-01-11T13:50:24Z</dcterms:modified>
</cp:coreProperties>
</file>