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8"/>
  </p:notesMasterIdLst>
  <p:sldIdLst>
    <p:sldId id="256" r:id="rId2"/>
    <p:sldId id="305" r:id="rId3"/>
    <p:sldId id="301" r:id="rId4"/>
    <p:sldId id="306" r:id="rId5"/>
    <p:sldId id="302" r:id="rId6"/>
    <p:sldId id="304" r:id="rId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402C"/>
    <a:srgbClr val="510901"/>
    <a:srgbClr val="663228"/>
    <a:srgbClr val="F0F1EF"/>
    <a:srgbClr val="1051B0"/>
    <a:srgbClr val="3024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81" autoAdjust="0"/>
    <p:restoredTop sz="94660"/>
  </p:normalViewPr>
  <p:slideViewPr>
    <p:cSldViewPr snapToGrid="0" snapToObjects="1">
      <p:cViewPr varScale="1">
        <p:scale>
          <a:sx n="80" d="100"/>
          <a:sy n="80" d="100"/>
        </p:scale>
        <p:origin x="-1555"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32" tIns="69617" rIns="139232" bIns="69617"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19550" y="0"/>
            <a:ext cx="3076575" cy="511175"/>
          </a:xfrm>
          <a:prstGeom prst="rect">
            <a:avLst/>
          </a:prstGeom>
        </p:spPr>
        <p:txBody>
          <a:bodyPr vert="horz" lIns="139232" tIns="69617" rIns="139232" bIns="69617" rtlCol="0"/>
          <a:lstStyle>
            <a:lvl1pPr algn="r" fontAlgn="auto">
              <a:spcBef>
                <a:spcPts val="0"/>
              </a:spcBef>
              <a:spcAft>
                <a:spcPts val="0"/>
              </a:spcAft>
              <a:defRPr sz="1900">
                <a:latin typeface="+mn-lt"/>
              </a:defRPr>
            </a:lvl1pPr>
          </a:lstStyle>
          <a:p>
            <a:pPr>
              <a:defRPr/>
            </a:pPr>
            <a:fld id="{B1DEB726-D5D0-45E6-9EE7-361BE1323762}" type="datetimeFigureOut">
              <a:rPr lang="fr-FR"/>
              <a:pPr>
                <a:defRPr/>
              </a:pPr>
              <a:t>20/01/2015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32" tIns="69617" rIns="139232" bIns="69617" rtlCol="0" anchor="ctr"/>
          <a:lstStyle/>
          <a:p>
            <a:pPr lvl="0"/>
            <a:endParaRPr lang="fr-FR" noProof="0" dirty="0"/>
          </a:p>
        </p:txBody>
      </p:sp>
      <p:sp>
        <p:nvSpPr>
          <p:cNvPr id="5" name="Espace réservé des commentaires 4"/>
          <p:cNvSpPr>
            <a:spLocks noGrp="1"/>
          </p:cNvSpPr>
          <p:nvPr>
            <p:ph type="body" sz="quarter" idx="3"/>
          </p:nvPr>
        </p:nvSpPr>
        <p:spPr>
          <a:xfrm>
            <a:off x="709613" y="4860925"/>
            <a:ext cx="5680075" cy="4605338"/>
          </a:xfrm>
          <a:prstGeom prst="rect">
            <a:avLst/>
          </a:prstGeom>
        </p:spPr>
        <p:txBody>
          <a:bodyPr vert="horz" lIns="139232" tIns="69617" rIns="139232" bIns="69617"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09588"/>
          </a:xfrm>
          <a:prstGeom prst="rect">
            <a:avLst/>
          </a:prstGeom>
        </p:spPr>
        <p:txBody>
          <a:bodyPr vert="horz" lIns="139232" tIns="69617" rIns="139232" bIns="69617"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19550" y="9721850"/>
            <a:ext cx="3076575" cy="509588"/>
          </a:xfrm>
          <a:prstGeom prst="rect">
            <a:avLst/>
          </a:prstGeom>
        </p:spPr>
        <p:txBody>
          <a:bodyPr vert="horz" wrap="square" lIns="139232" tIns="69617" rIns="139232" bIns="69617" numCol="1" anchor="b" anchorCtr="0" compatLnSpc="1">
            <a:prstTxWarp prst="textNoShape">
              <a:avLst/>
            </a:prstTxWarp>
          </a:bodyPr>
          <a:lstStyle>
            <a:lvl1pPr algn="r">
              <a:defRPr sz="1900">
                <a:latin typeface="Calibri" panose="020F0502020204030204" pitchFamily="34" charset="0"/>
              </a:defRPr>
            </a:lvl1pPr>
          </a:lstStyle>
          <a:p>
            <a:fld id="{524120FD-1526-478D-A650-AD25004C6BB2}" type="slidenum">
              <a:rPr lang="fr-FR" altLang="fr-FR"/>
              <a:pPr/>
              <a:t>‹N°›</a:t>
            </a:fld>
            <a:endParaRPr lang="fr-FR" altLang="fr-FR"/>
          </a:p>
        </p:txBody>
      </p:sp>
    </p:spTree>
    <p:extLst>
      <p:ext uri="{BB962C8B-B14F-4D97-AF65-F5344CB8AC3E}">
        <p14:creationId xmlns:p14="http://schemas.microsoft.com/office/powerpoint/2010/main" val="4141906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fontAlgn="auto">
              <a:spcBef>
                <a:spcPts val="0"/>
              </a:spcBef>
              <a:spcAft>
                <a:spcPts val="0"/>
              </a:spcAft>
              <a:defRPr/>
            </a:pPr>
            <a:r>
              <a:rPr lang="fr-CH" sz="1600" i="1" dirty="0">
                <a:solidFill>
                  <a:srgbClr val="302421"/>
                </a:solidFill>
                <a:latin typeface="Arial"/>
                <a:cs typeface="Arial"/>
              </a:rPr>
              <a:t>Les marchés financiers en toute sérénité</a:t>
            </a:r>
            <a:endParaRPr lang="fr-FR" sz="1600" i="1" dirty="0">
              <a:solidFill>
                <a:srgbClr val="302421"/>
              </a:solidFill>
              <a:latin typeface="Arial"/>
              <a:cs typeface="Arial"/>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104DD3BE-EAA8-41E9-90E5-09827270ACCB}" type="datetimeFigureOut">
              <a:rPr lang="en-US"/>
              <a:pPr>
                <a:defRPr/>
              </a:pPr>
              <a:t>1/20/2015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26CC6A1-94C6-486D-AD10-75DA17B146B8}" type="slidenum">
              <a:rPr lang="en-US" altLang="fr-FR"/>
              <a:pPr/>
              <a:t>‹N°›</a:t>
            </a:fld>
            <a:endParaRPr lang="en-US" altLang="fr-FR"/>
          </a:p>
        </p:txBody>
      </p:sp>
      <p:pic>
        <p:nvPicPr>
          <p:cNvPr id="8" name="Picture 2" descr="Home"/>
          <p:cNvPicPr>
            <a:picLocks noChangeAspect="1" noChangeArrowheads="1"/>
          </p:cNvPicPr>
          <p:nvPr userDrawn="1"/>
        </p:nvPicPr>
        <p:blipFill>
          <a:blip r:embed="rId3"/>
          <a:srcRect/>
          <a:stretch>
            <a:fillRect/>
          </a:stretch>
        </p:blipFill>
        <p:spPr bwMode="auto">
          <a:xfrm>
            <a:off x="2118024" y="2818476"/>
            <a:ext cx="6292920" cy="266368"/>
          </a:xfrm>
          <a:prstGeom prst="rect">
            <a:avLst/>
          </a:prstGeom>
          <a:noFill/>
        </p:spPr>
      </p:pic>
    </p:spTree>
    <p:extLst>
      <p:ext uri="{BB962C8B-B14F-4D97-AF65-F5344CB8AC3E}">
        <p14:creationId xmlns:p14="http://schemas.microsoft.com/office/powerpoint/2010/main" val="128106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D0147144-9C25-4E06-AA4A-85FCD0F212BC}" type="datetimeFigureOut">
              <a:rPr lang="en-US"/>
              <a:pPr>
                <a:defRPr/>
              </a:pPr>
              <a:t>1/20/2015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5C4889E-50D9-410B-B816-B180C05330EA}" type="slidenum">
              <a:rPr lang="en-US" altLang="fr-FR"/>
              <a:pPr/>
              <a:t>‹N°›</a:t>
            </a:fld>
            <a:endParaRPr lang="en-US" altLang="fr-FR"/>
          </a:p>
        </p:txBody>
      </p:sp>
    </p:spTree>
    <p:extLst>
      <p:ext uri="{BB962C8B-B14F-4D97-AF65-F5344CB8AC3E}">
        <p14:creationId xmlns:p14="http://schemas.microsoft.com/office/powerpoint/2010/main" val="4608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E358CBA3-8E40-4180-9111-F7EE83812CCF}" type="datetimeFigureOut">
              <a:rPr lang="en-US"/>
              <a:pPr>
                <a:defRPr/>
              </a:pPr>
              <a:t>1/20/2015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B521EAA-1333-4D6E-80E8-C718D58C9B51}" type="slidenum">
              <a:rPr lang="en-US" altLang="fr-FR"/>
              <a:pPr/>
              <a:t>‹N°›</a:t>
            </a:fld>
            <a:endParaRPr lang="en-US" altLang="fr-FR"/>
          </a:p>
        </p:txBody>
      </p:sp>
    </p:spTree>
    <p:extLst>
      <p:ext uri="{BB962C8B-B14F-4D97-AF65-F5344CB8AC3E}">
        <p14:creationId xmlns:p14="http://schemas.microsoft.com/office/powerpoint/2010/main" val="4245675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B1EED65-950B-4C70-9A22-52F4C65C2BDD}" type="datetimeFigureOut">
              <a:rPr lang="en-US"/>
              <a:pPr>
                <a:defRPr/>
              </a:pPr>
              <a:t>1/20/2015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46C46F1-1E0F-4FFA-A089-3045F61DA361}" type="slidenum">
              <a:rPr lang="en-US" altLang="fr-FR"/>
              <a:pPr/>
              <a:t>‹N°›</a:t>
            </a:fld>
            <a:endParaRPr lang="en-US" altLang="fr-FR"/>
          </a:p>
        </p:txBody>
      </p:sp>
    </p:spTree>
    <p:extLst>
      <p:ext uri="{BB962C8B-B14F-4D97-AF65-F5344CB8AC3E}">
        <p14:creationId xmlns:p14="http://schemas.microsoft.com/office/powerpoint/2010/main" val="165369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E74C0022-EFD9-4969-9216-F91F82984228}" type="datetimeFigureOut">
              <a:rPr lang="en-US"/>
              <a:pPr>
                <a:defRPr/>
              </a:pPr>
              <a:t>1/20/2015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180E2F7-228E-4974-8AE1-844B57836B62}" type="slidenum">
              <a:rPr lang="en-US" altLang="fr-FR"/>
              <a:pPr/>
              <a:t>‹N°›</a:t>
            </a:fld>
            <a:endParaRPr lang="en-US" altLang="fr-FR"/>
          </a:p>
        </p:txBody>
      </p:sp>
    </p:spTree>
    <p:extLst>
      <p:ext uri="{BB962C8B-B14F-4D97-AF65-F5344CB8AC3E}">
        <p14:creationId xmlns:p14="http://schemas.microsoft.com/office/powerpoint/2010/main" val="3957723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7551C8B2-3C8D-43F9-BA1F-DF90B5109E7A}" type="datetimeFigureOut">
              <a:rPr lang="en-US"/>
              <a:pPr>
                <a:defRPr/>
              </a:pPr>
              <a:t>1/20/2015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F6E4649-FDC6-4CE2-A61F-2FF7468860B3}" type="slidenum">
              <a:rPr lang="en-US" altLang="fr-FR"/>
              <a:pPr/>
              <a:t>‹N°›</a:t>
            </a:fld>
            <a:endParaRPr lang="en-US" altLang="fr-FR"/>
          </a:p>
        </p:txBody>
      </p:sp>
    </p:spTree>
    <p:extLst>
      <p:ext uri="{BB962C8B-B14F-4D97-AF65-F5344CB8AC3E}">
        <p14:creationId xmlns:p14="http://schemas.microsoft.com/office/powerpoint/2010/main" val="2706620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959F229B-AB41-4507-A4AB-3695D83CC3B2}" type="datetimeFigureOut">
              <a:rPr lang="en-US"/>
              <a:pPr>
                <a:defRPr/>
              </a:pPr>
              <a:t>1/20/2015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F8139676-90C9-4F55-B3C6-739CA4315B82}" type="slidenum">
              <a:rPr lang="en-US" altLang="fr-FR"/>
              <a:pPr/>
              <a:t>‹N°›</a:t>
            </a:fld>
            <a:endParaRPr lang="en-US" altLang="fr-FR"/>
          </a:p>
        </p:txBody>
      </p:sp>
    </p:spTree>
    <p:extLst>
      <p:ext uri="{BB962C8B-B14F-4D97-AF65-F5344CB8AC3E}">
        <p14:creationId xmlns:p14="http://schemas.microsoft.com/office/powerpoint/2010/main" val="3444598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AEF47CAD-936E-4638-9D49-C2DA6DA197DB}" type="datetimeFigureOut">
              <a:rPr lang="en-US"/>
              <a:pPr>
                <a:defRPr/>
              </a:pPr>
              <a:t>1/20/2015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E87B3DBE-439F-44A4-83FC-09001C337C01}" type="slidenum">
              <a:rPr lang="en-US" altLang="fr-FR"/>
              <a:pPr/>
              <a:t>‹N°›</a:t>
            </a:fld>
            <a:endParaRPr lang="en-US" altLang="fr-FR"/>
          </a:p>
        </p:txBody>
      </p:sp>
    </p:spTree>
    <p:extLst>
      <p:ext uri="{BB962C8B-B14F-4D97-AF65-F5344CB8AC3E}">
        <p14:creationId xmlns:p14="http://schemas.microsoft.com/office/powerpoint/2010/main" val="598532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154CC278-F868-4557-876B-334A163781B2}" type="datetimeFigureOut">
              <a:rPr lang="en-US"/>
              <a:pPr>
                <a:defRPr/>
              </a:pPr>
              <a:t>1/20/2015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A896E73-0335-4678-8C0D-38AAE11D5446}" type="slidenum">
              <a:rPr lang="en-US" altLang="fr-FR"/>
              <a:pPr/>
              <a:t>‹N°›</a:t>
            </a:fld>
            <a:endParaRPr lang="en-US" altLang="fr-FR"/>
          </a:p>
        </p:txBody>
      </p:sp>
    </p:spTree>
    <p:extLst>
      <p:ext uri="{BB962C8B-B14F-4D97-AF65-F5344CB8AC3E}">
        <p14:creationId xmlns:p14="http://schemas.microsoft.com/office/powerpoint/2010/main" val="2656391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C475F87B-3347-4275-82AF-F1137D07F14E}" type="datetimeFigureOut">
              <a:rPr lang="en-US"/>
              <a:pPr>
                <a:defRPr/>
              </a:pPr>
              <a:t>1/20/2015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8BDC3631-734E-4B39-9F72-869438E5BD5E}" type="slidenum">
              <a:rPr lang="en-US" altLang="fr-FR"/>
              <a:pPr/>
              <a:t>‹N°›</a:t>
            </a:fld>
            <a:endParaRPr lang="en-US" altLang="fr-FR"/>
          </a:p>
        </p:txBody>
      </p:sp>
    </p:spTree>
    <p:extLst>
      <p:ext uri="{BB962C8B-B14F-4D97-AF65-F5344CB8AC3E}">
        <p14:creationId xmlns:p14="http://schemas.microsoft.com/office/powerpoint/2010/main" val="141492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w="9525">
            <a:noFill/>
            <a:miter lim="800000"/>
            <a:headEnd/>
            <a:tailEnd/>
          </a:ln>
          <a:effec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fld id="{38655D1D-D7E0-4B33-B39F-889A262CB694}" type="slidenum">
              <a:rPr lang="fr-FR" altLang="fr-FR" sz="1200"/>
              <a:pPr algn="r" defTabSz="914400" eaLnBrk="1" hangingPunct="1"/>
              <a:t>‹N°›</a:t>
            </a:fld>
            <a:endParaRPr lang="fr-FR" altLang="fr-FR" sz="1200"/>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a:defRPr/>
            </a:pPr>
            <a:endParaRPr lang="fr-F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9" name="Date Placeholder 3"/>
          <p:cNvSpPr>
            <a:spLocks noGrp="1"/>
          </p:cNvSpPr>
          <p:nvPr>
            <p:ph type="dt" sz="half" idx="10"/>
          </p:nvPr>
        </p:nvSpPr>
        <p:spPr/>
        <p:txBody>
          <a:bodyPr/>
          <a:lstStyle>
            <a:lvl1pPr>
              <a:defRPr/>
            </a:lvl1pPr>
          </a:lstStyle>
          <a:p>
            <a:pPr>
              <a:defRPr/>
            </a:pPr>
            <a:fld id="{D2B922C3-6DD3-4FB2-81A4-ABDEE10E51EA}" type="datetimeFigureOut">
              <a:rPr lang="en-US"/>
              <a:pPr>
                <a:defRPr/>
              </a:pPr>
              <a:t>1/20/2015</a:t>
            </a:fld>
            <a:endParaRPr lang="en-US" dirty="0"/>
          </a:p>
        </p:txBody>
      </p:sp>
      <p:sp>
        <p:nvSpPr>
          <p:cNvPr id="10"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8816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3799413A-C09D-470E-A52B-B443E0885A68}" type="datetimeFigureOut">
              <a:rPr lang="en-US"/>
              <a:pPr>
                <a:defRPr/>
              </a:pPr>
              <a:t>1/20/2015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062008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6C11ABE9-EEB9-45A7-BD5D-D04CCF6478B0}" type="datetimeFigureOut">
              <a:rPr lang="en-US"/>
              <a:pPr>
                <a:defRPr/>
              </a:pPr>
              <a:t>1/20/2015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vert="horz" wrap="square" lIns="91440" tIns="45720" rIns="91440" bIns="45720" numCol="1" anchor="t" anchorCtr="0" compatLnSpc="1">
            <a:prstTxWarp prst="textNoShape">
              <a:avLst/>
            </a:prstTxWarp>
          </a:bodyPr>
          <a:lstStyle>
            <a:lvl1pPr algn="ctr">
              <a:defRPr sz="900">
                <a:solidFill>
                  <a:srgbClr val="BFBFBF"/>
                </a:solidFill>
                <a:latin typeface="News Gothic MT"/>
              </a:defRPr>
            </a:lvl1pPr>
          </a:lstStyle>
          <a:p>
            <a:fld id="{67561666-49B6-44FD-9011-49E0D62E157A}" type="slidenum">
              <a:rPr lang="fr-FR" altLang="fr-FR"/>
              <a:pPr/>
              <a:t>‹N°›</a:t>
            </a:fld>
            <a:endParaRPr lang="fr-FR" altLang="fr-FR"/>
          </a:p>
        </p:txBody>
      </p:sp>
    </p:spTree>
    <p:extLst>
      <p:ext uri="{BB962C8B-B14F-4D97-AF65-F5344CB8AC3E}">
        <p14:creationId xmlns:p14="http://schemas.microsoft.com/office/powerpoint/2010/main" val="123908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36FC5505-34DD-452B-9C34-5F5744A6394D}" type="datetimeFigureOut">
              <a:rPr lang="en-US"/>
              <a:pPr>
                <a:defRPr/>
              </a:pPr>
              <a:t>1/20/2015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E763D41-AFBA-4FB5-B44E-B3AD8E2CA5BF}" type="slidenum">
              <a:rPr lang="en-US" altLang="fr-FR"/>
              <a:pPr/>
              <a:t>‹N°›</a:t>
            </a:fld>
            <a:endParaRPr lang="en-US" altLang="fr-FR"/>
          </a:p>
        </p:txBody>
      </p:sp>
    </p:spTree>
    <p:extLst>
      <p:ext uri="{BB962C8B-B14F-4D97-AF65-F5344CB8AC3E}">
        <p14:creationId xmlns:p14="http://schemas.microsoft.com/office/powerpoint/2010/main" val="342457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402DAB8A-5817-434E-8CAF-7D883FCE586C}" type="datetimeFigureOut">
              <a:rPr lang="en-US"/>
              <a:pPr>
                <a:defRPr/>
              </a:pPr>
              <a:t>1/20/2015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75BAFAD3-F4D5-4904-82DF-AA468C12C713}" type="slidenum">
              <a:rPr lang="en-US" altLang="fr-FR"/>
              <a:pPr/>
              <a:t>‹N°›</a:t>
            </a:fld>
            <a:endParaRPr lang="en-US" altLang="fr-FR"/>
          </a:p>
        </p:txBody>
      </p:sp>
    </p:spTree>
    <p:extLst>
      <p:ext uri="{BB962C8B-B14F-4D97-AF65-F5344CB8AC3E}">
        <p14:creationId xmlns:p14="http://schemas.microsoft.com/office/powerpoint/2010/main" val="809398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D5AF3E1-FC53-450A-B684-4826AB23417A}" type="datetimeFigureOut">
              <a:rPr lang="en-US"/>
              <a:pPr>
                <a:defRPr/>
              </a:pPr>
              <a:t>1/20/2015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fld id="{114C623B-7031-441A-B708-5F598A3B98CC}" type="slidenum">
              <a:rPr lang="en-US" altLang="fr-FR"/>
              <a:pPr/>
              <a:t>‹N°›</a:t>
            </a:fld>
            <a:endParaRPr lang="en-US" altLang="fr-FR"/>
          </a:p>
        </p:txBody>
      </p:sp>
    </p:spTree>
    <p:extLst>
      <p:ext uri="{BB962C8B-B14F-4D97-AF65-F5344CB8AC3E}">
        <p14:creationId xmlns:p14="http://schemas.microsoft.com/office/powerpoint/2010/main" val="3018113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6BCC791A-AA54-465F-971B-2739B2F3A98D}" type="datetimeFigureOut">
              <a:rPr lang="en-US"/>
              <a:pPr>
                <a:defRPr/>
              </a:pPr>
              <a:t>1/20/2015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12A9A5CA-1F52-4AB4-B5CF-E9DFC4583C11}" type="slidenum">
              <a:rPr lang="en-US" altLang="fr-FR"/>
              <a:pPr/>
              <a:t>‹N°›</a:t>
            </a:fld>
            <a:endParaRPr lang="en-US" altLang="fr-FR"/>
          </a:p>
        </p:txBody>
      </p:sp>
    </p:spTree>
    <p:extLst>
      <p:ext uri="{BB962C8B-B14F-4D97-AF65-F5344CB8AC3E}">
        <p14:creationId xmlns:p14="http://schemas.microsoft.com/office/powerpoint/2010/main" val="3371421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421BEFE9-0356-49D5-B1DB-4805001DE0E0}" type="datetimeFigureOut">
              <a:rPr lang="en-US"/>
              <a:pPr>
                <a:defRPr/>
              </a:pPr>
              <a:t>1/20/2015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869DFA2-B287-4D68-B4C8-C7873CE2BA91}" type="slidenum">
              <a:rPr lang="en-US" altLang="fr-FR"/>
              <a:pPr/>
              <a:t>‹N°›</a:t>
            </a:fld>
            <a:endParaRPr lang="en-US" altLang="fr-FR"/>
          </a:p>
        </p:txBody>
      </p:sp>
    </p:spTree>
    <p:extLst>
      <p:ext uri="{BB962C8B-B14F-4D97-AF65-F5344CB8AC3E}">
        <p14:creationId xmlns:p14="http://schemas.microsoft.com/office/powerpoint/2010/main" val="874535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E30DFFAB-3431-4AB0-852F-5FCFB0457815}" type="datetimeFigureOut">
              <a:rPr lang="en-US"/>
              <a:pPr>
                <a:defRPr/>
              </a:pPr>
              <a:t>1/20/2015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fr-FR" smtClean="0"/>
              <a:t>Click to edit Master title style</a:t>
            </a:r>
            <a:endParaRPr lang="fr-FR" alt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fr-FR" smtClean="0"/>
              <a:t>Click to edit Master text styles</a:t>
            </a:r>
          </a:p>
          <a:p>
            <a:pPr lvl="1"/>
            <a:r>
              <a:rPr lang="fr-CH" altLang="fr-FR" smtClean="0"/>
              <a:t>Second level</a:t>
            </a:r>
          </a:p>
          <a:p>
            <a:pPr lvl="2"/>
            <a:r>
              <a:rPr lang="fr-CH" altLang="fr-FR" smtClean="0"/>
              <a:t>Third level</a:t>
            </a:r>
          </a:p>
          <a:p>
            <a:pPr lvl="3"/>
            <a:r>
              <a:rPr lang="fr-CH" altLang="fr-FR" smtClean="0"/>
              <a:t>Fourth level</a:t>
            </a:r>
          </a:p>
          <a:p>
            <a:pPr lvl="4"/>
            <a:r>
              <a:rPr lang="fr-CH" altLang="fr-FR" smtClean="0"/>
              <a:t>Fifth level</a:t>
            </a:r>
            <a:endParaRPr lang="fr-FR" alt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318" r:id="rId1"/>
    <p:sldLayoutId id="2147484319" r:id="rId2"/>
    <p:sldLayoutId id="2147484320" r:id="rId3"/>
    <p:sldLayoutId id="2147484321" r:id="rId4"/>
    <p:sldLayoutId id="2147484322" r:id="rId5"/>
    <p:sldLayoutId id="2147484323" r:id="rId6"/>
    <p:sldLayoutId id="2147484324" r:id="rId7"/>
    <p:sldLayoutId id="2147484325" r:id="rId8"/>
    <p:sldLayoutId id="2147484326" r:id="rId9"/>
    <p:sldLayoutId id="2147484327" r:id="rId10"/>
    <p:sldLayoutId id="2147484328" r:id="rId11"/>
    <p:sldLayoutId id="2147484329" r:id="rId12"/>
    <p:sldLayoutId id="2147484330" r:id="rId13"/>
    <p:sldLayoutId id="2147484331" r:id="rId14"/>
    <p:sldLayoutId id="2147484332" r:id="rId15"/>
    <p:sldLayoutId id="2147484333" r:id="rId16"/>
    <p:sldLayoutId id="2147484334" r:id="rId17"/>
    <p:sldLayoutId id="2147484335"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3850481" y="1242219"/>
            <a:ext cx="1547813"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20484" name="Title 1"/>
          <p:cNvSpPr>
            <a:spLocks noGrp="1"/>
          </p:cNvSpPr>
          <p:nvPr>
            <p:ph type="ctrTitle"/>
          </p:nvPr>
        </p:nvSpPr>
        <p:spPr>
          <a:xfrm>
            <a:off x="1327150" y="4098608"/>
            <a:ext cx="6742113" cy="881697"/>
          </a:xfrm>
        </p:spPr>
        <p:txBody>
          <a:bodyPr/>
          <a:lstStyle/>
          <a:p>
            <a:r>
              <a:rPr lang="fr-CH" altLang="fr-FR" sz="2800" b="0" dirty="0" smtClean="0">
                <a:solidFill>
                  <a:srgbClr val="302421"/>
                </a:solidFill>
                <a:latin typeface="Calibri" panose="020F0502020204030204" pitchFamily="34" charset="0"/>
                <a:cs typeface="Arial" panose="020B0604020202020204" pitchFamily="34" charset="0"/>
              </a:rPr>
              <a:t>Comptabilité de couverture IAS 39</a:t>
            </a:r>
            <a:br>
              <a:rPr lang="fr-CH" altLang="fr-FR" sz="2800" b="0" dirty="0" smtClean="0">
                <a:solidFill>
                  <a:srgbClr val="302421"/>
                </a:solidFill>
                <a:latin typeface="Calibri" panose="020F0502020204030204" pitchFamily="34" charset="0"/>
                <a:cs typeface="Arial" panose="020B0604020202020204" pitchFamily="34" charset="0"/>
              </a:rPr>
            </a:br>
            <a:r>
              <a:rPr lang="fr-CH" altLang="fr-FR" sz="2800" b="0" dirty="0" smtClean="0">
                <a:solidFill>
                  <a:srgbClr val="302421"/>
                </a:solidFill>
                <a:latin typeface="Calibri" panose="020F0502020204030204" pitchFamily="34" charset="0"/>
                <a:cs typeface="Arial" panose="020B0604020202020204" pitchFamily="34" charset="0"/>
              </a:rPr>
              <a:t>Test d’efficacité IAS 39</a:t>
            </a:r>
          </a:p>
        </p:txBody>
      </p:sp>
      <p:sp>
        <p:nvSpPr>
          <p:cNvPr id="20486" name="Rectangle 3"/>
          <p:cNvSpPr>
            <a:spLocks noChangeArrowheads="1"/>
          </p:cNvSpPr>
          <p:nvPr/>
        </p:nvSpPr>
        <p:spPr bwMode="auto">
          <a:xfrm>
            <a:off x="6335713" y="5635625"/>
            <a:ext cx="234791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457200" indent="-169863"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ts val="1200"/>
              </a:spcBef>
            </a:pPr>
            <a:r>
              <a:rPr lang="fr-FR" altLang="fr-FR" dirty="0" smtClean="0">
                <a:solidFill>
                  <a:srgbClr val="302421"/>
                </a:solidFill>
                <a:latin typeface="Calibri" panose="020F0502020204030204" pitchFamily="34" charset="0"/>
              </a:rPr>
              <a:t>20 </a:t>
            </a:r>
            <a:r>
              <a:rPr lang="fr-FR" altLang="fr-FR" dirty="0" smtClean="0">
                <a:solidFill>
                  <a:srgbClr val="302421"/>
                </a:solidFill>
                <a:latin typeface="Calibri" panose="020F0502020204030204" pitchFamily="34" charset="0"/>
              </a:rPr>
              <a:t>janvier 2015</a:t>
            </a:r>
            <a:endParaRPr lang="en-US" altLang="fr-FR" b="1" dirty="0">
              <a:solidFill>
                <a:srgbClr val="3A1300"/>
              </a:solidFill>
              <a:latin typeface="Calibri" panose="020F0502020204030204" pitchFamily="34" charset="0"/>
            </a:endParaRPr>
          </a:p>
          <a:p>
            <a:pPr eaLnBrk="1" hangingPunct="1"/>
            <a:endParaRPr lang="fr-FR" altLang="fr-FR" b="1" dirty="0">
              <a:solidFill>
                <a:srgbClr val="3A1300"/>
              </a:solidFill>
              <a:latin typeface="Calibri" panose="020F0502020204030204" pitchFamily="34" charset="0"/>
            </a:endParaRPr>
          </a:p>
          <a:p>
            <a:pPr lvl="2" eaLnBrk="1" hangingPunct="1">
              <a:buSzPct val="60000"/>
            </a:pPr>
            <a:endParaRPr lang="fr-FR" altLang="fr-FR" dirty="0">
              <a:solidFill>
                <a:srgbClr val="3A1300"/>
              </a:solidFill>
              <a:latin typeface="News Gothic MT"/>
            </a:endParaRPr>
          </a:p>
          <a:p>
            <a:pPr lvl="2" algn="just" eaLnBrk="1" hangingPunct="1">
              <a:spcBef>
                <a:spcPts val="200"/>
              </a:spcBef>
            </a:pPr>
            <a:endParaRPr lang="fr-FR" altLang="fr-FR" dirty="0">
              <a:solidFill>
                <a:srgbClr val="3A1300"/>
              </a:solidFill>
              <a:latin typeface="Verdana" panose="020B0604030504040204" pitchFamily="34" charset="0"/>
            </a:endParaRPr>
          </a:p>
          <a:p>
            <a:pPr eaLnBrk="1" hangingPunct="1"/>
            <a:endParaRPr lang="fr-FR" altLang="fr-FR" dirty="0">
              <a:solidFill>
                <a:srgbClr val="3A1300"/>
              </a:solidFill>
              <a:latin typeface="News Gothic M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47104"/>
            <a:ext cx="82867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CH" altLang="fr-FR" sz="2200" dirty="0" smtClean="0">
                <a:solidFill>
                  <a:srgbClr val="302421"/>
                </a:solidFill>
                <a:latin typeface="Calibri" panose="020F0502020204030204" pitchFamily="34" charset="0"/>
              </a:rPr>
              <a:t>Méthodologie </a:t>
            </a:r>
            <a:r>
              <a:rPr lang="fr-CH" altLang="fr-FR" sz="2200" dirty="0">
                <a:solidFill>
                  <a:srgbClr val="302421"/>
                </a:solidFill>
                <a:latin typeface="Calibri" panose="020F0502020204030204" pitchFamily="34" charset="0"/>
              </a:rPr>
              <a:t>de test </a:t>
            </a:r>
            <a:r>
              <a:rPr lang="fr-CH" altLang="fr-FR" sz="2200" dirty="0" smtClean="0">
                <a:solidFill>
                  <a:srgbClr val="302421"/>
                </a:solidFill>
                <a:latin typeface="Calibri" panose="020F0502020204030204" pitchFamily="34" charset="0"/>
              </a:rPr>
              <a:t>d’efficacité </a:t>
            </a:r>
          </a:p>
          <a:p>
            <a:pPr algn="ctr" eaLnBrk="1" hangingPunct="1"/>
            <a:r>
              <a:rPr lang="fr-CH" altLang="fr-FR" sz="2200" dirty="0" smtClean="0">
                <a:solidFill>
                  <a:srgbClr val="302421"/>
                </a:solidFill>
                <a:latin typeface="Calibri" panose="020F0502020204030204" pitchFamily="34" charset="0"/>
              </a:rPr>
              <a:t>rétrospectif et prospectif</a:t>
            </a:r>
            <a:endParaRPr lang="en-US" altLang="fr-FR" sz="2200" dirty="0">
              <a:solidFill>
                <a:srgbClr val="302421"/>
              </a:solidFill>
              <a:latin typeface="Calibri" panose="020F0502020204030204" pitchFamily="34" charset="0"/>
            </a:endParaRPr>
          </a:p>
        </p:txBody>
      </p:sp>
      <p:sp>
        <p:nvSpPr>
          <p:cNvPr id="51204" name="Rectangle 3"/>
          <p:cNvSpPr>
            <a:spLocks noChangeArrowheads="1"/>
          </p:cNvSpPr>
          <p:nvPr/>
        </p:nvSpPr>
        <p:spPr bwMode="auto">
          <a:xfrm>
            <a:off x="111760" y="1097280"/>
            <a:ext cx="8910319" cy="549656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174625" indent="-1746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r>
              <a:rPr lang="fr-CH" altLang="fr-FR" sz="1600" b="1" u="sng" dirty="0" smtClean="0">
                <a:solidFill>
                  <a:srgbClr val="302421"/>
                </a:solidFill>
                <a:latin typeface="Calibri" panose="020F0502020204030204" pitchFamily="34" charset="0"/>
              </a:rPr>
              <a:t>Principe de comptabilité de couverture IAS 39</a:t>
            </a:r>
            <a:r>
              <a:rPr lang="fr-CH" altLang="fr-FR" sz="1600" dirty="0" smtClean="0">
                <a:solidFill>
                  <a:srgbClr val="302421"/>
                </a:solidFill>
                <a:latin typeface="Calibri" panose="020F0502020204030204" pitchFamily="34" charset="0"/>
              </a:rPr>
              <a:t> («cash flow </a:t>
            </a:r>
            <a:r>
              <a:rPr lang="fr-CH" altLang="fr-FR" sz="1600" dirty="0" err="1" smtClean="0">
                <a:solidFill>
                  <a:srgbClr val="302421"/>
                </a:solidFill>
                <a:latin typeface="Calibri" panose="020F0502020204030204" pitchFamily="34" charset="0"/>
              </a:rPr>
              <a:t>hedge</a:t>
            </a:r>
            <a:r>
              <a:rPr lang="fr-CH" altLang="fr-FR" sz="1600" dirty="0" smtClean="0">
                <a:solidFill>
                  <a:srgbClr val="302421"/>
                </a:solidFill>
                <a:latin typeface="Calibri" panose="020F0502020204030204" pitchFamily="34" charset="0"/>
              </a:rPr>
              <a:t>») : </a:t>
            </a:r>
            <a:endParaRPr lang="fr-CH" altLang="fr-FR" sz="1600" dirty="0">
              <a:solidFill>
                <a:srgbClr val="302421"/>
              </a:solidFill>
              <a:latin typeface="Calibri" panose="020F0502020204030204" pitchFamily="34" charset="0"/>
            </a:endParaRPr>
          </a:p>
          <a:p>
            <a:pPr marL="0" indent="0" algn="just" eaLnBrk="1" hangingPunct="1">
              <a:spcBef>
                <a:spcPts val="200"/>
              </a:spcBef>
            </a:pPr>
            <a:r>
              <a:rPr lang="fr-CH" altLang="fr-FR" sz="1600" dirty="0" smtClean="0">
                <a:solidFill>
                  <a:srgbClr val="302421"/>
                </a:solidFill>
                <a:latin typeface="Calibri" panose="020F0502020204030204" pitchFamily="34" charset="0"/>
              </a:rPr>
              <a:t>La comptabilité de </a:t>
            </a:r>
            <a:r>
              <a:rPr lang="fr-CH" altLang="fr-FR" sz="1600" dirty="0">
                <a:solidFill>
                  <a:srgbClr val="302421"/>
                </a:solidFill>
                <a:latin typeface="Calibri" panose="020F0502020204030204" pitchFamily="34" charset="0"/>
              </a:rPr>
              <a:t>couverture IAS 39 peut être appliquée</a:t>
            </a:r>
            <a:r>
              <a:rPr lang="fr-FR" altLang="fr-FR" sz="1600" dirty="0">
                <a:solidFill>
                  <a:srgbClr val="302421"/>
                </a:solidFill>
                <a:latin typeface="Calibri" panose="020F0502020204030204" pitchFamily="34" charset="0"/>
              </a:rPr>
              <a:t> </a:t>
            </a:r>
            <a:r>
              <a:rPr lang="fr-FR" altLang="fr-FR" sz="1600" dirty="0" smtClean="0">
                <a:solidFill>
                  <a:srgbClr val="302421"/>
                </a:solidFill>
                <a:latin typeface="Calibri" panose="020F0502020204030204" pitchFamily="34" charset="0"/>
              </a:rPr>
              <a:t>si </a:t>
            </a:r>
            <a:r>
              <a:rPr lang="fr-FR" altLang="fr-FR" sz="1600" dirty="0">
                <a:solidFill>
                  <a:srgbClr val="302421"/>
                </a:solidFill>
                <a:latin typeface="Calibri" panose="020F0502020204030204" pitchFamily="34" charset="0"/>
              </a:rPr>
              <a:t>les cinq conditions suivantes sont </a:t>
            </a:r>
            <a:r>
              <a:rPr lang="fr-FR" altLang="fr-FR" sz="1600" dirty="0" smtClean="0">
                <a:solidFill>
                  <a:srgbClr val="302421"/>
                </a:solidFill>
                <a:latin typeface="Calibri" panose="020F0502020204030204" pitchFamily="34" charset="0"/>
              </a:rPr>
              <a:t>réunies:</a:t>
            </a:r>
            <a:endParaRPr lang="fr-CH" altLang="fr-FR" sz="1600" dirty="0">
              <a:solidFill>
                <a:srgbClr val="302421"/>
              </a:solidFill>
              <a:latin typeface="Calibri" panose="020F0502020204030204" pitchFamily="34" charset="0"/>
            </a:endParaRPr>
          </a:p>
          <a:p>
            <a:pPr marL="182563" lvl="2" indent="-182563" algn="just">
              <a:lnSpc>
                <a:spcPct val="90000"/>
              </a:lnSpc>
              <a:spcBef>
                <a:spcPts val="1200"/>
              </a:spcBef>
              <a:buClrTx/>
              <a:buFontTx/>
              <a:buChar char="-"/>
            </a:pPr>
            <a:r>
              <a:rPr lang="fr-FR" altLang="fr-FR" sz="1600" dirty="0">
                <a:solidFill>
                  <a:srgbClr val="302421"/>
                </a:solidFill>
                <a:latin typeface="Calibri" panose="020F0502020204030204" pitchFamily="34" charset="0"/>
              </a:rPr>
              <a:t>à l'origine de la couverture, </a:t>
            </a:r>
            <a:r>
              <a:rPr lang="fr-FR" altLang="fr-FR" sz="1600" dirty="0" smtClean="0">
                <a:solidFill>
                  <a:srgbClr val="302421"/>
                </a:solidFill>
                <a:latin typeface="Calibri" panose="020F0502020204030204" pitchFamily="34" charset="0"/>
              </a:rPr>
              <a:t>une relation de couverture existe entre la couverture et l’élément couvert;</a:t>
            </a:r>
            <a:endParaRPr lang="fr-FR" altLang="fr-FR" sz="1600" dirty="0">
              <a:solidFill>
                <a:srgbClr val="302421"/>
              </a:solidFill>
              <a:latin typeface="Calibri" panose="020F0502020204030204" pitchFamily="34" charset="0"/>
            </a:endParaRPr>
          </a:p>
          <a:p>
            <a:pPr marL="182563" lvl="2" indent="-182563" algn="just">
              <a:lnSpc>
                <a:spcPct val="90000"/>
              </a:lnSpc>
              <a:spcBef>
                <a:spcPts val="1200"/>
              </a:spcBef>
              <a:buClrTx/>
              <a:buFontTx/>
              <a:buChar char="-"/>
            </a:pPr>
            <a:r>
              <a:rPr lang="fr-FR" altLang="fr-FR" sz="1600" dirty="0" smtClean="0">
                <a:solidFill>
                  <a:srgbClr val="302421"/>
                </a:solidFill>
                <a:latin typeface="Calibri" panose="020F0502020204030204" pitchFamily="34" charset="0"/>
              </a:rPr>
              <a:t>L’élément couvert doit être hautement probable et doit comporter une exposition aux variations de flux de trésorerie qui pourrait in fine affecter le résultat (couvertures de flux de trésorerie);</a:t>
            </a:r>
          </a:p>
          <a:p>
            <a:pPr marL="182563" lvl="2" indent="-182563" algn="just">
              <a:lnSpc>
                <a:spcPct val="90000"/>
              </a:lnSpc>
              <a:spcBef>
                <a:spcPts val="1200"/>
              </a:spcBef>
              <a:buClrTx/>
              <a:buFontTx/>
              <a:buChar char="-"/>
            </a:pPr>
            <a:r>
              <a:rPr lang="fr-FR" altLang="fr-FR" sz="1600" dirty="0" smtClean="0">
                <a:solidFill>
                  <a:srgbClr val="302421"/>
                </a:solidFill>
                <a:latin typeface="Calibri" panose="020F0502020204030204" pitchFamily="34" charset="0"/>
              </a:rPr>
              <a:t>l'on </a:t>
            </a:r>
            <a:r>
              <a:rPr lang="fr-FR" altLang="fr-FR" sz="1600" dirty="0">
                <a:solidFill>
                  <a:srgbClr val="302421"/>
                </a:solidFill>
                <a:latin typeface="Calibri" panose="020F0502020204030204" pitchFamily="34" charset="0"/>
              </a:rPr>
              <a:t>s'attend à ce que la couverture soit hautement efficace dans la compensation des variations de juste valeur ou de flux de </a:t>
            </a:r>
            <a:r>
              <a:rPr lang="fr-FR" altLang="fr-FR" sz="1600" dirty="0" smtClean="0">
                <a:solidFill>
                  <a:srgbClr val="302421"/>
                </a:solidFill>
                <a:latin typeface="Calibri" panose="020F0502020204030204" pitchFamily="34" charset="0"/>
              </a:rPr>
              <a:t>trésorerie;</a:t>
            </a:r>
            <a:endParaRPr lang="fr-FR" altLang="fr-FR" sz="1600" dirty="0">
              <a:solidFill>
                <a:srgbClr val="302421"/>
              </a:solidFill>
              <a:latin typeface="Calibri" panose="020F0502020204030204" pitchFamily="34" charset="0"/>
            </a:endParaRPr>
          </a:p>
          <a:p>
            <a:pPr marL="182563" lvl="2" indent="-182563" algn="just">
              <a:lnSpc>
                <a:spcPct val="90000"/>
              </a:lnSpc>
              <a:spcBef>
                <a:spcPts val="1200"/>
              </a:spcBef>
              <a:buClrTx/>
              <a:buFontTx/>
              <a:buChar char="-"/>
            </a:pPr>
            <a:r>
              <a:rPr lang="fr-FR" altLang="fr-FR" sz="1600" dirty="0" smtClean="0">
                <a:solidFill>
                  <a:srgbClr val="302421"/>
                </a:solidFill>
                <a:latin typeface="Calibri" panose="020F0502020204030204" pitchFamily="34" charset="0"/>
              </a:rPr>
              <a:t>l'efficacité </a:t>
            </a:r>
            <a:r>
              <a:rPr lang="fr-FR" altLang="fr-FR" sz="1600" dirty="0">
                <a:solidFill>
                  <a:srgbClr val="302421"/>
                </a:solidFill>
                <a:latin typeface="Calibri" panose="020F0502020204030204" pitchFamily="34" charset="0"/>
              </a:rPr>
              <a:t>de la couverture peut être mesurée de façon </a:t>
            </a:r>
            <a:r>
              <a:rPr lang="fr-FR" altLang="fr-FR" sz="1600" dirty="0" smtClean="0">
                <a:solidFill>
                  <a:srgbClr val="302421"/>
                </a:solidFill>
                <a:latin typeface="Calibri" panose="020F0502020204030204" pitchFamily="34" charset="0"/>
              </a:rPr>
              <a:t>fiable;</a:t>
            </a:r>
            <a:endParaRPr lang="fr-FR" altLang="fr-FR" sz="1600" dirty="0">
              <a:solidFill>
                <a:srgbClr val="302421"/>
              </a:solidFill>
              <a:latin typeface="Calibri" panose="020F0502020204030204" pitchFamily="34" charset="0"/>
            </a:endParaRPr>
          </a:p>
          <a:p>
            <a:pPr marL="182563" lvl="2" indent="-182563" algn="just">
              <a:lnSpc>
                <a:spcPct val="90000"/>
              </a:lnSpc>
              <a:spcBef>
                <a:spcPts val="1200"/>
              </a:spcBef>
              <a:buFontTx/>
              <a:buChar char="-"/>
            </a:pPr>
            <a:r>
              <a:rPr lang="fr-FR" altLang="fr-FR" sz="1600" dirty="0" smtClean="0">
                <a:solidFill>
                  <a:srgbClr val="302421"/>
                </a:solidFill>
                <a:latin typeface="Calibri" panose="020F0502020204030204" pitchFamily="34" charset="0"/>
              </a:rPr>
              <a:t>la </a:t>
            </a:r>
            <a:r>
              <a:rPr lang="fr-FR" altLang="fr-FR" sz="1600" dirty="0">
                <a:solidFill>
                  <a:srgbClr val="302421"/>
                </a:solidFill>
                <a:latin typeface="Calibri" panose="020F0502020204030204" pitchFamily="34" charset="0"/>
              </a:rPr>
              <a:t>couverture est évaluée de façon continue </a:t>
            </a:r>
            <a:r>
              <a:rPr lang="fr-FR" altLang="fr-FR" sz="1600" dirty="0" smtClean="0">
                <a:solidFill>
                  <a:srgbClr val="302421"/>
                </a:solidFill>
                <a:latin typeface="Calibri" panose="020F0502020204030204" pitchFamily="34" charset="0"/>
              </a:rPr>
              <a:t>et </a:t>
            </a:r>
            <a:r>
              <a:rPr lang="fr-FR" altLang="fr-FR" sz="1600" dirty="0">
                <a:solidFill>
                  <a:srgbClr val="302421"/>
                </a:solidFill>
                <a:latin typeface="Calibri" panose="020F0502020204030204" pitchFamily="34" charset="0"/>
              </a:rPr>
              <a:t>déterminée comme ayant été effectivement hautement efficace (via des tests d’efficacité) </a:t>
            </a:r>
            <a:r>
              <a:rPr lang="fr-FR" altLang="fr-FR" sz="1600" dirty="0" smtClean="0">
                <a:solidFill>
                  <a:srgbClr val="302421"/>
                </a:solidFill>
                <a:latin typeface="Calibri" panose="020F0502020204030204" pitchFamily="34" charset="0"/>
              </a:rPr>
              <a:t>durant </a:t>
            </a:r>
            <a:r>
              <a:rPr lang="fr-FR" altLang="fr-FR" sz="1600" dirty="0">
                <a:solidFill>
                  <a:srgbClr val="302421"/>
                </a:solidFill>
                <a:latin typeface="Calibri" panose="020F0502020204030204" pitchFamily="34" charset="0"/>
              </a:rPr>
              <a:t>tous les exercices couverts par les états financiers pour lesquels la couverture a été </a:t>
            </a:r>
            <a:r>
              <a:rPr lang="fr-FR" altLang="fr-FR" sz="1600" dirty="0" smtClean="0">
                <a:solidFill>
                  <a:srgbClr val="302421"/>
                </a:solidFill>
                <a:latin typeface="Calibri" panose="020F0502020204030204" pitchFamily="34" charset="0"/>
              </a:rPr>
              <a:t>désignée. </a:t>
            </a:r>
            <a:r>
              <a:rPr lang="fr-CH" altLang="fr-FR" sz="1600" dirty="0" smtClean="0">
                <a:solidFill>
                  <a:srgbClr val="302421"/>
                </a:solidFill>
                <a:latin typeface="Calibri" panose="020F0502020204030204" pitchFamily="34" charset="0"/>
              </a:rPr>
              <a:t>Pour </a:t>
            </a:r>
            <a:r>
              <a:rPr lang="fr-CH" altLang="fr-FR" sz="1600" dirty="0">
                <a:solidFill>
                  <a:srgbClr val="302421"/>
                </a:solidFill>
                <a:latin typeface="Calibri" panose="020F0502020204030204" pitchFamily="34" charset="0"/>
              </a:rPr>
              <a:t>être </a:t>
            </a:r>
            <a:r>
              <a:rPr lang="fr-CH" altLang="fr-FR" sz="1600" dirty="0" smtClean="0">
                <a:solidFill>
                  <a:srgbClr val="302421"/>
                </a:solidFill>
                <a:latin typeface="Calibri" panose="020F0502020204030204" pitchFamily="34" charset="0"/>
              </a:rPr>
              <a:t>efficace, la variation de valeur d’une </a:t>
            </a:r>
            <a:r>
              <a:rPr lang="fr-CH" altLang="fr-FR" sz="1600" dirty="0">
                <a:solidFill>
                  <a:srgbClr val="302421"/>
                </a:solidFill>
                <a:latin typeface="Calibri" panose="020F0502020204030204" pitchFamily="34" charset="0"/>
              </a:rPr>
              <a:t>couverture doit présenter une corrélation inverse par rapport à </a:t>
            </a:r>
            <a:r>
              <a:rPr lang="fr-CH" altLang="fr-FR" sz="1600" dirty="0" smtClean="0">
                <a:solidFill>
                  <a:srgbClr val="302421"/>
                </a:solidFill>
                <a:latin typeface="Calibri" panose="020F0502020204030204" pitchFamily="34" charset="0"/>
              </a:rPr>
              <a:t>la variation de valeur de la </a:t>
            </a:r>
            <a:r>
              <a:rPr lang="fr-CH" altLang="fr-FR" sz="1600" dirty="0">
                <a:solidFill>
                  <a:srgbClr val="302421"/>
                </a:solidFill>
                <a:latin typeface="Calibri" panose="020F0502020204030204" pitchFamily="34" charset="0"/>
              </a:rPr>
              <a:t>dette, compris entre 0.80 et 1.25.</a:t>
            </a:r>
          </a:p>
          <a:p>
            <a:pPr marL="0" indent="0" algn="just" eaLnBrk="1" hangingPunct="1">
              <a:spcBef>
                <a:spcPts val="200"/>
              </a:spcBef>
            </a:pPr>
            <a:endParaRPr lang="fr-CH" altLang="fr-FR" sz="1600" dirty="0" smtClean="0">
              <a:solidFill>
                <a:srgbClr val="302421"/>
              </a:solidFill>
              <a:latin typeface="Calibri" panose="020F0502020204030204" pitchFamily="34" charset="0"/>
            </a:endParaRPr>
          </a:p>
          <a:p>
            <a:pPr marL="0" indent="0" algn="just" eaLnBrk="1" hangingPunct="1">
              <a:spcBef>
                <a:spcPts val="200"/>
              </a:spcBef>
            </a:pPr>
            <a:r>
              <a:rPr lang="fr-CH" altLang="fr-FR" sz="1600" b="1" dirty="0" smtClean="0">
                <a:solidFill>
                  <a:srgbClr val="302421"/>
                </a:solidFill>
                <a:latin typeface="Calibri" panose="020F0502020204030204" pitchFamily="34" charset="0"/>
              </a:rPr>
              <a:t>Le </a:t>
            </a:r>
            <a:r>
              <a:rPr lang="fr-CH" altLang="fr-FR" sz="1600" b="1" dirty="0" err="1" smtClean="0">
                <a:solidFill>
                  <a:srgbClr val="302421"/>
                </a:solidFill>
                <a:latin typeface="Calibri" panose="020F0502020204030204" pitchFamily="34" charset="0"/>
              </a:rPr>
              <a:t>reporting</a:t>
            </a:r>
            <a:r>
              <a:rPr lang="fr-CH" altLang="fr-FR" sz="1600" b="1" dirty="0" smtClean="0">
                <a:solidFill>
                  <a:srgbClr val="302421"/>
                </a:solidFill>
                <a:latin typeface="Calibri" panose="020F0502020204030204" pitchFamily="34" charset="0"/>
              </a:rPr>
              <a:t> et la méthodologie de couverture proposée par KERIUS Finance</a:t>
            </a:r>
            <a:r>
              <a:rPr lang="fr-CH" altLang="fr-FR" sz="1600" dirty="0" smtClean="0">
                <a:solidFill>
                  <a:srgbClr val="302421"/>
                </a:solidFill>
                <a:latin typeface="Calibri" panose="020F0502020204030204" pitchFamily="34" charset="0"/>
              </a:rPr>
              <a:t> remplissent et formalisent ces critères. </a:t>
            </a:r>
          </a:p>
          <a:p>
            <a:pPr marL="0" indent="0" algn="just" eaLnBrk="1" hangingPunct="1">
              <a:spcBef>
                <a:spcPts val="200"/>
              </a:spcBef>
            </a:pPr>
            <a:r>
              <a:rPr lang="fr-CH" altLang="fr-FR" sz="1600" dirty="0" smtClean="0">
                <a:solidFill>
                  <a:srgbClr val="302421"/>
                </a:solidFill>
                <a:latin typeface="Calibri" panose="020F0502020204030204" pitchFamily="34" charset="0"/>
              </a:rPr>
              <a:t>La méthodologie des tests d’efficacité teste les couvertures dans </a:t>
            </a:r>
            <a:r>
              <a:rPr lang="fr-CH" altLang="fr-FR" sz="1600" dirty="0">
                <a:solidFill>
                  <a:srgbClr val="302421"/>
                </a:solidFill>
                <a:latin typeface="Calibri" panose="020F0502020204030204" pitchFamily="34" charset="0"/>
              </a:rPr>
              <a:t>un contexte de marché réel, présent et passé (courbes historiques) sur leur </a:t>
            </a:r>
            <a:r>
              <a:rPr lang="fr-CH" altLang="fr-FR" sz="1600" dirty="0" smtClean="0">
                <a:solidFill>
                  <a:srgbClr val="302421"/>
                </a:solidFill>
                <a:latin typeface="Calibri" panose="020F0502020204030204" pitchFamily="34" charset="0"/>
              </a:rPr>
              <a:t>périmètre actuel.</a:t>
            </a:r>
            <a:endParaRPr lang="fr-CH" altLang="fr-FR" sz="1600" dirty="0">
              <a:solidFill>
                <a:srgbClr val="302421"/>
              </a:solidFill>
              <a:latin typeface="Calibri" panose="020F0502020204030204" pitchFamily="34" charset="0"/>
            </a:endParaRPr>
          </a:p>
          <a:p>
            <a:pPr algn="just" eaLnBrk="1" hangingPunct="1">
              <a:spcBef>
                <a:spcPts val="200"/>
              </a:spcBef>
              <a:buFontTx/>
              <a:buChar char="-"/>
            </a:pPr>
            <a:endParaRPr lang="fr-CH" altLang="fr-FR" sz="1600" dirty="0">
              <a:solidFill>
                <a:srgbClr val="302421"/>
              </a:solidFill>
              <a:latin typeface="Calibri" panose="020F0502020204030204" pitchFamily="34" charset="0"/>
            </a:endParaRPr>
          </a:p>
        </p:txBody>
      </p:sp>
      <p:sp>
        <p:nvSpPr>
          <p:cNvPr id="2" name="Rectangle 3"/>
          <p:cNvSpPr>
            <a:spLocks noChangeArrowheads="1"/>
          </p:cNvSpPr>
          <p:nvPr/>
        </p:nvSpPr>
        <p:spPr bwMode="auto">
          <a:xfrm>
            <a:off x="419100" y="3788728"/>
            <a:ext cx="8286750" cy="2206625"/>
          </a:xfrm>
          <a:prstGeom prst="roundRect">
            <a:avLst>
              <a:gd name="adj" fmla="val 7400"/>
            </a:avLst>
          </a:prstGeom>
          <a:noFill/>
          <a:ln w="3175" cmpd="sng">
            <a:no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endParaRPr lang="fr-CH" altLang="fr-FR" sz="1600" dirty="0">
              <a:solidFill>
                <a:srgbClr val="302421"/>
              </a:solidFill>
              <a:latin typeface="Calibri" panose="020F0502020204030204" pitchFamily="34" charset="0"/>
            </a:endParaRPr>
          </a:p>
        </p:txBody>
      </p:sp>
    </p:spTree>
    <p:extLst>
      <p:ext uri="{BB962C8B-B14F-4D97-AF65-F5344CB8AC3E}">
        <p14:creationId xmlns:p14="http://schemas.microsoft.com/office/powerpoint/2010/main" val="1210486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47104"/>
            <a:ext cx="82867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CH" altLang="fr-FR" sz="2200" dirty="0" smtClean="0">
                <a:solidFill>
                  <a:srgbClr val="302421"/>
                </a:solidFill>
                <a:latin typeface="Calibri" panose="020F0502020204030204" pitchFamily="34" charset="0"/>
              </a:rPr>
              <a:t>Méthodologie </a:t>
            </a:r>
            <a:r>
              <a:rPr lang="fr-CH" altLang="fr-FR" sz="2200" dirty="0">
                <a:solidFill>
                  <a:srgbClr val="302421"/>
                </a:solidFill>
                <a:latin typeface="Calibri" panose="020F0502020204030204" pitchFamily="34" charset="0"/>
              </a:rPr>
              <a:t>de test </a:t>
            </a:r>
            <a:r>
              <a:rPr lang="fr-CH" altLang="fr-FR" sz="2200" dirty="0" smtClean="0">
                <a:solidFill>
                  <a:srgbClr val="302421"/>
                </a:solidFill>
                <a:latin typeface="Calibri" panose="020F0502020204030204" pitchFamily="34" charset="0"/>
              </a:rPr>
              <a:t>d’efficacité </a:t>
            </a:r>
          </a:p>
          <a:p>
            <a:pPr algn="ctr" eaLnBrk="1" hangingPunct="1"/>
            <a:r>
              <a:rPr lang="fr-CH" altLang="fr-FR" sz="2200" dirty="0" smtClean="0">
                <a:solidFill>
                  <a:srgbClr val="302421"/>
                </a:solidFill>
                <a:latin typeface="Calibri" panose="020F0502020204030204" pitchFamily="34" charset="0"/>
              </a:rPr>
              <a:t>rétrospectif et prospectif</a:t>
            </a:r>
            <a:endParaRPr lang="en-US" altLang="fr-FR" sz="2200" dirty="0">
              <a:solidFill>
                <a:srgbClr val="302421"/>
              </a:solidFill>
              <a:latin typeface="Calibri" panose="020F0502020204030204" pitchFamily="34" charset="0"/>
            </a:endParaRPr>
          </a:p>
        </p:txBody>
      </p:sp>
      <p:sp>
        <p:nvSpPr>
          <p:cNvPr id="51204" name="Rectangle 3"/>
          <p:cNvSpPr>
            <a:spLocks noChangeArrowheads="1"/>
          </p:cNvSpPr>
          <p:nvPr/>
        </p:nvSpPr>
        <p:spPr bwMode="auto">
          <a:xfrm>
            <a:off x="203200" y="1212850"/>
            <a:ext cx="8416925" cy="521843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174625" indent="-1746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r>
              <a:rPr lang="fr-CH" altLang="fr-FR" sz="1600" b="1" dirty="0" smtClean="0">
                <a:solidFill>
                  <a:srgbClr val="302421"/>
                </a:solidFill>
                <a:latin typeface="Calibri" panose="020F0502020204030204" pitchFamily="34" charset="0"/>
              </a:rPr>
              <a:t>Les tests quantifient l’efficacité par </a:t>
            </a:r>
            <a:r>
              <a:rPr lang="fr-CH" altLang="fr-FR" sz="1600" b="1" dirty="0">
                <a:solidFill>
                  <a:srgbClr val="302421"/>
                </a:solidFill>
                <a:latin typeface="Calibri" panose="020F0502020204030204" pitchFamily="34" charset="0"/>
              </a:rPr>
              <a:t>le rapport entre </a:t>
            </a:r>
            <a:r>
              <a:rPr lang="fr-CH" altLang="fr-FR" sz="1600" dirty="0">
                <a:solidFill>
                  <a:srgbClr val="302421"/>
                </a:solidFill>
                <a:latin typeface="Calibri" panose="020F0502020204030204" pitchFamily="34" charset="0"/>
              </a:rPr>
              <a:t>:</a:t>
            </a:r>
          </a:p>
          <a:p>
            <a:pPr algn="just" eaLnBrk="1" hangingPunct="1">
              <a:spcBef>
                <a:spcPts val="200"/>
              </a:spcBef>
              <a:buFontTx/>
              <a:buChar char="-"/>
            </a:pPr>
            <a:r>
              <a:rPr lang="fr-CH" altLang="fr-FR" sz="1600" dirty="0">
                <a:solidFill>
                  <a:srgbClr val="302421"/>
                </a:solidFill>
                <a:latin typeface="Calibri" panose="020F0502020204030204" pitchFamily="34" charset="0"/>
              </a:rPr>
              <a:t>la variation des </a:t>
            </a:r>
            <a:r>
              <a:rPr lang="fr-CH" altLang="fr-FR" sz="1600" dirty="0" err="1">
                <a:solidFill>
                  <a:srgbClr val="302421"/>
                </a:solidFill>
                <a:latin typeface="Calibri" panose="020F0502020204030204" pitchFamily="34" charset="0"/>
              </a:rPr>
              <a:t>MtM</a:t>
            </a:r>
            <a:r>
              <a:rPr lang="fr-CH" altLang="fr-FR" sz="1600" dirty="0">
                <a:solidFill>
                  <a:srgbClr val="302421"/>
                </a:solidFill>
                <a:latin typeface="Calibri" panose="020F0502020204030204" pitchFamily="34" charset="0"/>
              </a:rPr>
              <a:t> (future value) des couvertures </a:t>
            </a:r>
            <a:r>
              <a:rPr lang="fr-CH" altLang="fr-FR" sz="1600" dirty="0" smtClean="0">
                <a:solidFill>
                  <a:srgbClr val="302421"/>
                </a:solidFill>
                <a:latin typeface="Calibri" panose="020F0502020204030204" pitchFamily="34" charset="0"/>
              </a:rPr>
              <a:t>entre la date de clôture et la date de mise en place (pour les périodes de la couverture postérieures à la clôture concernée) de la ou des couvertures.</a:t>
            </a:r>
            <a:endParaRPr lang="fr-CH" altLang="fr-FR" sz="1600" dirty="0">
              <a:solidFill>
                <a:srgbClr val="302421"/>
              </a:solidFill>
              <a:latin typeface="Calibri" panose="020F0502020204030204" pitchFamily="34" charset="0"/>
            </a:endParaRPr>
          </a:p>
          <a:p>
            <a:pPr algn="just" eaLnBrk="1" hangingPunct="1">
              <a:spcBef>
                <a:spcPts val="200"/>
              </a:spcBef>
              <a:buFontTx/>
              <a:buChar char="-"/>
            </a:pPr>
            <a:r>
              <a:rPr lang="fr-CH" altLang="fr-FR" sz="1600" dirty="0">
                <a:solidFill>
                  <a:srgbClr val="302421"/>
                </a:solidFill>
                <a:latin typeface="Calibri" panose="020F0502020204030204" pitchFamily="34" charset="0"/>
              </a:rPr>
              <a:t>la variation des </a:t>
            </a:r>
            <a:r>
              <a:rPr lang="fr-CH" altLang="fr-FR" sz="1600" dirty="0" err="1">
                <a:solidFill>
                  <a:srgbClr val="302421"/>
                </a:solidFill>
                <a:latin typeface="Calibri" panose="020F0502020204030204" pitchFamily="34" charset="0"/>
              </a:rPr>
              <a:t>MtM</a:t>
            </a:r>
            <a:r>
              <a:rPr lang="fr-CH" altLang="fr-FR" sz="1600" dirty="0">
                <a:solidFill>
                  <a:srgbClr val="302421"/>
                </a:solidFill>
                <a:latin typeface="Calibri" panose="020F0502020204030204" pitchFamily="34" charset="0"/>
              </a:rPr>
              <a:t> (future value) des charges d’intérêts sur la dette entre la date de clôture et la date de mise en </a:t>
            </a:r>
            <a:r>
              <a:rPr lang="fr-CH" altLang="fr-FR" sz="1600" dirty="0" smtClean="0">
                <a:solidFill>
                  <a:srgbClr val="302421"/>
                </a:solidFill>
                <a:latin typeface="Calibri" panose="020F0502020204030204" pitchFamily="34" charset="0"/>
              </a:rPr>
              <a:t>place</a:t>
            </a:r>
            <a:r>
              <a:rPr lang="fr-CH" altLang="fr-FR" sz="1600" dirty="0">
                <a:solidFill>
                  <a:srgbClr val="302421"/>
                </a:solidFill>
                <a:latin typeface="Calibri" panose="020F0502020204030204" pitchFamily="34" charset="0"/>
              </a:rPr>
              <a:t> </a:t>
            </a:r>
            <a:r>
              <a:rPr lang="fr-CH" altLang="fr-FR" sz="1600" dirty="0" smtClean="0">
                <a:solidFill>
                  <a:srgbClr val="302421"/>
                </a:solidFill>
                <a:latin typeface="Calibri" panose="020F0502020204030204" pitchFamily="34" charset="0"/>
              </a:rPr>
              <a:t>(</a:t>
            </a:r>
            <a:r>
              <a:rPr lang="fr-CH" altLang="fr-FR" sz="1600" dirty="0">
                <a:solidFill>
                  <a:srgbClr val="302421"/>
                </a:solidFill>
                <a:latin typeface="Calibri" panose="020F0502020204030204" pitchFamily="34" charset="0"/>
              </a:rPr>
              <a:t>pour les périodes de la couverture </a:t>
            </a:r>
            <a:r>
              <a:rPr lang="fr-CH" altLang="fr-FR" sz="1600" dirty="0" smtClean="0">
                <a:solidFill>
                  <a:srgbClr val="302421"/>
                </a:solidFill>
                <a:latin typeface="Calibri" panose="020F0502020204030204" pitchFamily="34" charset="0"/>
              </a:rPr>
              <a:t>postérieures </a:t>
            </a:r>
            <a:r>
              <a:rPr lang="fr-CH" altLang="fr-FR" sz="1600" dirty="0">
                <a:solidFill>
                  <a:srgbClr val="302421"/>
                </a:solidFill>
                <a:latin typeface="Calibri" panose="020F0502020204030204" pitchFamily="34" charset="0"/>
              </a:rPr>
              <a:t>à la </a:t>
            </a:r>
            <a:r>
              <a:rPr lang="fr-CH" altLang="fr-FR" sz="1600" dirty="0" smtClean="0">
                <a:solidFill>
                  <a:srgbClr val="302421"/>
                </a:solidFill>
                <a:latin typeface="Calibri" panose="020F0502020204030204" pitchFamily="34" charset="0"/>
              </a:rPr>
              <a:t>clôture concernée) de </a:t>
            </a:r>
            <a:r>
              <a:rPr lang="fr-CH" altLang="fr-FR" sz="1600" dirty="0">
                <a:solidFill>
                  <a:srgbClr val="302421"/>
                </a:solidFill>
                <a:latin typeface="Calibri" panose="020F0502020204030204" pitchFamily="34" charset="0"/>
              </a:rPr>
              <a:t>la ou des couvertures</a:t>
            </a:r>
            <a:r>
              <a:rPr lang="fr-CH" altLang="fr-FR" sz="1600" dirty="0" smtClean="0">
                <a:solidFill>
                  <a:srgbClr val="302421"/>
                </a:solidFill>
                <a:latin typeface="Calibri" panose="020F0502020204030204" pitchFamily="34" charset="0"/>
              </a:rPr>
              <a:t>.</a:t>
            </a:r>
          </a:p>
          <a:p>
            <a:pPr algn="just" eaLnBrk="1" hangingPunct="1">
              <a:spcBef>
                <a:spcPts val="200"/>
              </a:spcBef>
              <a:buFontTx/>
              <a:buChar char="-"/>
            </a:pPr>
            <a:endParaRPr lang="fr-CH" altLang="fr-FR" sz="1600" dirty="0">
              <a:solidFill>
                <a:srgbClr val="302421"/>
              </a:solidFill>
              <a:latin typeface="Calibri" panose="020F0502020204030204" pitchFamily="34" charset="0"/>
            </a:endParaRPr>
          </a:p>
          <a:p>
            <a:pPr marL="0" indent="0" algn="just" eaLnBrk="1" hangingPunct="1">
              <a:spcBef>
                <a:spcPts val="200"/>
              </a:spcBef>
            </a:pPr>
            <a:r>
              <a:rPr lang="fr-CH" altLang="fr-FR" sz="1600" dirty="0" smtClean="0">
                <a:solidFill>
                  <a:srgbClr val="302421"/>
                </a:solidFill>
                <a:latin typeface="Calibri" panose="020F0502020204030204" pitchFamily="34" charset="0"/>
              </a:rPr>
              <a:t>Les valorisations à des dates passées se font sur la base des données de marché de chaque jour concerné. Le test permet donc de vérifier l’efficacité entre plusieurs scénarios de marché différents.</a:t>
            </a:r>
          </a:p>
          <a:p>
            <a:pPr marL="0" indent="0" algn="just" eaLnBrk="1" hangingPunct="1">
              <a:spcBef>
                <a:spcPts val="200"/>
              </a:spcBef>
            </a:pPr>
            <a:endParaRPr lang="fr-CH" altLang="fr-FR" sz="1600" dirty="0" smtClean="0">
              <a:solidFill>
                <a:srgbClr val="302421"/>
              </a:solidFill>
              <a:latin typeface="Calibri" panose="020F0502020204030204" pitchFamily="34" charset="0"/>
            </a:endParaRPr>
          </a:p>
          <a:p>
            <a:pPr marL="0" indent="0" algn="just" eaLnBrk="1" hangingPunct="1">
              <a:spcBef>
                <a:spcPts val="200"/>
              </a:spcBef>
            </a:pPr>
            <a:endParaRPr lang="fr-CH" altLang="fr-FR" sz="1600" dirty="0">
              <a:solidFill>
                <a:srgbClr val="302421"/>
              </a:solidFill>
              <a:latin typeface="Calibri" panose="020F0502020204030204" pitchFamily="34" charset="0"/>
            </a:endParaRPr>
          </a:p>
        </p:txBody>
      </p:sp>
      <p:sp>
        <p:nvSpPr>
          <p:cNvPr id="2" name="Rectangle 3"/>
          <p:cNvSpPr>
            <a:spLocks noChangeArrowheads="1"/>
          </p:cNvSpPr>
          <p:nvPr/>
        </p:nvSpPr>
        <p:spPr bwMode="auto">
          <a:xfrm>
            <a:off x="419100" y="3788728"/>
            <a:ext cx="8286750" cy="2206625"/>
          </a:xfrm>
          <a:prstGeom prst="roundRect">
            <a:avLst>
              <a:gd name="adj" fmla="val 7400"/>
            </a:avLst>
          </a:prstGeom>
          <a:noFill/>
          <a:ln w="3175" cmpd="sng">
            <a:no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endParaRPr lang="fr-CH" altLang="fr-FR" sz="1600" dirty="0">
              <a:solidFill>
                <a:srgbClr val="302421"/>
              </a:solidFill>
              <a:latin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47104"/>
            <a:ext cx="828675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CH" altLang="fr-FR" sz="2200" dirty="0" smtClean="0">
                <a:solidFill>
                  <a:srgbClr val="302421"/>
                </a:solidFill>
                <a:latin typeface="Calibri" panose="020F0502020204030204" pitchFamily="34" charset="0"/>
              </a:rPr>
              <a:t>Méthodologie </a:t>
            </a:r>
            <a:r>
              <a:rPr lang="fr-CH" altLang="fr-FR" sz="2200" dirty="0">
                <a:solidFill>
                  <a:srgbClr val="302421"/>
                </a:solidFill>
                <a:latin typeface="Calibri" panose="020F0502020204030204" pitchFamily="34" charset="0"/>
              </a:rPr>
              <a:t>de test </a:t>
            </a:r>
            <a:r>
              <a:rPr lang="fr-CH" altLang="fr-FR" sz="2200" dirty="0" smtClean="0">
                <a:solidFill>
                  <a:srgbClr val="302421"/>
                </a:solidFill>
                <a:latin typeface="Calibri" panose="020F0502020204030204" pitchFamily="34" charset="0"/>
              </a:rPr>
              <a:t>d’efficacité </a:t>
            </a:r>
          </a:p>
          <a:p>
            <a:pPr algn="ctr" eaLnBrk="1" hangingPunct="1"/>
            <a:r>
              <a:rPr lang="fr-CH" altLang="fr-FR" sz="2200" dirty="0" smtClean="0">
                <a:solidFill>
                  <a:srgbClr val="302421"/>
                </a:solidFill>
                <a:latin typeface="Calibri" panose="020F0502020204030204" pitchFamily="34" charset="0"/>
              </a:rPr>
              <a:t>rétrospectif et prospectif</a:t>
            </a:r>
            <a:endParaRPr lang="en-US" altLang="fr-FR" sz="2200" dirty="0">
              <a:solidFill>
                <a:srgbClr val="302421"/>
              </a:solidFill>
              <a:latin typeface="Calibri" panose="020F0502020204030204" pitchFamily="34" charset="0"/>
            </a:endParaRPr>
          </a:p>
        </p:txBody>
      </p:sp>
      <p:sp>
        <p:nvSpPr>
          <p:cNvPr id="51204" name="Rectangle 3"/>
          <p:cNvSpPr>
            <a:spLocks noChangeArrowheads="1"/>
          </p:cNvSpPr>
          <p:nvPr/>
        </p:nvSpPr>
        <p:spPr bwMode="auto">
          <a:xfrm>
            <a:off x="333375" y="1212850"/>
            <a:ext cx="8286750" cy="521843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174625" indent="-1746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r>
              <a:rPr lang="fr-CH" altLang="fr-FR" sz="1600" b="1" dirty="0" smtClean="0">
                <a:solidFill>
                  <a:srgbClr val="302421"/>
                </a:solidFill>
                <a:latin typeface="Calibri" panose="020F0502020204030204" pitchFamily="34" charset="0"/>
              </a:rPr>
              <a:t>Cas des options</a:t>
            </a:r>
            <a:r>
              <a:rPr lang="fr-CH" altLang="fr-FR" sz="1600" dirty="0" smtClean="0">
                <a:solidFill>
                  <a:srgbClr val="302421"/>
                </a:solidFill>
                <a:latin typeface="Calibri" panose="020F0502020204030204" pitchFamily="34" charset="0"/>
              </a:rPr>
              <a:t>:</a:t>
            </a:r>
          </a:p>
          <a:p>
            <a:pPr marL="0" indent="0" algn="just" eaLnBrk="1" hangingPunct="1">
              <a:spcBef>
                <a:spcPts val="200"/>
              </a:spcBef>
            </a:pPr>
            <a:r>
              <a:rPr lang="fr-CH" altLang="fr-FR" sz="1600" dirty="0" smtClean="0">
                <a:solidFill>
                  <a:srgbClr val="302421"/>
                </a:solidFill>
                <a:latin typeface="Calibri" panose="020F0502020204030204" pitchFamily="34" charset="0"/>
              </a:rPr>
              <a:t>Par construction, les options présentent la caractéristique de ne pas pouvoir générer de perte pour leur acheteur car elle ne peuvent générer de flux négatifs pour lui. En échange de cet avantage, une prime est payée par l’acheteur.</a:t>
            </a:r>
          </a:p>
          <a:p>
            <a:pPr marL="0" indent="0" algn="just" eaLnBrk="1" hangingPunct="1">
              <a:spcBef>
                <a:spcPts val="200"/>
              </a:spcBef>
            </a:pPr>
            <a:r>
              <a:rPr lang="fr-CH" altLang="fr-FR" sz="1600" dirty="0" smtClean="0">
                <a:solidFill>
                  <a:srgbClr val="302421"/>
                </a:solidFill>
                <a:latin typeface="Calibri" panose="020F0502020204030204" pitchFamily="34" charset="0"/>
              </a:rPr>
              <a:t>Il ne peut donc y avoir de symétrie entre les flux de </a:t>
            </a:r>
            <a:r>
              <a:rPr lang="fr-CH" altLang="fr-FR" sz="1600" dirty="0">
                <a:solidFill>
                  <a:srgbClr val="302421"/>
                </a:solidFill>
                <a:latin typeface="Calibri" panose="020F0502020204030204" pitchFamily="34" charset="0"/>
              </a:rPr>
              <a:t>la couverture </a:t>
            </a:r>
            <a:r>
              <a:rPr lang="fr-CH" altLang="fr-FR" sz="1600" dirty="0" smtClean="0">
                <a:solidFill>
                  <a:srgbClr val="302421"/>
                </a:solidFill>
                <a:latin typeface="Calibri" panose="020F0502020204030204" pitchFamily="34" charset="0"/>
              </a:rPr>
              <a:t>et ceux de l’élément couvert sur la partie défavorable des simulations (qui génèrerait une perte si l’acheteur d’option s’était couvert avec une couverture ferme – couverture à terme ou swap).</a:t>
            </a:r>
          </a:p>
          <a:p>
            <a:pPr marL="0" indent="0" algn="just" eaLnBrk="1" hangingPunct="1">
              <a:spcBef>
                <a:spcPts val="200"/>
              </a:spcBef>
            </a:pPr>
            <a:endParaRPr lang="fr-CH" altLang="fr-FR" sz="1600" dirty="0">
              <a:solidFill>
                <a:srgbClr val="302421"/>
              </a:solidFill>
              <a:latin typeface="Calibri" panose="020F0502020204030204" pitchFamily="34" charset="0"/>
            </a:endParaRPr>
          </a:p>
          <a:p>
            <a:pPr marL="0" indent="0" algn="just" eaLnBrk="1" hangingPunct="1">
              <a:spcBef>
                <a:spcPts val="200"/>
              </a:spcBef>
            </a:pPr>
            <a:r>
              <a:rPr lang="fr-CH" altLang="fr-FR" sz="1600" dirty="0" smtClean="0">
                <a:solidFill>
                  <a:srgbClr val="302421"/>
                </a:solidFill>
                <a:latin typeface="Calibri" panose="020F0502020204030204" pitchFamily="34" charset="0"/>
              </a:rPr>
              <a:t>Il est donc nécessaire de neutraliser cette «zone» qui perturberait la mesure d’efficacité sur la zone couverte de la couverture.  La neutralisation est réalisée en intégrant au test une autre option (dite «hypothétique») qui «comble» la partie non symétrique (dite «hors de la monnaie») et qui présente des caractéristiques similaires à celles de l’élément couvert. Cette option sera neutre pour le test et permet de tester la stratégie de couverture mécaniquement, sans ajustement manuel au coup par coup des éléments à tester.</a:t>
            </a:r>
          </a:p>
          <a:p>
            <a:pPr marL="0" indent="0" algn="just" eaLnBrk="1" hangingPunct="1">
              <a:spcBef>
                <a:spcPts val="200"/>
              </a:spcBef>
            </a:pPr>
            <a:endParaRPr lang="fr-CH" altLang="fr-FR" sz="1600" dirty="0">
              <a:solidFill>
                <a:srgbClr val="302421"/>
              </a:solidFill>
              <a:latin typeface="Calibri" panose="020F0502020204030204" pitchFamily="34" charset="0"/>
            </a:endParaRPr>
          </a:p>
          <a:p>
            <a:pPr marL="0" indent="0" algn="just" eaLnBrk="1" hangingPunct="1">
              <a:spcBef>
                <a:spcPts val="200"/>
              </a:spcBef>
            </a:pPr>
            <a:r>
              <a:rPr lang="fr-CH" altLang="fr-FR" sz="1600" u="sng" dirty="0" smtClean="0">
                <a:solidFill>
                  <a:srgbClr val="302421"/>
                </a:solidFill>
                <a:latin typeface="Calibri" panose="020F0502020204030204" pitchFamily="34" charset="0"/>
              </a:rPr>
              <a:t>Exemple</a:t>
            </a:r>
            <a:r>
              <a:rPr lang="fr-CH" altLang="fr-FR" sz="1600" dirty="0" smtClean="0">
                <a:solidFill>
                  <a:srgbClr val="302421"/>
                </a:solidFill>
                <a:latin typeface="Calibri" panose="020F0502020204030204" pitchFamily="34" charset="0"/>
              </a:rPr>
              <a:t>: un cap de taux ayant un cours d’exercice de 2% sera testé conjointement avec un </a:t>
            </a:r>
            <a:r>
              <a:rPr lang="fr-CH" altLang="fr-FR" sz="1600" dirty="0" err="1" smtClean="0">
                <a:solidFill>
                  <a:srgbClr val="302421"/>
                </a:solidFill>
                <a:latin typeface="Calibri" panose="020F0502020204030204" pitchFamily="34" charset="0"/>
              </a:rPr>
              <a:t>floor</a:t>
            </a:r>
            <a:r>
              <a:rPr lang="fr-CH" altLang="fr-FR" sz="1600" dirty="0" smtClean="0">
                <a:solidFill>
                  <a:srgbClr val="302421"/>
                </a:solidFill>
                <a:latin typeface="Calibri" panose="020F0502020204030204" pitchFamily="34" charset="0"/>
              </a:rPr>
              <a:t> 2% qui permet de tester des scénarios de marché incluant des taux inférieurs à 2% (sur tout ou partie de la courbe).</a:t>
            </a:r>
          </a:p>
        </p:txBody>
      </p:sp>
      <p:sp>
        <p:nvSpPr>
          <p:cNvPr id="2" name="Rectangle 3"/>
          <p:cNvSpPr>
            <a:spLocks noChangeArrowheads="1"/>
          </p:cNvSpPr>
          <p:nvPr/>
        </p:nvSpPr>
        <p:spPr bwMode="auto">
          <a:xfrm>
            <a:off x="419100" y="3788728"/>
            <a:ext cx="8286750" cy="2206625"/>
          </a:xfrm>
          <a:prstGeom prst="roundRect">
            <a:avLst>
              <a:gd name="adj" fmla="val 7400"/>
            </a:avLst>
          </a:prstGeom>
          <a:noFill/>
          <a:ln w="3175" cmpd="sng">
            <a:no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200"/>
              </a:spcBef>
            </a:pPr>
            <a:endParaRPr lang="fr-CH" altLang="fr-FR" sz="1600" dirty="0">
              <a:solidFill>
                <a:srgbClr val="302421"/>
              </a:solidFill>
              <a:latin typeface="Calibri" panose="020F0502020204030204" pitchFamily="34" charset="0"/>
            </a:endParaRPr>
          </a:p>
        </p:txBody>
      </p:sp>
    </p:spTree>
    <p:extLst>
      <p:ext uri="{BB962C8B-B14F-4D97-AF65-F5344CB8AC3E}">
        <p14:creationId xmlns:p14="http://schemas.microsoft.com/office/powerpoint/2010/main" val="2573988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fr-FR" sz="2400" b="1">
                <a:solidFill>
                  <a:srgbClr val="302421"/>
                </a:solidFill>
                <a:latin typeface="Calibri" panose="020F0502020204030204" pitchFamily="34" charset="0"/>
              </a:rPr>
              <a:t>AVERTISSEMENT - DISCLAIMER</a:t>
            </a:r>
            <a:endParaRPr lang="en-US" altLang="fr-FR" sz="1200" b="1">
              <a:solidFill>
                <a:srgbClr val="302421"/>
              </a:solidFill>
              <a:latin typeface="Calibri" panose="020F0502020204030204"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090912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i="1">
                <a:latin typeface="Calibri" panose="020F0502020204030204"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3530723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3023</TotalTime>
  <Words>1039</Words>
  <Application>Microsoft Office PowerPoint</Application>
  <PresentationFormat>Affichage à l'écran (4:3)</PresentationFormat>
  <Paragraphs>68</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Inspiration</vt:lpstr>
      <vt:lpstr>Comptabilité de couverture IAS 39 Test d’efficacité IAS 39</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Leslie Sanchez Morales</dc:creator>
  <cp:lastModifiedBy>Maxime Dentroux - Kerius Finance</cp:lastModifiedBy>
  <cp:revision>339</cp:revision>
  <dcterms:created xsi:type="dcterms:W3CDTF">2010-04-23T15:09:35Z</dcterms:created>
  <dcterms:modified xsi:type="dcterms:W3CDTF">2015-01-20T14:50:16Z</dcterms:modified>
</cp:coreProperties>
</file>