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5"/>
  </p:notesMasterIdLst>
  <p:sldIdLst>
    <p:sldId id="256" r:id="rId3"/>
    <p:sldId id="427" r:id="rId4"/>
    <p:sldId id="426" r:id="rId5"/>
    <p:sldId id="425" r:id="rId6"/>
    <p:sldId id="424" r:id="rId7"/>
    <p:sldId id="432" r:id="rId8"/>
    <p:sldId id="431" r:id="rId9"/>
    <p:sldId id="428" r:id="rId10"/>
    <p:sldId id="429" r:id="rId11"/>
    <p:sldId id="421" r:id="rId12"/>
    <p:sldId id="420" r:id="rId13"/>
    <p:sldId id="411" r:id="rId14"/>
    <p:sldId id="412" r:id="rId15"/>
    <p:sldId id="413" r:id="rId16"/>
    <p:sldId id="419" r:id="rId17"/>
    <p:sldId id="414" r:id="rId18"/>
    <p:sldId id="415" r:id="rId19"/>
    <p:sldId id="416" r:id="rId20"/>
    <p:sldId id="418" r:id="rId21"/>
    <p:sldId id="417" r:id="rId22"/>
    <p:sldId id="409" r:id="rId23"/>
    <p:sldId id="410" r:id="rId24"/>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10" d="100"/>
          <a:sy n="110" d="100"/>
        </p:scale>
        <p:origin x="-179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02/01/2017</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1/2/2017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86906" y="2104230"/>
            <a:ext cx="30480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1/2/2017</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1/2/2017</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1/2/2017</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1/2/2017</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1/2/2017</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1/2/2017</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1/2/2017</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1/2/2017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1/2/2017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1/2/2017</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pic>
        <p:nvPicPr>
          <p:cNvPr id="7"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39252" y="129507"/>
            <a:ext cx="1763461" cy="7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1/2/2017</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1/2/2017</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1/2/2017</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1/2/2017</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1/2/2017</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1/2/2017</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1/2/2017</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1/2/2017</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1/2/2017</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1/2/2017</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1/2/2017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1/2/2017</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1/2/2017</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1/2/2017</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1/2/2017</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1/2/2017</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1/2/2017</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1/2/2017</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1/2/2017</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1/2/2017</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1/2/2017</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1/2/2017</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1/2/2017</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1/2/2017</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1/2/2017</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iming>
    <p:tnLst>
      <p:par>
        <p:cTn id="1" dur="indefinite" restart="never" nodeType="tmRoot"/>
      </p:par>
    </p:tnLst>
  </p:timing>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1/2/2017</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iming>
    <p:tnLst>
      <p:par>
        <p:cTn id="1" dur="indefinite" restart="never" nodeType="tmRoot"/>
      </p:par>
    </p:tnLst>
  </p:timing>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smtClean="0">
                <a:solidFill>
                  <a:srgbClr val="302421"/>
                </a:solidFill>
                <a:latin typeface="Calibri" pitchFamily="34" charset="0"/>
                <a:cs typeface="Arial" pitchFamily="34" charset="0"/>
              </a:rPr>
              <a:t/>
            </a:r>
            <a:br>
              <a:rPr lang="en-GB" sz="2800" smtClean="0">
                <a:solidFill>
                  <a:srgbClr val="302421"/>
                </a:solidFill>
                <a:latin typeface="Calibri" pitchFamily="34" charset="0"/>
                <a:cs typeface="Arial" pitchFamily="34" charset="0"/>
              </a:rPr>
            </a:br>
            <a:r>
              <a:rPr lang="fr-FR" sz="2800" smtClean="0">
                <a:solidFill>
                  <a:srgbClr val="302421"/>
                </a:solidFill>
                <a:latin typeface="Calibri" pitchFamily="34" charset="0"/>
                <a:cs typeface="Arial" pitchFamily="34" charset="0"/>
              </a:rPr>
              <a:t>Global Hedge Position</a:t>
            </a:r>
            <a:endParaRPr lang="fr-FR" sz="280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30/12/2016</a:t>
            </a:r>
            <a:endParaRPr lang="fr-FR">
              <a:solidFill>
                <a:srgbClr val="302421"/>
              </a:solidFill>
              <a:latin typeface="Calibri" pitchFamily="34" charset="0"/>
            </a:endParaRP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endParaRPr lang="fr-FR" sz="1000" i="1" dirty="0" smtClean="0">
              <a:solidFill>
                <a:srgbClr val="302421"/>
              </a:solidFill>
              <a:latin typeface="Calibri" pitchFamily="34" charset="0"/>
            </a:endParaRPr>
          </a:p>
          <a:p>
            <a:pPr marL="342900" indent="-342900" algn="ctr" defTabSz="914400">
              <a:spcBef>
                <a:spcPct val="20000"/>
              </a:spcBef>
            </a:pPr>
            <a:r>
              <a:rPr lang="fr-FR" sz="1000" i="1" dirty="0" smtClean="0">
                <a:solidFill>
                  <a:srgbClr val="302421"/>
                </a:solidFill>
                <a:latin typeface="Calibri" pitchFamily="34" charset="0"/>
              </a:rPr>
              <a:t>Membre </a:t>
            </a:r>
            <a:r>
              <a:rPr lang="fr-FR" sz="1000" i="1" dirty="0">
                <a:solidFill>
                  <a:srgbClr val="302421"/>
                </a:solidFill>
                <a:latin typeface="Calibri" pitchFamily="34" charset="0"/>
              </a:rPr>
              <a:t>de l’ANACOFI  CIF- Association agréée par l’AMF  </a:t>
            </a:r>
            <a:r>
              <a:rPr lang="fr-FR" sz="1000" i="1" dirty="0" smtClean="0">
                <a:solidFill>
                  <a:srgbClr val="302421"/>
                </a:solidFill>
                <a:latin typeface="Calibri" pitchFamily="34" charset="0"/>
              </a:rPr>
              <a:t>- ORIAS N° </a:t>
            </a:r>
            <a:r>
              <a:rPr lang="fr-FR" sz="1000" i="1" dirty="0">
                <a:solidFill>
                  <a:srgbClr val="302421"/>
                </a:solidFill>
                <a:latin typeface="Calibri" pitchFamily="34" charset="0"/>
              </a:rPr>
              <a:t>13000716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EURCHF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09801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81150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- 2016</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75163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- 2017</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65472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EURUSD - Historical &amp; Planned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73462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Synthesis</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67090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- 2016</a:t>
            </a: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13672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- 2017</a:t>
            </a: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99596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USDCHF - Historical &amp; Planned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67522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USDCHF - Synthesis</a:t>
            </a:r>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24739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69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3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GB" sz="2400" smtClean="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smtClean="0"/>
              <a:t>MTM Analysis CCY/Volume effect (Graph)</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0" y="1270000"/>
            <a:ext cx="3960741"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0" y="3175000"/>
            <a:ext cx="3960741"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00" y="5080000"/>
            <a:ext cx="3926310"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72974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smtClean="0"/>
              <a:t>MTM Analysis CCY/Volume effect (Table)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2540000"/>
            <a:ext cx="8636000" cy="2459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31860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EURUSD</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400282"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409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8221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EURCHF</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400282"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409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2958772"/>
      </p:ext>
    </p:extLst>
  </p:cSld>
  <p:clrMapOvr>
    <a:masterClrMapping/>
  </p:clrMapOvr>
  <p:timing>
    <p:tnLst>
      <p:par>
        <p:cTn id="1" dur="indefinite" restart="never" nodeType="tmRoot"/>
      </p:par>
    </p:tnLst>
  </p:timing>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5670</TotalTime>
  <Words>509</Words>
  <Application>Microsoft Office PowerPoint</Application>
  <PresentationFormat>Affichage à l'écran (4:3)</PresentationFormat>
  <Paragraphs>74</Paragraphs>
  <Slides>22</Slides>
  <Notes>0</Notes>
  <HiddenSlides>0</HiddenSlides>
  <MMClips>0</MMClips>
  <ScaleCrop>false</ScaleCrop>
  <HeadingPairs>
    <vt:vector size="4" baseType="variant">
      <vt:variant>
        <vt:lpstr>Thème</vt:lpstr>
      </vt:variant>
      <vt:variant>
        <vt:i4>2</vt:i4>
      </vt:variant>
      <vt:variant>
        <vt:lpstr>Titres des diapositives</vt:lpstr>
      </vt:variant>
      <vt:variant>
        <vt:i4>22</vt:i4>
      </vt:variant>
    </vt:vector>
  </HeadingPairs>
  <TitlesOfParts>
    <vt:vector size="24" baseType="lpstr">
      <vt:lpstr>Inspiration</vt:lpstr>
      <vt:lpstr>1_Inspiration</vt:lpstr>
      <vt:lpstr> Global Hedge Position</vt:lpstr>
      <vt:lpstr>Contents</vt:lpstr>
      <vt:lpstr> </vt:lpstr>
      <vt:lpstr>Hedging Summary</vt:lpstr>
      <vt:lpstr>Hedging Performance</vt:lpstr>
      <vt:lpstr>MTM Analysis CCY/Volume effect (Graph)</vt:lpstr>
      <vt:lpstr>MTM Analysis CCY/Volume effect (Table)</vt:lpstr>
      <vt:lpstr>Sensitivity EURUSD</vt:lpstr>
      <vt:lpstr>Sensitivity EURCHF</vt:lpstr>
      <vt:lpstr> </vt:lpstr>
      <vt:lpstr>EURCHF - Historical &amp; Planned</vt:lpstr>
      <vt:lpstr>EURCHF - Synthesis</vt:lpstr>
      <vt:lpstr>EURCHF - 2016</vt:lpstr>
      <vt:lpstr>EURCHF - 2017</vt:lpstr>
      <vt:lpstr>EURUSD - Historical &amp; Planned</vt:lpstr>
      <vt:lpstr>EURUSD - Synthesis</vt:lpstr>
      <vt:lpstr>EURUSD - 2016</vt:lpstr>
      <vt:lpstr>EURUSD - 2017</vt:lpstr>
      <vt:lpstr>USDCHF - Historical &amp; Planned</vt:lpstr>
      <vt:lpstr>USDCHF - Synthesis</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698</cp:revision>
  <cp:lastPrinted>2012-02-01T10:00:25Z</cp:lastPrinted>
  <dcterms:created xsi:type="dcterms:W3CDTF">2010-04-23T15:09:35Z</dcterms:created>
  <dcterms:modified xsi:type="dcterms:W3CDTF">2017-01-02T10:47:58Z</dcterms:modified>
</cp:coreProperties>
</file>