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8"/>
  </p:notesMasterIdLst>
  <p:sldIdLst>
    <p:sldId id="256" r:id="rId3"/>
    <p:sldId id="426" r:id="rId4"/>
    <p:sldId id="425" r:id="rId5"/>
    <p:sldId id="424" r:id="rId6"/>
    <p:sldId id="423" r:id="rId7"/>
    <p:sldId id="434" r:id="rId8"/>
    <p:sldId id="433" r:id="rId9"/>
    <p:sldId id="430" r:id="rId10"/>
    <p:sldId id="431" r:id="rId11"/>
    <p:sldId id="432" r:id="rId12"/>
    <p:sldId id="420" r:id="rId13"/>
    <p:sldId id="429" r:id="rId14"/>
    <p:sldId id="411" r:id="rId15"/>
    <p:sldId id="412" r:id="rId16"/>
    <p:sldId id="413" r:id="rId17"/>
    <p:sldId id="414" r:id="rId18"/>
    <p:sldId id="428" r:id="rId19"/>
    <p:sldId id="415" r:id="rId20"/>
    <p:sldId id="416" r:id="rId21"/>
    <p:sldId id="417" r:id="rId22"/>
    <p:sldId id="418" r:id="rId23"/>
    <p:sldId id="427" r:id="rId24"/>
    <p:sldId id="419" r:id="rId25"/>
    <p:sldId id="409" r:id="rId26"/>
    <p:sldId id="410" r:id="rId27"/>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04" d="100"/>
          <a:sy n="104" d="100"/>
        </p:scale>
        <p:origin x="1920" y="114"/>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03/04/2018</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4/3/2018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2" descr="http://www.sergeferrari.com/wp-content/themes/sergeferrari-2013/images/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186906" y="2104230"/>
            <a:ext cx="3048000" cy="1524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4/3/2018</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4/3/2018</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4/3/2018</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4/3/2018</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4/3/2018</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4/3/2018</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4/3/2018</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4/3/2018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4/3/2018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4/3/2018</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Picture 2" descr="http://www.sergeferrari.com/wp-content/themes/sergeferrari-2013/images/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239252" y="129507"/>
            <a:ext cx="1763461" cy="776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4/3/2018</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4/3/2018</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4/3/2018</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4/3/2018</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4/3/2018</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4/3/2018</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4/3/2018</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4/3/2018</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4/3/2018</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4/3/2018</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4/3/2018</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4/3/2018</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4/3/2018</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4/3/2018</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4/3/2018</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4/3/2018</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4/3/2018</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4/3/2018</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4/3/2018</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4/3/2018</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4/3/2018</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4/3/2018</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4/3/2018</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4/3/2018</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4/3/2018</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4/3/2018</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29/03/2018</a:t>
            </a: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USDCHF</a:t>
            </a:r>
            <a:endParaRPr lang="en-US" dirty="0"/>
          </a:p>
        </p:txBody>
      </p:sp>
      <p:pic>
        <p:nvPicPr>
          <p:cNvPr id="4" name="Image 3">
            <a:extLst>
              <a:ext uri="{FF2B5EF4-FFF2-40B4-BE49-F238E27FC236}">
                <a16:creationId xmlns:a16="http://schemas.microsoft.com/office/drawing/2014/main" id="{E6AB1EBA-27D9-4500-BBFF-66AC8969D180}"/>
              </a:ext>
            </a:extLst>
          </p:cNvPr>
          <p:cNvPicPr>
            <a:picLocks noChangeAspect="1"/>
          </p:cNvPicPr>
          <p:nvPr/>
        </p:nvPicPr>
        <p:blipFill>
          <a:blip r:embed="rId2"/>
          <a:stretch>
            <a:fillRect/>
          </a:stretch>
        </p:blipFill>
        <p:spPr>
          <a:xfrm>
            <a:off x="317500" y="1143000"/>
            <a:ext cx="2794000" cy="1208283"/>
          </a:xfrm>
          <a:prstGeom prst="rect">
            <a:avLst/>
          </a:prstGeom>
        </p:spPr>
      </p:pic>
      <p:pic>
        <p:nvPicPr>
          <p:cNvPr id="5" name="Image 4">
            <a:extLst>
              <a:ext uri="{FF2B5EF4-FFF2-40B4-BE49-F238E27FC236}">
                <a16:creationId xmlns:a16="http://schemas.microsoft.com/office/drawing/2014/main" id="{1F9FCEA7-542C-47AC-B521-2020AA4FE0CB}"/>
              </a:ext>
            </a:extLst>
          </p:cNvPr>
          <p:cNvPicPr>
            <a:picLocks noChangeAspect="1"/>
          </p:cNvPicPr>
          <p:nvPr/>
        </p:nvPicPr>
        <p:blipFill>
          <a:blip r:embed="rId3"/>
          <a:stretch>
            <a:fillRect/>
          </a:stretch>
        </p:blipFill>
        <p:spPr>
          <a:xfrm>
            <a:off x="3429000" y="3175000"/>
            <a:ext cx="5246184" cy="3429000"/>
          </a:xfrm>
          <a:prstGeom prst="rect">
            <a:avLst/>
          </a:prstGeom>
        </p:spPr>
      </p:pic>
    </p:spTree>
    <p:extLst>
      <p:ext uri="{BB962C8B-B14F-4D97-AF65-F5344CB8AC3E}">
        <p14:creationId xmlns:p14="http://schemas.microsoft.com/office/powerpoint/2010/main" val="31699149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EUR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EURCHF - Historical &amp; Planned</a:t>
            </a:r>
            <a:endParaRPr lang="en-US" dirty="0"/>
          </a:p>
        </p:txBody>
      </p:sp>
      <p:pic>
        <p:nvPicPr>
          <p:cNvPr id="3" name="Image 2">
            <a:extLst>
              <a:ext uri="{FF2B5EF4-FFF2-40B4-BE49-F238E27FC236}">
                <a16:creationId xmlns:a16="http://schemas.microsoft.com/office/drawing/2014/main" id="{D1579E54-FA62-4644-9113-D0D9B21C22C2}"/>
              </a:ext>
            </a:extLst>
          </p:cNvPr>
          <p:cNvPicPr>
            <a:picLocks noChangeAspect="1"/>
          </p:cNvPicPr>
          <p:nvPr/>
        </p:nvPicPr>
        <p:blipFill>
          <a:blip r:embed="rId2"/>
          <a:stretch>
            <a:fillRect/>
          </a:stretch>
        </p:blipFill>
        <p:spPr>
          <a:xfrm>
            <a:off x="825500" y="1270000"/>
            <a:ext cx="7401376" cy="5051201"/>
          </a:xfrm>
          <a:prstGeom prst="rect">
            <a:avLst/>
          </a:prstGeom>
        </p:spPr>
      </p:pic>
    </p:spTree>
    <p:extLst>
      <p:ext uri="{BB962C8B-B14F-4D97-AF65-F5344CB8AC3E}">
        <p14:creationId xmlns:p14="http://schemas.microsoft.com/office/powerpoint/2010/main" val="1601178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EUR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Synthesis</a:t>
            </a:r>
          </a:p>
        </p:txBody>
      </p:sp>
      <p:pic>
        <p:nvPicPr>
          <p:cNvPr id="3" name="Image 2">
            <a:extLst>
              <a:ext uri="{FF2B5EF4-FFF2-40B4-BE49-F238E27FC236}">
                <a16:creationId xmlns:a16="http://schemas.microsoft.com/office/drawing/2014/main" id="{E3A01D6F-6D0E-4FCB-B5DD-119E13A2B506}"/>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37040167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- 2016</a:t>
            </a:r>
          </a:p>
        </p:txBody>
      </p:sp>
      <p:pic>
        <p:nvPicPr>
          <p:cNvPr id="3" name="Image 2">
            <a:extLst>
              <a:ext uri="{FF2B5EF4-FFF2-40B4-BE49-F238E27FC236}">
                <a16:creationId xmlns:a16="http://schemas.microsoft.com/office/drawing/2014/main" id="{C51DF194-1C0A-4C53-B253-4FF9C479CBAE}"/>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Image 3">
            <a:extLst>
              <a:ext uri="{FF2B5EF4-FFF2-40B4-BE49-F238E27FC236}">
                <a16:creationId xmlns:a16="http://schemas.microsoft.com/office/drawing/2014/main" id="{8B962C53-9504-4C54-A753-53A4E9F8B34C}"/>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4791372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- 2017</a:t>
            </a:r>
          </a:p>
        </p:txBody>
      </p:sp>
      <p:pic>
        <p:nvPicPr>
          <p:cNvPr id="3" name="Image 2">
            <a:extLst>
              <a:ext uri="{FF2B5EF4-FFF2-40B4-BE49-F238E27FC236}">
                <a16:creationId xmlns:a16="http://schemas.microsoft.com/office/drawing/2014/main" id="{F8F3654B-7243-4D53-8B7B-CAE9370D0842}"/>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Image 3">
            <a:extLst>
              <a:ext uri="{FF2B5EF4-FFF2-40B4-BE49-F238E27FC236}">
                <a16:creationId xmlns:a16="http://schemas.microsoft.com/office/drawing/2014/main" id="{C51BAA2A-D520-4EDA-B077-BA068ADBD591}"/>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7935063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- 2018</a:t>
            </a:r>
          </a:p>
        </p:txBody>
      </p:sp>
      <p:pic>
        <p:nvPicPr>
          <p:cNvPr id="3" name="Image 2">
            <a:extLst>
              <a:ext uri="{FF2B5EF4-FFF2-40B4-BE49-F238E27FC236}">
                <a16:creationId xmlns:a16="http://schemas.microsoft.com/office/drawing/2014/main" id="{1AB38B23-3D54-4892-A349-A6B1A2240217}"/>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Image 3">
            <a:extLst>
              <a:ext uri="{FF2B5EF4-FFF2-40B4-BE49-F238E27FC236}">
                <a16:creationId xmlns:a16="http://schemas.microsoft.com/office/drawing/2014/main" id="{588CDCFC-DC2A-4193-9787-0622EDB8BF2B}"/>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5288891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EURUSD - Historical &amp; Planned</a:t>
            </a:r>
            <a:endParaRPr lang="en-US" dirty="0"/>
          </a:p>
        </p:txBody>
      </p:sp>
      <p:pic>
        <p:nvPicPr>
          <p:cNvPr id="3" name="Image 2">
            <a:extLst>
              <a:ext uri="{FF2B5EF4-FFF2-40B4-BE49-F238E27FC236}">
                <a16:creationId xmlns:a16="http://schemas.microsoft.com/office/drawing/2014/main" id="{A229DE61-C938-407E-883A-0E5E3C0BF747}"/>
              </a:ext>
            </a:extLst>
          </p:cNvPr>
          <p:cNvPicPr>
            <a:picLocks noChangeAspect="1"/>
          </p:cNvPicPr>
          <p:nvPr/>
        </p:nvPicPr>
        <p:blipFill>
          <a:blip r:embed="rId2"/>
          <a:stretch>
            <a:fillRect/>
          </a:stretch>
        </p:blipFill>
        <p:spPr>
          <a:xfrm>
            <a:off x="825500" y="1270000"/>
            <a:ext cx="7401376" cy="5051201"/>
          </a:xfrm>
          <a:prstGeom prst="rect">
            <a:avLst/>
          </a:prstGeom>
        </p:spPr>
      </p:pic>
    </p:spTree>
    <p:extLst>
      <p:ext uri="{BB962C8B-B14F-4D97-AF65-F5344CB8AC3E}">
        <p14:creationId xmlns:p14="http://schemas.microsoft.com/office/powerpoint/2010/main" val="4632457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Synthesis</a:t>
            </a:r>
          </a:p>
        </p:txBody>
      </p:sp>
      <p:pic>
        <p:nvPicPr>
          <p:cNvPr id="3" name="Image 2">
            <a:extLst>
              <a:ext uri="{FF2B5EF4-FFF2-40B4-BE49-F238E27FC236}">
                <a16:creationId xmlns:a16="http://schemas.microsoft.com/office/drawing/2014/main" id="{44BCB8E4-97A1-4DBB-98A6-B5B26850B49B}"/>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24246727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- 2016</a:t>
            </a:r>
          </a:p>
        </p:txBody>
      </p:sp>
      <p:pic>
        <p:nvPicPr>
          <p:cNvPr id="3" name="Image 2">
            <a:extLst>
              <a:ext uri="{FF2B5EF4-FFF2-40B4-BE49-F238E27FC236}">
                <a16:creationId xmlns:a16="http://schemas.microsoft.com/office/drawing/2014/main" id="{28B75D45-F21D-4D6D-8C78-00E25B972ECE}"/>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Image 3">
            <a:extLst>
              <a:ext uri="{FF2B5EF4-FFF2-40B4-BE49-F238E27FC236}">
                <a16:creationId xmlns:a16="http://schemas.microsoft.com/office/drawing/2014/main" id="{D3D5AFD0-64AC-4990-9673-8473056C3BBC}"/>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8743780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- 2017</a:t>
            </a:r>
          </a:p>
        </p:txBody>
      </p:sp>
      <p:pic>
        <p:nvPicPr>
          <p:cNvPr id="3" name="Image 2">
            <a:extLst>
              <a:ext uri="{FF2B5EF4-FFF2-40B4-BE49-F238E27FC236}">
                <a16:creationId xmlns:a16="http://schemas.microsoft.com/office/drawing/2014/main" id="{59002913-452C-46AE-A7B3-B5C9F260282A}"/>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Image 3">
            <a:extLst>
              <a:ext uri="{FF2B5EF4-FFF2-40B4-BE49-F238E27FC236}">
                <a16:creationId xmlns:a16="http://schemas.microsoft.com/office/drawing/2014/main" id="{34F0B94A-8FDB-4E0C-9388-6B26C9F22456}"/>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037124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- 2018</a:t>
            </a:r>
          </a:p>
        </p:txBody>
      </p:sp>
      <p:pic>
        <p:nvPicPr>
          <p:cNvPr id="3" name="Image 2">
            <a:extLst>
              <a:ext uri="{FF2B5EF4-FFF2-40B4-BE49-F238E27FC236}">
                <a16:creationId xmlns:a16="http://schemas.microsoft.com/office/drawing/2014/main" id="{BBBD4125-84D5-4CDC-8888-7AA77423F40F}"/>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Image 3">
            <a:extLst>
              <a:ext uri="{FF2B5EF4-FFF2-40B4-BE49-F238E27FC236}">
                <a16:creationId xmlns:a16="http://schemas.microsoft.com/office/drawing/2014/main" id="{EEAD07A9-AD4C-4A71-8144-5E46BDA34221}"/>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8396684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USD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USDCHF - Historical &amp; Planned</a:t>
            </a:r>
            <a:endParaRPr lang="en-US" dirty="0"/>
          </a:p>
        </p:txBody>
      </p:sp>
      <p:pic>
        <p:nvPicPr>
          <p:cNvPr id="3" name="Image 2">
            <a:extLst>
              <a:ext uri="{FF2B5EF4-FFF2-40B4-BE49-F238E27FC236}">
                <a16:creationId xmlns:a16="http://schemas.microsoft.com/office/drawing/2014/main" id="{9E18B43F-3014-4CA5-A70B-581709BB29E6}"/>
              </a:ext>
            </a:extLst>
          </p:cNvPr>
          <p:cNvPicPr>
            <a:picLocks noChangeAspect="1"/>
          </p:cNvPicPr>
          <p:nvPr/>
        </p:nvPicPr>
        <p:blipFill>
          <a:blip r:embed="rId2"/>
          <a:stretch>
            <a:fillRect/>
          </a:stretch>
        </p:blipFill>
        <p:spPr>
          <a:xfrm>
            <a:off x="825500" y="1270000"/>
            <a:ext cx="7401376" cy="5051201"/>
          </a:xfrm>
          <a:prstGeom prst="rect">
            <a:avLst/>
          </a:prstGeom>
        </p:spPr>
      </p:pic>
    </p:spTree>
    <p:extLst>
      <p:ext uri="{BB962C8B-B14F-4D97-AF65-F5344CB8AC3E}">
        <p14:creationId xmlns:p14="http://schemas.microsoft.com/office/powerpoint/2010/main" val="33925065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USD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USDCHF - Synthesis</a:t>
            </a:r>
          </a:p>
        </p:txBody>
      </p:sp>
      <p:pic>
        <p:nvPicPr>
          <p:cNvPr id="3" name="Image 2">
            <a:extLst>
              <a:ext uri="{FF2B5EF4-FFF2-40B4-BE49-F238E27FC236}">
                <a16:creationId xmlns:a16="http://schemas.microsoft.com/office/drawing/2014/main" id="{3CD1EE59-C2D5-4C91-A57F-CF8ECB0373B7}"/>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1916039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0" name="Rectangle 3"/>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Rue Cardinal </a:t>
            </a:r>
            <a:r>
              <a:rPr lang="fr-FR" kern="0" dirty="0" err="1">
                <a:solidFill>
                  <a:srgbClr val="302421"/>
                </a:solidFill>
                <a:latin typeface="Calibri" pitchFamily="34" charset="0"/>
                <a:cs typeface="Calibri" pitchFamily="34" charset="0"/>
              </a:rPr>
              <a:t>Journet</a:t>
            </a:r>
            <a:r>
              <a:rPr lang="fr-FR" kern="0" dirty="0">
                <a:solidFill>
                  <a:srgbClr val="302421"/>
                </a:solidFill>
                <a:latin typeface="Calibri" pitchFamily="34" charset="0"/>
                <a:cs typeface="Calibri" pitchFamily="34" charset="0"/>
              </a:rPr>
              <a:t> 27,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1217 Meyrin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pic>
        <p:nvPicPr>
          <p:cNvPr id="3" name="Image 2">
            <a:extLst>
              <a:ext uri="{FF2B5EF4-FFF2-40B4-BE49-F238E27FC236}">
                <a16:creationId xmlns:a16="http://schemas.microsoft.com/office/drawing/2014/main" id="{C8A0AA1C-CF59-489C-8CFE-DF3B85D34099}"/>
              </a:ext>
            </a:extLst>
          </p:cNvPr>
          <p:cNvPicPr>
            <a:picLocks noChangeAspect="1"/>
          </p:cNvPicPr>
          <p:nvPr/>
        </p:nvPicPr>
        <p:blipFill>
          <a:blip r:embed="rId2"/>
          <a:stretch>
            <a:fillRect/>
          </a:stretch>
        </p:blipFill>
        <p:spPr>
          <a:xfrm>
            <a:off x="127000" y="1524000"/>
            <a:ext cx="8890000" cy="2078966"/>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pic>
        <p:nvPicPr>
          <p:cNvPr id="3" name="Image 2">
            <a:extLst>
              <a:ext uri="{FF2B5EF4-FFF2-40B4-BE49-F238E27FC236}">
                <a16:creationId xmlns:a16="http://schemas.microsoft.com/office/drawing/2014/main" id="{32AE2D38-B0E1-448E-82EF-203CF5CCE9F0}"/>
              </a:ext>
            </a:extLst>
          </p:cNvPr>
          <p:cNvPicPr>
            <a:picLocks noChangeAspect="1"/>
          </p:cNvPicPr>
          <p:nvPr/>
        </p:nvPicPr>
        <p:blipFill>
          <a:blip r:embed="rId2"/>
          <a:stretch>
            <a:fillRect/>
          </a:stretch>
        </p:blipFill>
        <p:spPr>
          <a:xfrm>
            <a:off x="127000" y="1524000"/>
            <a:ext cx="8890000" cy="1780670"/>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35000" y="1905000"/>
            <a:ext cx="3810000" cy="4154984"/>
          </a:xfrm>
          <a:prstGeom prst="rect">
            <a:avLst/>
          </a:prstGeom>
          <a:noFill/>
        </p:spPr>
        <p:txBody>
          <a:bodyPr wrap="square" rtlCol="0">
            <a:spAutoFit/>
          </a:bodyPr>
          <a:lstStyle/>
          <a:p>
            <a:pPr algn="ctr"/>
            <a:r>
              <a:rPr lang="en-US" sz="2400">
                <a:latin typeface="Calibri" panose="020F0502020204030204" pitchFamily="34" charset="0"/>
              </a:rPr>
              <a:t>Fair Value
Intrinsec Value
Time Value</a:t>
            </a:r>
            <a:endParaRPr lang="en-GB" sz="2400" dirty="0">
              <a:latin typeface="Calibri" panose="020F0502020204030204" pitchFamily="34" charset="0"/>
            </a:endParaRPr>
          </a:p>
        </p:txBody>
      </p:sp>
      <p:sp>
        <p:nvSpPr>
          <p:cNvPr id="4" name="Title"/>
          <p:cNvSpPr>
            <a:spLocks noGrp="1"/>
          </p:cNvSpPr>
          <p:nvPr>
            <p:ph type="title"/>
          </p:nvPr>
        </p:nvSpPr>
        <p:spPr/>
        <p:txBody>
          <a:bodyPr/>
          <a:lstStyle/>
          <a:p>
            <a:r>
              <a:rPr lang="fr-FR"/>
              <a:t>MTM Analysis CCY/Volume effect (Graph)</a:t>
            </a:r>
            <a:endParaRPr lang="en-US" dirty="0"/>
          </a:p>
        </p:txBody>
      </p:sp>
      <p:pic>
        <p:nvPicPr>
          <p:cNvPr id="3" name="Image 2">
            <a:extLst>
              <a:ext uri="{FF2B5EF4-FFF2-40B4-BE49-F238E27FC236}">
                <a16:creationId xmlns:a16="http://schemas.microsoft.com/office/drawing/2014/main" id="{FDF1FE01-FB4F-4D07-8B38-F123D4126048}"/>
              </a:ext>
            </a:extLst>
          </p:cNvPr>
          <p:cNvPicPr>
            <a:picLocks noChangeAspect="1"/>
          </p:cNvPicPr>
          <p:nvPr/>
        </p:nvPicPr>
        <p:blipFill>
          <a:blip r:embed="rId2"/>
          <a:stretch>
            <a:fillRect/>
          </a:stretch>
        </p:blipFill>
        <p:spPr>
          <a:xfrm>
            <a:off x="4445000" y="1270000"/>
            <a:ext cx="3989213" cy="1651000"/>
          </a:xfrm>
          <a:prstGeom prst="rect">
            <a:avLst/>
          </a:prstGeom>
        </p:spPr>
      </p:pic>
      <p:pic>
        <p:nvPicPr>
          <p:cNvPr id="5" name="Image 4">
            <a:extLst>
              <a:ext uri="{FF2B5EF4-FFF2-40B4-BE49-F238E27FC236}">
                <a16:creationId xmlns:a16="http://schemas.microsoft.com/office/drawing/2014/main" id="{551252D1-9B58-45DD-B471-B42DD4F952BF}"/>
              </a:ext>
            </a:extLst>
          </p:cNvPr>
          <p:cNvPicPr>
            <a:picLocks noChangeAspect="1"/>
          </p:cNvPicPr>
          <p:nvPr/>
        </p:nvPicPr>
        <p:blipFill>
          <a:blip r:embed="rId3"/>
          <a:stretch>
            <a:fillRect/>
          </a:stretch>
        </p:blipFill>
        <p:spPr>
          <a:xfrm>
            <a:off x="4445000" y="3175000"/>
            <a:ext cx="3951987" cy="1651000"/>
          </a:xfrm>
          <a:prstGeom prst="rect">
            <a:avLst/>
          </a:prstGeom>
        </p:spPr>
      </p:pic>
      <p:pic>
        <p:nvPicPr>
          <p:cNvPr id="6" name="Image 5">
            <a:extLst>
              <a:ext uri="{FF2B5EF4-FFF2-40B4-BE49-F238E27FC236}">
                <a16:creationId xmlns:a16="http://schemas.microsoft.com/office/drawing/2014/main" id="{D7C93BBB-4DCD-4C8E-A702-4458BA62FD9E}"/>
              </a:ext>
            </a:extLst>
          </p:cNvPr>
          <p:cNvPicPr>
            <a:picLocks noChangeAspect="1"/>
          </p:cNvPicPr>
          <p:nvPr/>
        </p:nvPicPr>
        <p:blipFill>
          <a:blip r:embed="rId4"/>
          <a:stretch>
            <a:fillRect/>
          </a:stretch>
        </p:blipFill>
        <p:spPr>
          <a:xfrm>
            <a:off x="4445000" y="5080000"/>
            <a:ext cx="3914764" cy="1651000"/>
          </a:xfrm>
          <a:prstGeom prst="rect">
            <a:avLst/>
          </a:prstGeom>
        </p:spPr>
      </p:pic>
    </p:spTree>
    <p:extLst>
      <p:ext uri="{BB962C8B-B14F-4D97-AF65-F5344CB8AC3E}">
        <p14:creationId xmlns:p14="http://schemas.microsoft.com/office/powerpoint/2010/main" val="7470711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MTM Analysis CCY/Volume effect (Table)</a:t>
            </a:r>
            <a:endParaRPr lang="en-US" dirty="0"/>
          </a:p>
        </p:txBody>
      </p:sp>
      <p:pic>
        <p:nvPicPr>
          <p:cNvPr id="4" name="Image 3">
            <a:extLst>
              <a:ext uri="{FF2B5EF4-FFF2-40B4-BE49-F238E27FC236}">
                <a16:creationId xmlns:a16="http://schemas.microsoft.com/office/drawing/2014/main" id="{2ED7FFB6-EF4B-49CB-B9EF-8763BD8DB89D}"/>
              </a:ext>
            </a:extLst>
          </p:cNvPr>
          <p:cNvPicPr>
            <a:picLocks noChangeAspect="1"/>
          </p:cNvPicPr>
          <p:nvPr/>
        </p:nvPicPr>
        <p:blipFill>
          <a:blip r:embed="rId2"/>
          <a:stretch>
            <a:fillRect/>
          </a:stretch>
        </p:blipFill>
        <p:spPr>
          <a:xfrm>
            <a:off x="254000" y="2540000"/>
            <a:ext cx="8636000" cy="2603937"/>
          </a:xfrm>
          <a:prstGeom prst="rect">
            <a:avLst/>
          </a:prstGeom>
        </p:spPr>
      </p:pic>
    </p:spTree>
    <p:extLst>
      <p:ext uri="{BB962C8B-B14F-4D97-AF65-F5344CB8AC3E}">
        <p14:creationId xmlns:p14="http://schemas.microsoft.com/office/powerpoint/2010/main" val="39930321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EURUSD</a:t>
            </a:r>
            <a:endParaRPr lang="en-US" dirty="0"/>
          </a:p>
        </p:txBody>
      </p:sp>
      <p:pic>
        <p:nvPicPr>
          <p:cNvPr id="4" name="Image 3">
            <a:extLst>
              <a:ext uri="{FF2B5EF4-FFF2-40B4-BE49-F238E27FC236}">
                <a16:creationId xmlns:a16="http://schemas.microsoft.com/office/drawing/2014/main" id="{C270740A-AB2C-4028-B806-9F4836C95A13}"/>
              </a:ext>
            </a:extLst>
          </p:cNvPr>
          <p:cNvPicPr>
            <a:picLocks noChangeAspect="1"/>
          </p:cNvPicPr>
          <p:nvPr/>
        </p:nvPicPr>
        <p:blipFill>
          <a:blip r:embed="rId2"/>
          <a:stretch>
            <a:fillRect/>
          </a:stretch>
        </p:blipFill>
        <p:spPr>
          <a:xfrm>
            <a:off x="317500" y="1143000"/>
            <a:ext cx="2794000" cy="1212537"/>
          </a:xfrm>
          <a:prstGeom prst="rect">
            <a:avLst/>
          </a:prstGeom>
        </p:spPr>
      </p:pic>
      <p:pic>
        <p:nvPicPr>
          <p:cNvPr id="5" name="Image 4">
            <a:extLst>
              <a:ext uri="{FF2B5EF4-FFF2-40B4-BE49-F238E27FC236}">
                <a16:creationId xmlns:a16="http://schemas.microsoft.com/office/drawing/2014/main" id="{2635E537-1CA7-4E8B-8097-3ECA64ED6806}"/>
              </a:ext>
            </a:extLst>
          </p:cNvPr>
          <p:cNvPicPr>
            <a:picLocks noChangeAspect="1"/>
          </p:cNvPicPr>
          <p:nvPr/>
        </p:nvPicPr>
        <p:blipFill>
          <a:blip r:embed="rId3"/>
          <a:stretch>
            <a:fillRect/>
          </a:stretch>
        </p:blipFill>
        <p:spPr>
          <a:xfrm>
            <a:off x="3429000" y="3175000"/>
            <a:ext cx="5246184" cy="3429000"/>
          </a:xfrm>
          <a:prstGeom prst="rect">
            <a:avLst/>
          </a:prstGeom>
        </p:spPr>
      </p:pic>
    </p:spTree>
    <p:extLst>
      <p:ext uri="{BB962C8B-B14F-4D97-AF65-F5344CB8AC3E}">
        <p14:creationId xmlns:p14="http://schemas.microsoft.com/office/powerpoint/2010/main" val="18265639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EURCHF</a:t>
            </a:r>
            <a:endParaRPr lang="en-US" dirty="0"/>
          </a:p>
        </p:txBody>
      </p:sp>
      <p:pic>
        <p:nvPicPr>
          <p:cNvPr id="4" name="Image 3">
            <a:extLst>
              <a:ext uri="{FF2B5EF4-FFF2-40B4-BE49-F238E27FC236}">
                <a16:creationId xmlns:a16="http://schemas.microsoft.com/office/drawing/2014/main" id="{3A0A2D33-A9A4-4FA7-8C93-B666BFE7F90C}"/>
              </a:ext>
            </a:extLst>
          </p:cNvPr>
          <p:cNvPicPr>
            <a:picLocks noChangeAspect="1"/>
          </p:cNvPicPr>
          <p:nvPr/>
        </p:nvPicPr>
        <p:blipFill>
          <a:blip r:embed="rId2"/>
          <a:stretch>
            <a:fillRect/>
          </a:stretch>
        </p:blipFill>
        <p:spPr>
          <a:xfrm>
            <a:off x="317500" y="1143000"/>
            <a:ext cx="2794000" cy="1212537"/>
          </a:xfrm>
          <a:prstGeom prst="rect">
            <a:avLst/>
          </a:prstGeom>
        </p:spPr>
      </p:pic>
      <p:pic>
        <p:nvPicPr>
          <p:cNvPr id="5" name="Image 4">
            <a:extLst>
              <a:ext uri="{FF2B5EF4-FFF2-40B4-BE49-F238E27FC236}">
                <a16:creationId xmlns:a16="http://schemas.microsoft.com/office/drawing/2014/main" id="{29A787BF-D653-411A-82C6-8DACD75059CD}"/>
              </a:ext>
            </a:extLst>
          </p:cNvPr>
          <p:cNvPicPr>
            <a:picLocks noChangeAspect="1"/>
          </p:cNvPicPr>
          <p:nvPr/>
        </p:nvPicPr>
        <p:blipFill>
          <a:blip r:embed="rId3"/>
          <a:stretch>
            <a:fillRect/>
          </a:stretch>
        </p:blipFill>
        <p:spPr>
          <a:xfrm>
            <a:off x="3429000" y="3175000"/>
            <a:ext cx="5246184" cy="3429000"/>
          </a:xfrm>
          <a:prstGeom prst="rect">
            <a:avLst/>
          </a:prstGeom>
        </p:spPr>
      </p:pic>
    </p:spTree>
    <p:extLst>
      <p:ext uri="{BB962C8B-B14F-4D97-AF65-F5344CB8AC3E}">
        <p14:creationId xmlns:p14="http://schemas.microsoft.com/office/powerpoint/2010/main" val="3157452632"/>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5672</TotalTime>
  <Words>533</Words>
  <Application>Microsoft Office PowerPoint</Application>
  <PresentationFormat>Affichage à l'écran (4:3)</PresentationFormat>
  <Paragraphs>77</Paragraphs>
  <Slides>25</Slides>
  <Notes>0</Notes>
  <HiddenSlides>0</HiddenSlides>
  <MMClips>0</MMClips>
  <ScaleCrop>false</ScaleCrop>
  <HeadingPairs>
    <vt:vector size="6" baseType="variant">
      <vt:variant>
        <vt:lpstr>Polices utilisées</vt:lpstr>
      </vt:variant>
      <vt:variant>
        <vt:i4>7</vt:i4>
      </vt:variant>
      <vt:variant>
        <vt:lpstr>Thème</vt:lpstr>
      </vt:variant>
      <vt:variant>
        <vt:i4>2</vt:i4>
      </vt:variant>
      <vt:variant>
        <vt:lpstr>Titres des diapositives</vt:lpstr>
      </vt:variant>
      <vt:variant>
        <vt:i4>25</vt:i4>
      </vt:variant>
    </vt:vector>
  </HeadingPairs>
  <TitlesOfParts>
    <vt:vector size="34" baseType="lpstr">
      <vt:lpstr>Andale Sans UI</vt:lpstr>
      <vt:lpstr>Arial</vt:lpstr>
      <vt:lpstr>Calibri</vt:lpstr>
      <vt:lpstr>News Gothic MT</vt:lpstr>
      <vt:lpstr>Times New Roman</vt:lpstr>
      <vt:lpstr>Verdana</vt:lpstr>
      <vt:lpstr>Wingdings</vt:lpstr>
      <vt:lpstr>Inspiration</vt:lpstr>
      <vt:lpstr>1_Inspiration</vt:lpstr>
      <vt:lpstr> Global Hedge Position</vt:lpstr>
      <vt:lpstr>Contents</vt:lpstr>
      <vt:lpstr> </vt:lpstr>
      <vt:lpstr>Hedging Summary</vt:lpstr>
      <vt:lpstr>Hedging Performance</vt:lpstr>
      <vt:lpstr>MTM Analysis CCY/Volume effect (Graph)</vt:lpstr>
      <vt:lpstr>MTM Analysis CCY/Volume effect (Table)</vt:lpstr>
      <vt:lpstr>Sensitivity EURUSD</vt:lpstr>
      <vt:lpstr>Sensitivity EURCHF</vt:lpstr>
      <vt:lpstr>Sensitivity USDCHF</vt:lpstr>
      <vt:lpstr> </vt:lpstr>
      <vt:lpstr>EURCHF - Historical &amp; Planned</vt:lpstr>
      <vt:lpstr>EURCHF - Synthesis</vt:lpstr>
      <vt:lpstr>EURCHF - 2016</vt:lpstr>
      <vt:lpstr>EURCHF - 2017</vt:lpstr>
      <vt:lpstr>EURCHF - 2018</vt:lpstr>
      <vt:lpstr>EURUSD - Historical &amp; Planned</vt:lpstr>
      <vt:lpstr>EURUSD - Synthesis</vt:lpstr>
      <vt:lpstr>EURUSD - 2016</vt:lpstr>
      <vt:lpstr>EURUSD - 2017</vt:lpstr>
      <vt:lpstr>EURUSD - 2018</vt:lpstr>
      <vt:lpstr>USDCHF - Historical &amp; Planned</vt:lpstr>
      <vt:lpstr>USDCHF - Synthesis</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Kerius</cp:lastModifiedBy>
  <cp:revision>697</cp:revision>
  <cp:lastPrinted>2012-02-01T10:00:25Z</cp:lastPrinted>
  <dcterms:created xsi:type="dcterms:W3CDTF">2010-04-23T15:09:35Z</dcterms:created>
  <dcterms:modified xsi:type="dcterms:W3CDTF">2018-04-03T12:12:39Z</dcterms:modified>
</cp:coreProperties>
</file>