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503" r:id="rId11"/>
    <p:sldId id="504" r:id="rId12"/>
    <p:sldId id="507" r:id="rId13"/>
    <p:sldId id="508" r:id="rId14"/>
    <p:sldId id="511" r:id="rId15"/>
    <p:sldId id="513" r:id="rId16"/>
    <p:sldId id="517" r:id="rId17"/>
    <p:sldId id="518" r:id="rId18"/>
    <p:sldId id="521" r:id="rId19"/>
    <p:sldId id="457" r:id="rId20"/>
    <p:sldId id="522" r:id="rId21"/>
    <p:sldId id="528" r:id="rId22"/>
    <p:sldId id="458"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C01B626E-4854-42E0-828B-0D18B236A8E3}"/>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64395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3" name="EURCNY_ImageALLOC">
            <a:extLst>
              <a:ext uri="{FF2B5EF4-FFF2-40B4-BE49-F238E27FC236}">
                <a16:creationId xmlns:a16="http://schemas.microsoft.com/office/drawing/2014/main" id="{B8BBF2BF-5FED-499E-8385-7946E613156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NY_ImageBLEND">
            <a:extLst>
              <a:ext uri="{FF2B5EF4-FFF2-40B4-BE49-F238E27FC236}">
                <a16:creationId xmlns:a16="http://schemas.microsoft.com/office/drawing/2014/main" id="{86B220DD-1FA7-475B-BD21-714428B62C9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6798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78619B70-943D-413D-840F-229B4C25CB78}"/>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48061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E6FAADB5-E67F-45DF-80CD-6513A40B83A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48495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2FEBD8FB-A3D9-4B4E-87D2-FA9F99C20625}"/>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03059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3" name="EURJPY_ImageALLOC">
            <a:extLst>
              <a:ext uri="{FF2B5EF4-FFF2-40B4-BE49-F238E27FC236}">
                <a16:creationId xmlns:a16="http://schemas.microsoft.com/office/drawing/2014/main" id="{3B2C0403-4E13-472B-B853-E216C133E3A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JPY_ImageBLEND">
            <a:extLst>
              <a:ext uri="{FF2B5EF4-FFF2-40B4-BE49-F238E27FC236}">
                <a16:creationId xmlns:a16="http://schemas.microsoft.com/office/drawing/2014/main" id="{9CBB0462-5DF3-4DD0-BD86-4BBD199F712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432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C70D0CE9-4738-4373-ACBD-E58264C93795}"/>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51938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3" name="EURSEK_ImageALLOC">
            <a:extLst>
              <a:ext uri="{FF2B5EF4-FFF2-40B4-BE49-F238E27FC236}">
                <a16:creationId xmlns:a16="http://schemas.microsoft.com/office/drawing/2014/main" id="{5357DFED-59FA-4BC7-9ACF-BCA62002F4D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SEK_ImageBLEND">
            <a:extLst>
              <a:ext uri="{FF2B5EF4-FFF2-40B4-BE49-F238E27FC236}">
                <a16:creationId xmlns:a16="http://schemas.microsoft.com/office/drawing/2014/main" id="{67996D4D-571C-4A7C-A951-FD1A71F0A54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6120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117A6B6-B645-478E-A5FA-322C43B5F9E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15123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3F27DAC5-7DD0-4D6A-8594-73682BFD4585}"/>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81997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A752CF4C-2ABC-493D-A5BC-6F233952E3E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9D2A935-E120-4364-8968-2CD2289F02A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96823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5FFDEF5C-BE60-48A7-81AE-5C7AD76954A7}"/>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664320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6" name="Tableau 5">
            <a:extLst>
              <a:ext uri="{FF2B5EF4-FFF2-40B4-BE49-F238E27FC236}">
                <a16:creationId xmlns:a16="http://schemas.microsoft.com/office/drawing/2014/main" id="{8C547ACB-0D08-4E39-9D2C-CC4D3B1A8168}"/>
              </a:ext>
            </a:extLst>
          </p:cNvPr>
          <p:cNvGraphicFramePr>
            <a:graphicFrameLocks noGrp="1"/>
          </p:cNvGraphicFramePr>
          <p:nvPr>
            <p:extLst>
              <p:ext uri="{D42A27DB-BD31-4B8C-83A1-F6EECF244321}">
                <p14:modId xmlns:p14="http://schemas.microsoft.com/office/powerpoint/2010/main" val="2610046333"/>
              </p:ext>
            </p:extLst>
          </p:nvPr>
        </p:nvGraphicFramePr>
        <p:xfrm>
          <a:off x="137160" y="1326871"/>
          <a:ext cx="8915398" cy="2927715"/>
        </p:xfrm>
        <a:graphic>
          <a:graphicData uri="http://schemas.openxmlformats.org/drawingml/2006/table">
            <a:tbl>
              <a:tblPr/>
              <a:tblGrid>
                <a:gridCol w="1051079">
                  <a:extLst>
                    <a:ext uri="{9D8B030D-6E8A-4147-A177-3AD203B41FA5}">
                      <a16:colId xmlns:a16="http://schemas.microsoft.com/office/drawing/2014/main" val="293408612"/>
                    </a:ext>
                  </a:extLst>
                </a:gridCol>
                <a:gridCol w="1053760">
                  <a:extLst>
                    <a:ext uri="{9D8B030D-6E8A-4147-A177-3AD203B41FA5}">
                      <a16:colId xmlns:a16="http://schemas.microsoft.com/office/drawing/2014/main" val="814356247"/>
                    </a:ext>
                  </a:extLst>
                </a:gridCol>
                <a:gridCol w="529690">
                  <a:extLst>
                    <a:ext uri="{9D8B030D-6E8A-4147-A177-3AD203B41FA5}">
                      <a16:colId xmlns:a16="http://schemas.microsoft.com/office/drawing/2014/main" val="747576317"/>
                    </a:ext>
                  </a:extLst>
                </a:gridCol>
                <a:gridCol w="853873">
                  <a:extLst>
                    <a:ext uri="{9D8B030D-6E8A-4147-A177-3AD203B41FA5}">
                      <a16:colId xmlns:a16="http://schemas.microsoft.com/office/drawing/2014/main" val="569880396"/>
                    </a:ext>
                  </a:extLst>
                </a:gridCol>
                <a:gridCol w="890199">
                  <a:extLst>
                    <a:ext uri="{9D8B030D-6E8A-4147-A177-3AD203B41FA5}">
                      <a16:colId xmlns:a16="http://schemas.microsoft.com/office/drawing/2014/main" val="1666656167"/>
                    </a:ext>
                  </a:extLst>
                </a:gridCol>
                <a:gridCol w="890199">
                  <a:extLst>
                    <a:ext uri="{9D8B030D-6E8A-4147-A177-3AD203B41FA5}">
                      <a16:colId xmlns:a16="http://schemas.microsoft.com/office/drawing/2014/main" val="2478510765"/>
                    </a:ext>
                  </a:extLst>
                </a:gridCol>
                <a:gridCol w="546989">
                  <a:extLst>
                    <a:ext uri="{9D8B030D-6E8A-4147-A177-3AD203B41FA5}">
                      <a16:colId xmlns:a16="http://schemas.microsoft.com/office/drawing/2014/main" val="291446010"/>
                    </a:ext>
                  </a:extLst>
                </a:gridCol>
                <a:gridCol w="546989">
                  <a:extLst>
                    <a:ext uri="{9D8B030D-6E8A-4147-A177-3AD203B41FA5}">
                      <a16:colId xmlns:a16="http://schemas.microsoft.com/office/drawing/2014/main" val="3905751279"/>
                    </a:ext>
                  </a:extLst>
                </a:gridCol>
                <a:gridCol w="890199">
                  <a:extLst>
                    <a:ext uri="{9D8B030D-6E8A-4147-A177-3AD203B41FA5}">
                      <a16:colId xmlns:a16="http://schemas.microsoft.com/office/drawing/2014/main" val="358787600"/>
                    </a:ext>
                  </a:extLst>
                </a:gridCol>
                <a:gridCol w="890199">
                  <a:extLst>
                    <a:ext uri="{9D8B030D-6E8A-4147-A177-3AD203B41FA5}">
                      <a16:colId xmlns:a16="http://schemas.microsoft.com/office/drawing/2014/main" val="2095638892"/>
                    </a:ext>
                  </a:extLst>
                </a:gridCol>
                <a:gridCol w="772222">
                  <a:extLst>
                    <a:ext uri="{9D8B030D-6E8A-4147-A177-3AD203B41FA5}">
                      <a16:colId xmlns:a16="http://schemas.microsoft.com/office/drawing/2014/main" val="2951951952"/>
                    </a:ext>
                  </a:extLst>
                </a:gridCol>
              </a:tblGrid>
              <a:tr h="279157">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Calibri" panose="020F0502020204030204" pitchFamily="34" charset="0"/>
                        </a:rPr>
                        <a:t>Hedge Reference</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Position</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CCY</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Notional</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Exposure</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Evolution in %</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Option Ratio</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     excl. premiums</a:t>
                      </a:r>
                    </a:p>
                  </a:txBody>
                  <a:tcPr marL="5189" marR="5189" marT="51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     inc. premiums</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94552110"/>
                  </a:ext>
                </a:extLst>
              </a:tr>
              <a:tr h="103776">
                <a:tc rowSpan="2">
                  <a:txBody>
                    <a:bodyPr/>
                    <a:lstStyle/>
                    <a:p>
                      <a:pPr algn="ctr" fontAlgn="ctr"/>
                      <a:r>
                        <a:rPr lang="fr-FR" sz="1100" b="0" i="0" u="none" strike="noStrike">
                          <a:solidFill>
                            <a:srgbClr val="000000"/>
                          </a:solidFill>
                          <a:effectLst/>
                          <a:latin typeface="Calibri" panose="020F0502020204030204" pitchFamily="34" charset="0"/>
                        </a:rPr>
                        <a:t>EURCHF</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43679398"/>
                  </a:ext>
                </a:extLst>
              </a:tr>
              <a:tr h="1037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9 050 000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9 750 000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93%</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1.0638</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9815809"/>
                  </a:ext>
                </a:extLst>
              </a:tr>
              <a:tr h="103776">
                <a:tc rowSpan="2">
                  <a:txBody>
                    <a:bodyPr/>
                    <a:lstStyle/>
                    <a:p>
                      <a:pPr algn="ctr" fontAlgn="ctr"/>
                      <a:r>
                        <a:rPr lang="fr-FR" sz="1100" b="0" i="0" u="none" strike="noStrike">
                          <a:solidFill>
                            <a:srgbClr val="000000"/>
                          </a:solidFill>
                          <a:effectLst/>
                          <a:latin typeface="Calibri" panose="020F0502020204030204" pitchFamily="34" charset="0"/>
                        </a:rPr>
                        <a:t>EURCNY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48465911"/>
                  </a:ext>
                </a:extLst>
              </a:tr>
              <a:tr h="1037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-12 180 000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-19 500 000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62%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7.7526</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7.7526</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4079604"/>
                  </a:ext>
                </a:extLst>
              </a:tr>
              <a:tr h="103776">
                <a:tc rowSpan="2">
                  <a:txBody>
                    <a:bodyPr/>
                    <a:lstStyle/>
                    <a:p>
                      <a:pPr algn="ctr" fontAlgn="ctr"/>
                      <a:r>
                        <a:rPr lang="fr-FR" sz="1100" b="0" i="0" u="none" strike="noStrike">
                          <a:solidFill>
                            <a:srgbClr val="000000"/>
                          </a:solidFill>
                          <a:effectLst/>
                          <a:latin typeface="Calibri" panose="020F0502020204030204" pitchFamily="34" charset="0"/>
                        </a:rPr>
                        <a:t>EURGBP</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7196077"/>
                  </a:ext>
                </a:extLst>
              </a:tr>
              <a:tr h="1037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9698154"/>
                  </a:ext>
                </a:extLst>
              </a:tr>
              <a:tr h="103776">
                <a:tc rowSpan="2">
                  <a:txBody>
                    <a:bodyPr/>
                    <a:lstStyle/>
                    <a:p>
                      <a:pPr algn="ctr" fontAlgn="ctr"/>
                      <a:r>
                        <a:rPr lang="fr-FR" sz="1100" b="0" i="0" u="none" strike="noStrike">
                          <a:solidFill>
                            <a:srgbClr val="000000"/>
                          </a:solidFill>
                          <a:effectLst/>
                          <a:latin typeface="Calibri" panose="020F0502020204030204" pitchFamily="34" charset="0"/>
                        </a:rPr>
                        <a:t>EURINR</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INR</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-420 000 000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39312524"/>
                  </a:ext>
                </a:extLst>
              </a:tr>
              <a:tr h="1037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INR</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-212 000 000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0.0000</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94627"/>
                  </a:ext>
                </a:extLst>
              </a:tr>
              <a:tr h="103776">
                <a:tc rowSpan="2">
                  <a:txBody>
                    <a:bodyPr/>
                    <a:lstStyle/>
                    <a:p>
                      <a:pPr algn="ctr" fontAlgn="ctr"/>
                      <a:r>
                        <a:rPr lang="fr-FR" sz="1100" b="0" i="0" u="none" strike="noStrike">
                          <a:solidFill>
                            <a:srgbClr val="000000"/>
                          </a:solidFill>
                          <a:effectLst/>
                          <a:latin typeface="Calibri" panose="020F0502020204030204" pitchFamily="34" charset="0"/>
                        </a:rPr>
                        <a:t>EURJPY</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-262 950 000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-380 000 000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69%</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121.9420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121.9420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0531561"/>
                  </a:ext>
                </a:extLst>
              </a:tr>
              <a:tr h="1037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-122 050 000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-130 000 000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94%</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117.6412</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117.6412</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6910098"/>
                  </a:ext>
                </a:extLst>
              </a:tr>
              <a:tr h="103776">
                <a:tc rowSpan="2">
                  <a:txBody>
                    <a:bodyPr/>
                    <a:lstStyle/>
                    <a:p>
                      <a:pPr algn="ctr" fontAlgn="ctr"/>
                      <a:r>
                        <a:rPr lang="fr-FR" sz="1100" b="0" i="0" u="none" strike="noStrike">
                          <a:solidFill>
                            <a:srgbClr val="000000"/>
                          </a:solidFill>
                          <a:effectLst/>
                          <a:latin typeface="Calibri" panose="020F0502020204030204" pitchFamily="34" charset="0"/>
                        </a:rPr>
                        <a:t>EURSEK</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100%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10726992"/>
                  </a:ext>
                </a:extLst>
              </a:tr>
              <a:tr h="1037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-2 200 000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41%</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10.6588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10.6588</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8612347"/>
                  </a:ext>
                </a:extLst>
              </a:tr>
              <a:tr h="103776">
                <a:tc rowSpan="2">
                  <a:txBody>
                    <a:bodyPr/>
                    <a:lstStyle/>
                    <a:p>
                      <a:pPr algn="ctr" fontAlgn="ctr"/>
                      <a:r>
                        <a:rPr lang="fr-FR" sz="1100" b="0" i="0" u="none" strike="noStrike">
                          <a:solidFill>
                            <a:srgbClr val="000000"/>
                          </a:solidFill>
                          <a:effectLst/>
                          <a:latin typeface="Calibri" panose="020F0502020204030204" pitchFamily="34" charset="0"/>
                        </a:rPr>
                        <a:t>EURUSD</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189" marR="5189" marT="518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-7 680 000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-11 500 000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67%</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189" marR="5189" marT="518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189" marR="5189" marT="518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86411365"/>
                  </a:ext>
                </a:extLst>
              </a:tr>
              <a:tr h="103776">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189" marR="5189" marT="518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-3 800 000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-6 500 000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58%</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1.0969</a:t>
                      </a:r>
                    </a:p>
                  </a:txBody>
                  <a:tcPr marL="5189" marR="5189" marT="518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1.0969</a:t>
                      </a:r>
                    </a:p>
                  </a:txBody>
                  <a:tcPr marL="5189" marR="5189" marT="51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7403525"/>
                  </a:ext>
                </a:extLst>
              </a:tr>
            </a:tbl>
          </a:graphicData>
        </a:graphic>
      </p:graphicFrame>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7" name="Tableau 6">
            <a:extLst>
              <a:ext uri="{FF2B5EF4-FFF2-40B4-BE49-F238E27FC236}">
                <a16:creationId xmlns:a16="http://schemas.microsoft.com/office/drawing/2014/main" id="{52F4F358-4126-4BF4-8D45-8D0E81AFB3F8}"/>
              </a:ext>
            </a:extLst>
          </p:cNvPr>
          <p:cNvGraphicFramePr>
            <a:graphicFrameLocks noGrp="1"/>
          </p:cNvGraphicFramePr>
          <p:nvPr>
            <p:extLst>
              <p:ext uri="{D42A27DB-BD31-4B8C-83A1-F6EECF244321}">
                <p14:modId xmlns:p14="http://schemas.microsoft.com/office/powerpoint/2010/main" val="3518446550"/>
              </p:ext>
            </p:extLst>
          </p:nvPr>
        </p:nvGraphicFramePr>
        <p:xfrm>
          <a:off x="128016" y="1683214"/>
          <a:ext cx="8915401" cy="2242560"/>
        </p:xfrm>
        <a:graphic>
          <a:graphicData uri="http://schemas.openxmlformats.org/drawingml/2006/table">
            <a:tbl>
              <a:tblPr/>
              <a:tblGrid>
                <a:gridCol w="1011138">
                  <a:extLst>
                    <a:ext uri="{9D8B030D-6E8A-4147-A177-3AD203B41FA5}">
                      <a16:colId xmlns:a16="http://schemas.microsoft.com/office/drawing/2014/main" val="669119589"/>
                    </a:ext>
                  </a:extLst>
                </a:gridCol>
                <a:gridCol w="1011138">
                  <a:extLst>
                    <a:ext uri="{9D8B030D-6E8A-4147-A177-3AD203B41FA5}">
                      <a16:colId xmlns:a16="http://schemas.microsoft.com/office/drawing/2014/main" val="1383095207"/>
                    </a:ext>
                  </a:extLst>
                </a:gridCol>
                <a:gridCol w="500132">
                  <a:extLst>
                    <a:ext uri="{9D8B030D-6E8A-4147-A177-3AD203B41FA5}">
                      <a16:colId xmlns:a16="http://schemas.microsoft.com/office/drawing/2014/main" val="3961668754"/>
                    </a:ext>
                  </a:extLst>
                </a:gridCol>
                <a:gridCol w="902412">
                  <a:extLst>
                    <a:ext uri="{9D8B030D-6E8A-4147-A177-3AD203B41FA5}">
                      <a16:colId xmlns:a16="http://schemas.microsoft.com/office/drawing/2014/main" val="1983639844"/>
                    </a:ext>
                  </a:extLst>
                </a:gridCol>
                <a:gridCol w="902412">
                  <a:extLst>
                    <a:ext uri="{9D8B030D-6E8A-4147-A177-3AD203B41FA5}">
                      <a16:colId xmlns:a16="http://schemas.microsoft.com/office/drawing/2014/main" val="3417522924"/>
                    </a:ext>
                  </a:extLst>
                </a:gridCol>
                <a:gridCol w="902412">
                  <a:extLst>
                    <a:ext uri="{9D8B030D-6E8A-4147-A177-3AD203B41FA5}">
                      <a16:colId xmlns:a16="http://schemas.microsoft.com/office/drawing/2014/main" val="3643961940"/>
                    </a:ext>
                  </a:extLst>
                </a:gridCol>
                <a:gridCol w="649948">
                  <a:extLst>
                    <a:ext uri="{9D8B030D-6E8A-4147-A177-3AD203B41FA5}">
                      <a16:colId xmlns:a16="http://schemas.microsoft.com/office/drawing/2014/main" val="919020890"/>
                    </a:ext>
                  </a:extLst>
                </a:gridCol>
                <a:gridCol w="687361">
                  <a:extLst>
                    <a:ext uri="{9D8B030D-6E8A-4147-A177-3AD203B41FA5}">
                      <a16:colId xmlns:a16="http://schemas.microsoft.com/office/drawing/2014/main" val="3758201283"/>
                    </a:ext>
                  </a:extLst>
                </a:gridCol>
                <a:gridCol w="782816">
                  <a:extLst>
                    <a:ext uri="{9D8B030D-6E8A-4147-A177-3AD203B41FA5}">
                      <a16:colId xmlns:a16="http://schemas.microsoft.com/office/drawing/2014/main" val="571444402"/>
                    </a:ext>
                  </a:extLst>
                </a:gridCol>
                <a:gridCol w="782816">
                  <a:extLst>
                    <a:ext uri="{9D8B030D-6E8A-4147-A177-3AD203B41FA5}">
                      <a16:colId xmlns:a16="http://schemas.microsoft.com/office/drawing/2014/main" val="600086870"/>
                    </a:ext>
                  </a:extLst>
                </a:gridCol>
                <a:gridCol w="782816">
                  <a:extLst>
                    <a:ext uri="{9D8B030D-6E8A-4147-A177-3AD203B41FA5}">
                      <a16:colId xmlns:a16="http://schemas.microsoft.com/office/drawing/2014/main" val="645595782"/>
                    </a:ext>
                  </a:extLst>
                </a:gridCol>
              </a:tblGrid>
              <a:tr h="210795">
                <a:tc>
                  <a:txBody>
                    <a:bodyPr/>
                    <a:lstStyle/>
                    <a:p>
                      <a:pPr algn="ctr" fontAlgn="ctr"/>
                      <a:r>
                        <a:rPr lang="fr-FR" sz="1100" b="0" i="0" u="none" strike="noStrike">
                          <a:solidFill>
                            <a:srgbClr val="000000"/>
                          </a:solidFill>
                          <a:effectLst/>
                          <a:latin typeface="Calibri" panose="020F0502020204030204" pitchFamily="34" charset="0"/>
                        </a:rPr>
                        <a:t> </a:t>
                      </a:r>
                    </a:p>
                  </a:txBody>
                  <a:tcPr marL="5270" marR="5270" marT="527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1" i="0" u="none" strike="noStrike">
                          <a:solidFill>
                            <a:srgbClr val="000000"/>
                          </a:solidFill>
                          <a:effectLst/>
                          <a:latin typeface="Calibri" panose="020F0502020204030204" pitchFamily="34" charset="0"/>
                        </a:rPr>
                        <a:t>Hedge Reference</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Position</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CCY</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dirty="0" err="1">
                          <a:solidFill>
                            <a:srgbClr val="000000"/>
                          </a:solidFill>
                          <a:effectLst/>
                          <a:latin typeface="Calibri" panose="020F0502020204030204" pitchFamily="34" charset="0"/>
                        </a:rPr>
                        <a:t>Hedge</a:t>
                      </a:r>
                      <a:r>
                        <a:rPr lang="fr-FR" sz="1100" b="1" i="0" u="none" strike="noStrike" dirty="0">
                          <a:solidFill>
                            <a:srgbClr val="000000"/>
                          </a:solidFill>
                          <a:effectLst/>
                          <a:latin typeface="Calibri" panose="020F0502020204030204" pitchFamily="34" charset="0"/>
                        </a:rPr>
                        <a:t> </a:t>
                      </a:r>
                      <a:r>
                        <a:rPr lang="fr-FR" sz="1100" b="1" i="0" u="none" strike="noStrike" dirty="0" err="1">
                          <a:solidFill>
                            <a:srgbClr val="000000"/>
                          </a:solidFill>
                          <a:effectLst/>
                          <a:latin typeface="Calibri" panose="020F0502020204030204" pitchFamily="34" charset="0"/>
                        </a:rPr>
                        <a:t>Notional</a:t>
                      </a:r>
                      <a:endParaRPr lang="fr-FR" sz="1100" b="1" i="0" u="none" strike="noStrike" dirty="0">
                        <a:solidFill>
                          <a:srgbClr val="000000"/>
                        </a:solidFill>
                        <a:effectLst/>
                        <a:latin typeface="Calibri" panose="020F0502020204030204" pitchFamily="34" charset="0"/>
                      </a:endParaRP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CounterValue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Hedge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Budget Rate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Performance</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Options Premium</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1" i="0" u="none" strike="noStrike">
                          <a:solidFill>
                            <a:srgbClr val="000000"/>
                          </a:solidFill>
                          <a:effectLst/>
                          <a:latin typeface="Calibri" panose="020F0502020204030204" pitchFamily="34" charset="0"/>
                        </a:rPr>
                        <a:t>All-In Performance</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142902782"/>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EURCHF</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16 150 000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14 378 406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1.1232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1.1400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-211 740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-211 740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52208729"/>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CHF</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9 050 000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8 507 167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-279 894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-279 894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9758545"/>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EURCNY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-40 800 000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-5 271 256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7.7401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8.1500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265 121</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265 121</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59865550"/>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CNY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-12 180 000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-1 571 093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7.7526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8.0000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48 593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48 593</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7753075"/>
                  </a:ext>
                </a:extLst>
              </a:tr>
              <a:tr h="105397">
                <a:tc>
                  <a:txBody>
                    <a:bodyPr/>
                    <a:lstStyle/>
                    <a:p>
                      <a:pPr algn="ctr" fontAlgn="ctr"/>
                      <a:r>
                        <a:rPr lang="fr-FR" sz="1100" b="0" i="0" u="none" strike="noStrike">
                          <a:solidFill>
                            <a:srgbClr val="000000"/>
                          </a:solidFill>
                          <a:effectLst/>
                          <a:latin typeface="Calibri" panose="020F0502020204030204" pitchFamily="34" charset="0"/>
                        </a:rPr>
                        <a:t>EURGBP</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GBP</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-868 445</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0.8636</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0.9000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35 112</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35 112</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4423889"/>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EURJPY</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-262 950 000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-2 156 352</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121.9420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130.0000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133 660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133 660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14226022"/>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JPY</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-122 050 000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-1 037 477</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117.6412</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118.9000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10 984</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10 984</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1919566"/>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EURSEK</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-5 400 000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-505 569</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10.6810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9.6500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-54 016</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-54 016</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81538731"/>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SEK</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-2 200 000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-206 403</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10.6588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10.6300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-559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-559</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229556"/>
                  </a:ext>
                </a:extLst>
              </a:tr>
              <a:tr h="105397">
                <a:tc rowSpan="2">
                  <a:txBody>
                    <a:bodyPr/>
                    <a:lstStyle/>
                    <a:p>
                      <a:pPr algn="ctr" fontAlgn="ctr"/>
                      <a:r>
                        <a:rPr lang="fr-FR" sz="1100" b="0" i="0" u="none" strike="noStrike">
                          <a:solidFill>
                            <a:srgbClr val="000000"/>
                          </a:solidFill>
                          <a:effectLst/>
                          <a:latin typeface="Calibri" panose="020F0502020204030204" pitchFamily="34" charset="0"/>
                        </a:rPr>
                        <a:t>EURUSD</a:t>
                      </a:r>
                    </a:p>
                  </a:txBody>
                  <a:tcPr marL="5270" marR="5270" marT="5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100" b="0" i="0" u="none" strike="noStrike">
                          <a:solidFill>
                            <a:srgbClr val="000000"/>
                          </a:solidFill>
                          <a:effectLst/>
                          <a:latin typeface="Calibri" panose="020F0502020204030204" pitchFamily="34" charset="0"/>
                        </a:rPr>
                        <a:t>2019</a:t>
                      </a:r>
                    </a:p>
                  </a:txBody>
                  <a:tcPr marL="5270" marR="5270" marT="5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-7 680 000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-6 808 783</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1.1280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1.1700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244 680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244 680</a:t>
                      </a:r>
                    </a:p>
                  </a:txBody>
                  <a:tcPr marL="5270" marR="5270" marT="5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8702247"/>
                  </a:ext>
                </a:extLst>
              </a:tr>
              <a:tr h="105397">
                <a:tc vMerge="1">
                  <a:txBody>
                    <a:bodyPr/>
                    <a:lstStyle/>
                    <a:p>
                      <a:endParaRPr lang="fr-FR"/>
                    </a:p>
                  </a:txBody>
                  <a:tcPr/>
                </a:tc>
                <a:tc>
                  <a:txBody>
                    <a:bodyPr/>
                    <a:lstStyle/>
                    <a:p>
                      <a:pPr algn="ctr" fontAlgn="ctr"/>
                      <a:r>
                        <a:rPr lang="fr-FR" sz="1100" b="0" i="0" u="none" strike="noStrike">
                          <a:solidFill>
                            <a:srgbClr val="000000"/>
                          </a:solidFill>
                          <a:effectLst/>
                          <a:latin typeface="Calibri" panose="020F0502020204030204" pitchFamily="34" charset="0"/>
                        </a:rPr>
                        <a:t>2020</a:t>
                      </a:r>
                    </a:p>
                  </a:txBody>
                  <a:tcPr marL="5270" marR="5270" marT="5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SELL</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USD</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-3 800 000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-3 464 158</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1.0969</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1.1300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a:solidFill>
                            <a:srgbClr val="000000"/>
                          </a:solidFill>
                          <a:effectLst/>
                          <a:latin typeface="Calibri" panose="020F0502020204030204" pitchFamily="34" charset="0"/>
                        </a:rPr>
                        <a:t>101 326</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0</a:t>
                      </a:r>
                    </a:p>
                  </a:txBody>
                  <a:tcPr marL="5270" marR="5270" marT="527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r-FR" sz="1100" b="0" i="0" u="none" strike="noStrike" dirty="0">
                          <a:solidFill>
                            <a:srgbClr val="000000"/>
                          </a:solidFill>
                          <a:effectLst/>
                          <a:latin typeface="Calibri" panose="020F0502020204030204" pitchFamily="34" charset="0"/>
                        </a:rPr>
                        <a:t>101 326</a:t>
                      </a:r>
                    </a:p>
                  </a:txBody>
                  <a:tcPr marL="5270" marR="5270" marT="5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9797595"/>
                  </a:ext>
                </a:extLst>
              </a:tr>
            </a:tbl>
          </a:graphicData>
        </a:graphic>
      </p:graphicFrame>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24ACCB6-A89B-4053-AFD8-0D4636C5B183}"/>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141304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3FA02E61-22FF-4927-91BB-4E038961F214}"/>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69822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9E47D9CB-2F73-4AD1-868C-1C5E845523D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3DC458C1-FBC7-4E70-AB01-C5E72534D50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84519051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1154</Words>
  <Application>Microsoft Office PowerPoint</Application>
  <PresentationFormat>Affichage à l'écran (4:3)</PresentationFormat>
  <Paragraphs>359</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EURCNY - Synthesis</vt:lpstr>
      <vt:lpstr>EURCNY - 2020</vt:lpstr>
      <vt:lpstr>EURGBP - Synthesis</vt:lpstr>
      <vt:lpstr>EURINR - Synthesis</vt:lpstr>
      <vt:lpstr>EURJPY - Synthesis</vt:lpstr>
      <vt:lpstr>EURJPY - 2020</vt:lpstr>
      <vt:lpstr>EURSEK - Synthesis</vt:lpstr>
      <vt:lpstr>EURSEK - 2020</vt:lpstr>
      <vt:lpstr>EURUSD - Historical &amp; Planned</vt:lpstr>
      <vt:lpstr>EURUSD - Synthesis</vt:lpstr>
      <vt:lpstr>EURUSD - 2020</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700</cp:revision>
  <cp:lastPrinted>2012-02-01T10:00:25Z</cp:lastPrinted>
  <dcterms:created xsi:type="dcterms:W3CDTF">2010-04-23T15:09:35Z</dcterms:created>
  <dcterms:modified xsi:type="dcterms:W3CDTF">2020-06-02T13:21:21Z</dcterms:modified>
</cp:coreProperties>
</file>