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2"/>
  </p:notesMasterIdLst>
  <p:sldIdLst>
    <p:sldId id="256" r:id="rId3"/>
    <p:sldId id="466" r:id="rId4"/>
    <p:sldId id="476" r:id="rId5"/>
    <p:sldId id="493" r:id="rId6"/>
    <p:sldId id="494" r:id="rId7"/>
    <p:sldId id="470" r:id="rId8"/>
    <p:sldId id="456" r:id="rId9"/>
    <p:sldId id="497" r:id="rId10"/>
    <p:sldId id="502" r:id="rId11"/>
    <p:sldId id="503" r:id="rId12"/>
    <p:sldId id="504" r:id="rId13"/>
    <p:sldId id="506" r:id="rId14"/>
    <p:sldId id="507" r:id="rId15"/>
    <p:sldId id="508" r:id="rId16"/>
    <p:sldId id="510" r:id="rId17"/>
    <p:sldId id="511" r:id="rId18"/>
    <p:sldId id="513" r:id="rId19"/>
    <p:sldId id="516" r:id="rId20"/>
    <p:sldId id="517" r:id="rId21"/>
    <p:sldId id="518" r:id="rId22"/>
    <p:sldId id="520" r:id="rId23"/>
    <p:sldId id="521" r:id="rId24"/>
    <p:sldId id="457" r:id="rId25"/>
    <p:sldId id="522" r:id="rId26"/>
    <p:sldId id="527" r:id="rId27"/>
    <p:sldId id="528" r:id="rId28"/>
    <p:sldId id="458" r:id="rId29"/>
    <p:sldId id="409" r:id="rId30"/>
    <p:sldId id="410" r:id="rId3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6ACE5598-D6F7-4BC4-90DE-1224D65671C8}"/>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C7F5981B-A95B-4AC2-8A80-218774B65120}"/>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68993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90CD5CA8-E416-4E62-BADD-D036C3BAE251}"/>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08654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7" name="Image 6">
            <a:extLst>
              <a:ext uri="{FF2B5EF4-FFF2-40B4-BE49-F238E27FC236}">
                <a16:creationId xmlns:a16="http://schemas.microsoft.com/office/drawing/2014/main" id="{28E12B57-EDBF-434F-BB3C-6A08F664C39B}"/>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57762552-6270-4884-893E-1C3A58DBE101}"/>
              </a:ext>
            </a:extLst>
          </p:cNvPr>
          <p:cNvPicPr>
            <a:picLocks noChangeAspect="1"/>
          </p:cNvPicPr>
          <p:nvPr/>
        </p:nvPicPr>
        <p:blipFill>
          <a:blip r:embed="rId3"/>
          <a:stretch>
            <a:fillRect/>
          </a:stretch>
        </p:blipFill>
        <p:spPr>
          <a:xfrm>
            <a:off x="4754008" y="2349500"/>
            <a:ext cx="4200508" cy="3621338"/>
          </a:xfrm>
          <a:prstGeom prst="rect">
            <a:avLst/>
          </a:prstGeom>
        </p:spPr>
      </p:pic>
    </p:spTree>
    <p:extLst>
      <p:ext uri="{BB962C8B-B14F-4D97-AF65-F5344CB8AC3E}">
        <p14:creationId xmlns:p14="http://schemas.microsoft.com/office/powerpoint/2010/main" val="47157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3" name="EURCNY_ImageALLOC">
            <a:extLst>
              <a:ext uri="{FF2B5EF4-FFF2-40B4-BE49-F238E27FC236}">
                <a16:creationId xmlns:a16="http://schemas.microsoft.com/office/drawing/2014/main" id="{E8B3C8A9-42AE-44A0-B64B-0DC83629910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708AE778-9351-4B7F-B475-6C2856D49252}"/>
              </a:ext>
            </a:extLst>
          </p:cNvPr>
          <p:cNvPicPr>
            <a:picLocks noChangeAspect="1"/>
          </p:cNvPicPr>
          <p:nvPr/>
        </p:nvPicPr>
        <p:blipFill>
          <a:blip r:embed="rId3"/>
          <a:stretch>
            <a:fillRect/>
          </a:stretch>
        </p:blipFill>
        <p:spPr>
          <a:xfrm>
            <a:off x="236220" y="2349501"/>
            <a:ext cx="4206605" cy="3569208"/>
          </a:xfrm>
          <a:prstGeom prst="rect">
            <a:avLst/>
          </a:prstGeom>
        </p:spPr>
      </p:pic>
      <p:pic>
        <p:nvPicPr>
          <p:cNvPr id="7" name="Image 6">
            <a:extLst>
              <a:ext uri="{FF2B5EF4-FFF2-40B4-BE49-F238E27FC236}">
                <a16:creationId xmlns:a16="http://schemas.microsoft.com/office/drawing/2014/main" id="{8F2A1A4D-85F4-4E32-A465-B80FFEAE912D}"/>
              </a:ext>
            </a:extLst>
          </p:cNvPr>
          <p:cNvPicPr>
            <a:picLocks noChangeAspect="1"/>
          </p:cNvPicPr>
          <p:nvPr/>
        </p:nvPicPr>
        <p:blipFill>
          <a:blip r:embed="rId4"/>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11442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1389A677-39AB-413A-BF93-91956DADEFAB}"/>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66454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8" name="Image 7">
            <a:extLst>
              <a:ext uri="{FF2B5EF4-FFF2-40B4-BE49-F238E27FC236}">
                <a16:creationId xmlns:a16="http://schemas.microsoft.com/office/drawing/2014/main" id="{FF4101D8-B2DE-4B2D-B422-8E126766B1A3}"/>
              </a:ext>
            </a:extLst>
          </p:cNvPr>
          <p:cNvPicPr>
            <a:picLocks noChangeAspect="1"/>
          </p:cNvPicPr>
          <p:nvPr/>
        </p:nvPicPr>
        <p:blipFill>
          <a:blip r:embed="rId2"/>
          <a:stretch>
            <a:fillRect/>
          </a:stretch>
        </p:blipFill>
        <p:spPr>
          <a:xfrm>
            <a:off x="236221" y="2349500"/>
            <a:ext cx="4204716" cy="3596952"/>
          </a:xfrm>
          <a:prstGeom prst="rect">
            <a:avLst/>
          </a:prstGeom>
        </p:spPr>
      </p:pic>
      <p:pic>
        <p:nvPicPr>
          <p:cNvPr id="9" name="Image 8">
            <a:extLst>
              <a:ext uri="{FF2B5EF4-FFF2-40B4-BE49-F238E27FC236}">
                <a16:creationId xmlns:a16="http://schemas.microsoft.com/office/drawing/2014/main" id="{F9E2AE0F-1D0E-4F08-920D-6AC65BECCF0F}"/>
              </a:ext>
            </a:extLst>
          </p:cNvPr>
          <p:cNvPicPr>
            <a:picLocks noChangeAspect="1"/>
          </p:cNvPicPr>
          <p:nvPr/>
        </p:nvPicPr>
        <p:blipFill>
          <a:blip r:embed="rId3"/>
          <a:stretch>
            <a:fillRect/>
          </a:stretch>
        </p:blipFill>
        <p:spPr>
          <a:xfrm>
            <a:off x="4749799" y="2349500"/>
            <a:ext cx="4212701" cy="3603048"/>
          </a:xfrm>
          <a:prstGeom prst="rect">
            <a:avLst/>
          </a:prstGeom>
        </p:spPr>
      </p:pic>
    </p:spTree>
    <p:extLst>
      <p:ext uri="{BB962C8B-B14F-4D97-AF65-F5344CB8AC3E}">
        <p14:creationId xmlns:p14="http://schemas.microsoft.com/office/powerpoint/2010/main" val="116344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5" name="Image 4">
            <a:extLst>
              <a:ext uri="{FF2B5EF4-FFF2-40B4-BE49-F238E27FC236}">
                <a16:creationId xmlns:a16="http://schemas.microsoft.com/office/drawing/2014/main" id="{2F6EDD9F-2000-4540-A8C3-46F2FE9EA2F5}"/>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144082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5" name="Image 4">
            <a:extLst>
              <a:ext uri="{FF2B5EF4-FFF2-40B4-BE49-F238E27FC236}">
                <a16:creationId xmlns:a16="http://schemas.microsoft.com/office/drawing/2014/main" id="{065C0E0A-E694-4704-946F-B85A405AFABB}"/>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467086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7" name="Image 6">
            <a:extLst>
              <a:ext uri="{FF2B5EF4-FFF2-40B4-BE49-F238E27FC236}">
                <a16:creationId xmlns:a16="http://schemas.microsoft.com/office/drawing/2014/main" id="{A7CBB4F9-68DA-4527-9CE0-A2C8203D7B93}"/>
              </a:ext>
            </a:extLst>
          </p:cNvPr>
          <p:cNvPicPr>
            <a:picLocks noChangeAspect="1"/>
          </p:cNvPicPr>
          <p:nvPr/>
        </p:nvPicPr>
        <p:blipFill>
          <a:blip r:embed="rId2"/>
          <a:stretch>
            <a:fillRect/>
          </a:stretch>
        </p:blipFill>
        <p:spPr>
          <a:xfrm>
            <a:off x="240428" y="2349500"/>
            <a:ext cx="4200508" cy="3571906"/>
          </a:xfrm>
          <a:prstGeom prst="rect">
            <a:avLst/>
          </a:prstGeom>
        </p:spPr>
      </p:pic>
      <p:pic>
        <p:nvPicPr>
          <p:cNvPr id="8" name="Image 7">
            <a:extLst>
              <a:ext uri="{FF2B5EF4-FFF2-40B4-BE49-F238E27FC236}">
                <a16:creationId xmlns:a16="http://schemas.microsoft.com/office/drawing/2014/main" id="{E47DA97E-63A8-4F3F-ABBA-5BE6277CBB6C}"/>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27616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7" name="Image 6">
            <a:extLst>
              <a:ext uri="{FF2B5EF4-FFF2-40B4-BE49-F238E27FC236}">
                <a16:creationId xmlns:a16="http://schemas.microsoft.com/office/drawing/2014/main" id="{0A6C7FA9-8D4A-4581-8ABF-C07944CDB1BF}"/>
              </a:ext>
            </a:extLst>
          </p:cNvPr>
          <p:cNvPicPr>
            <a:picLocks noChangeAspect="1"/>
          </p:cNvPicPr>
          <p:nvPr/>
        </p:nvPicPr>
        <p:blipFill>
          <a:blip r:embed="rId2"/>
          <a:stretch>
            <a:fillRect/>
          </a:stretch>
        </p:blipFill>
        <p:spPr>
          <a:xfrm>
            <a:off x="240428" y="2349501"/>
            <a:ext cx="4200508" cy="3569208"/>
          </a:xfrm>
          <a:prstGeom prst="rect">
            <a:avLst/>
          </a:prstGeom>
        </p:spPr>
      </p:pic>
      <p:pic>
        <p:nvPicPr>
          <p:cNvPr id="8" name="Image 7">
            <a:extLst>
              <a:ext uri="{FF2B5EF4-FFF2-40B4-BE49-F238E27FC236}">
                <a16:creationId xmlns:a16="http://schemas.microsoft.com/office/drawing/2014/main" id="{13B3793B-3CC4-4DF3-9493-3FA52DB16BD6}"/>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33564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5" name="Image 4">
            <a:extLst>
              <a:ext uri="{FF2B5EF4-FFF2-40B4-BE49-F238E27FC236}">
                <a16:creationId xmlns:a16="http://schemas.microsoft.com/office/drawing/2014/main" id="{7289FF28-B245-4124-9241-D168D19E027C}"/>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85204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8" name="Image 7">
            <a:extLst>
              <a:ext uri="{FF2B5EF4-FFF2-40B4-BE49-F238E27FC236}">
                <a16:creationId xmlns:a16="http://schemas.microsoft.com/office/drawing/2014/main" id="{29F581AF-DFBB-4D0F-B08F-847CA52E4C24}"/>
              </a:ext>
            </a:extLst>
          </p:cNvPr>
          <p:cNvPicPr>
            <a:picLocks noChangeAspect="1"/>
          </p:cNvPicPr>
          <p:nvPr/>
        </p:nvPicPr>
        <p:blipFill>
          <a:blip r:embed="rId2"/>
          <a:stretch>
            <a:fillRect/>
          </a:stretch>
        </p:blipFill>
        <p:spPr>
          <a:xfrm>
            <a:off x="4754008" y="2349500"/>
            <a:ext cx="4200508" cy="3569208"/>
          </a:xfrm>
          <a:prstGeom prst="rect">
            <a:avLst/>
          </a:prstGeom>
        </p:spPr>
      </p:pic>
      <p:pic>
        <p:nvPicPr>
          <p:cNvPr id="9" name="Image 8">
            <a:extLst>
              <a:ext uri="{FF2B5EF4-FFF2-40B4-BE49-F238E27FC236}">
                <a16:creationId xmlns:a16="http://schemas.microsoft.com/office/drawing/2014/main" id="{0F786709-CF13-420B-89E0-3BE5B3135A44}"/>
              </a:ext>
            </a:extLst>
          </p:cNvPr>
          <p:cNvPicPr>
            <a:picLocks noChangeAspect="1"/>
          </p:cNvPicPr>
          <p:nvPr/>
        </p:nvPicPr>
        <p:blipFill>
          <a:blip r:embed="rId3"/>
          <a:stretch>
            <a:fillRect/>
          </a:stretch>
        </p:blipFill>
        <p:spPr>
          <a:xfrm>
            <a:off x="234331" y="2349500"/>
            <a:ext cx="4206605" cy="3584759"/>
          </a:xfrm>
          <a:prstGeom prst="rect">
            <a:avLst/>
          </a:prstGeom>
        </p:spPr>
      </p:pic>
    </p:spTree>
    <p:extLst>
      <p:ext uri="{BB962C8B-B14F-4D97-AF65-F5344CB8AC3E}">
        <p14:creationId xmlns:p14="http://schemas.microsoft.com/office/powerpoint/2010/main" val="2912564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7" name="Image 6">
            <a:extLst>
              <a:ext uri="{FF2B5EF4-FFF2-40B4-BE49-F238E27FC236}">
                <a16:creationId xmlns:a16="http://schemas.microsoft.com/office/drawing/2014/main" id="{E407520E-0225-4782-823F-883F4A5A2331}"/>
              </a:ext>
            </a:extLst>
          </p:cNvPr>
          <p:cNvPicPr>
            <a:picLocks noChangeAspect="1"/>
          </p:cNvPicPr>
          <p:nvPr/>
        </p:nvPicPr>
        <p:blipFill>
          <a:blip r:embed="rId2"/>
          <a:stretch>
            <a:fillRect/>
          </a:stretch>
        </p:blipFill>
        <p:spPr>
          <a:xfrm>
            <a:off x="240428" y="2349499"/>
            <a:ext cx="4200508" cy="3569207"/>
          </a:xfrm>
          <a:prstGeom prst="rect">
            <a:avLst/>
          </a:prstGeom>
        </p:spPr>
      </p:pic>
      <p:pic>
        <p:nvPicPr>
          <p:cNvPr id="8" name="Image 7">
            <a:extLst>
              <a:ext uri="{FF2B5EF4-FFF2-40B4-BE49-F238E27FC236}">
                <a16:creationId xmlns:a16="http://schemas.microsoft.com/office/drawing/2014/main" id="{2FA85042-6752-4A34-94DE-BFC460E6457E}"/>
              </a:ext>
            </a:extLst>
          </p:cNvPr>
          <p:cNvPicPr>
            <a:picLocks noChangeAspect="1"/>
          </p:cNvPicPr>
          <p:nvPr/>
        </p:nvPicPr>
        <p:blipFill>
          <a:blip r:embed="rId3"/>
          <a:stretch>
            <a:fillRect/>
          </a:stretch>
        </p:blipFill>
        <p:spPr>
          <a:xfrm>
            <a:off x="4754008" y="2352237"/>
            <a:ext cx="4200508" cy="3566469"/>
          </a:xfrm>
          <a:prstGeom prst="rect">
            <a:avLst/>
          </a:prstGeom>
        </p:spPr>
      </p:pic>
    </p:spTree>
    <p:extLst>
      <p:ext uri="{BB962C8B-B14F-4D97-AF65-F5344CB8AC3E}">
        <p14:creationId xmlns:p14="http://schemas.microsoft.com/office/powerpoint/2010/main" val="159196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447142E-E98A-4A8E-8F89-D69B0A75FEEE}"/>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626627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2BE3EAEB-814A-4025-9B03-AD1577BAE91C}"/>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74911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9" name="Image 8">
            <a:extLst>
              <a:ext uri="{FF2B5EF4-FFF2-40B4-BE49-F238E27FC236}">
                <a16:creationId xmlns:a16="http://schemas.microsoft.com/office/drawing/2014/main" id="{A50AE580-87AB-4B83-B632-1F21508C9386}"/>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0" name="Image 9">
            <a:extLst>
              <a:ext uri="{FF2B5EF4-FFF2-40B4-BE49-F238E27FC236}">
                <a16:creationId xmlns:a16="http://schemas.microsoft.com/office/drawing/2014/main" id="{80A90B0C-E77E-4F02-A3B3-8897E32690CF}"/>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28415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1CA25671-CFCC-4F37-8C26-2B95A29827AA}"/>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E7EDF942-4761-403C-B340-F4486E0B895F}"/>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3522996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FF511776-B4F3-4E91-98A1-A646DABA6DC9}"/>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21851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6" name="Tableau 5">
            <a:extLst>
              <a:ext uri="{FF2B5EF4-FFF2-40B4-BE49-F238E27FC236}">
                <a16:creationId xmlns:a16="http://schemas.microsoft.com/office/drawing/2014/main" id="{60F7BA6B-3B54-4552-BE38-958AA51386AD}"/>
              </a:ext>
            </a:extLst>
          </p:cNvPr>
          <p:cNvGraphicFramePr>
            <a:graphicFrameLocks noGrp="1"/>
          </p:cNvGraphicFramePr>
          <p:nvPr>
            <p:extLst>
              <p:ext uri="{D42A27DB-BD31-4B8C-83A1-F6EECF244321}">
                <p14:modId xmlns:p14="http://schemas.microsoft.com/office/powerpoint/2010/main" val="731657490"/>
              </p:ext>
            </p:extLst>
          </p:nvPr>
        </p:nvGraphicFramePr>
        <p:xfrm>
          <a:off x="45720" y="1326871"/>
          <a:ext cx="9052561" cy="3299988"/>
        </p:xfrm>
        <a:graphic>
          <a:graphicData uri="http://schemas.openxmlformats.org/drawingml/2006/table">
            <a:tbl>
              <a:tblPr/>
              <a:tblGrid>
                <a:gridCol w="1067249">
                  <a:extLst>
                    <a:ext uri="{9D8B030D-6E8A-4147-A177-3AD203B41FA5}">
                      <a16:colId xmlns:a16="http://schemas.microsoft.com/office/drawing/2014/main" val="375022206"/>
                    </a:ext>
                  </a:extLst>
                </a:gridCol>
                <a:gridCol w="1069971">
                  <a:extLst>
                    <a:ext uri="{9D8B030D-6E8A-4147-A177-3AD203B41FA5}">
                      <a16:colId xmlns:a16="http://schemas.microsoft.com/office/drawing/2014/main" val="2799186104"/>
                    </a:ext>
                  </a:extLst>
                </a:gridCol>
                <a:gridCol w="541972">
                  <a:extLst>
                    <a:ext uri="{9D8B030D-6E8A-4147-A177-3AD203B41FA5}">
                      <a16:colId xmlns:a16="http://schemas.microsoft.com/office/drawing/2014/main" val="2385813865"/>
                    </a:ext>
                  </a:extLst>
                </a:gridCol>
                <a:gridCol w="862877">
                  <a:extLst>
                    <a:ext uri="{9D8B030D-6E8A-4147-A177-3AD203B41FA5}">
                      <a16:colId xmlns:a16="http://schemas.microsoft.com/office/drawing/2014/main" val="1592112290"/>
                    </a:ext>
                  </a:extLst>
                </a:gridCol>
                <a:gridCol w="903895">
                  <a:extLst>
                    <a:ext uri="{9D8B030D-6E8A-4147-A177-3AD203B41FA5}">
                      <a16:colId xmlns:a16="http://schemas.microsoft.com/office/drawing/2014/main" val="3214115522"/>
                    </a:ext>
                  </a:extLst>
                </a:gridCol>
                <a:gridCol w="903895">
                  <a:extLst>
                    <a:ext uri="{9D8B030D-6E8A-4147-A177-3AD203B41FA5}">
                      <a16:colId xmlns:a16="http://schemas.microsoft.com/office/drawing/2014/main" val="3345491193"/>
                    </a:ext>
                  </a:extLst>
                </a:gridCol>
                <a:gridCol w="602885">
                  <a:extLst>
                    <a:ext uri="{9D8B030D-6E8A-4147-A177-3AD203B41FA5}">
                      <a16:colId xmlns:a16="http://schemas.microsoft.com/office/drawing/2014/main" val="3519154021"/>
                    </a:ext>
                  </a:extLst>
                </a:gridCol>
                <a:gridCol w="507925">
                  <a:extLst>
                    <a:ext uri="{9D8B030D-6E8A-4147-A177-3AD203B41FA5}">
                      <a16:colId xmlns:a16="http://schemas.microsoft.com/office/drawing/2014/main" val="2748084046"/>
                    </a:ext>
                  </a:extLst>
                </a:gridCol>
                <a:gridCol w="903895">
                  <a:extLst>
                    <a:ext uri="{9D8B030D-6E8A-4147-A177-3AD203B41FA5}">
                      <a16:colId xmlns:a16="http://schemas.microsoft.com/office/drawing/2014/main" val="1152526895"/>
                    </a:ext>
                  </a:extLst>
                </a:gridCol>
                <a:gridCol w="903895">
                  <a:extLst>
                    <a:ext uri="{9D8B030D-6E8A-4147-A177-3AD203B41FA5}">
                      <a16:colId xmlns:a16="http://schemas.microsoft.com/office/drawing/2014/main" val="1887465764"/>
                    </a:ext>
                  </a:extLst>
                </a:gridCol>
                <a:gridCol w="784102">
                  <a:extLst>
                    <a:ext uri="{9D8B030D-6E8A-4147-A177-3AD203B41FA5}">
                      <a16:colId xmlns:a16="http://schemas.microsoft.com/office/drawing/2014/main" val="3538200655"/>
                    </a:ext>
                  </a:extLst>
                </a:gridCol>
              </a:tblGrid>
              <a:tr h="572718">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Calibri" panose="020F0502020204030204" pitchFamily="34" charset="0"/>
                        </a:rPr>
                        <a:t>Hedge Reference</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Position</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dirty="0">
                          <a:solidFill>
                            <a:srgbClr val="000000"/>
                          </a:solidFill>
                          <a:effectLst/>
                          <a:latin typeface="Calibri" panose="020F0502020204030204" pitchFamily="34" charset="0"/>
                        </a:rPr>
                        <a:t>CCY</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Notional</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Exposure</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Evolution in %</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Option 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Rate     excl. premiums</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Rate     inc. premiums</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893572192"/>
                  </a:ext>
                </a:extLst>
              </a:tr>
              <a:tr h="194805">
                <a:tc rowSpan="2">
                  <a:txBody>
                    <a:bodyPr/>
                    <a:lstStyle/>
                    <a:p>
                      <a:pPr algn="ctr" fontAlgn="ctr"/>
                      <a:r>
                        <a:rPr lang="fr-FR" sz="1100" b="0" i="0" u="none" strike="noStrike" dirty="0">
                          <a:solidFill>
                            <a:srgbClr val="000000"/>
                          </a:solidFill>
                          <a:effectLst/>
                          <a:latin typeface="Calibri" panose="020F0502020204030204" pitchFamily="34" charset="0"/>
                        </a:rPr>
                        <a:t>EURCHF</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1.1232</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1.1232</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45685460"/>
                  </a:ext>
                </a:extLst>
              </a:tr>
              <a:tr h="194805">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9 050 000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9 750 000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93%</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1.0638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1.0638</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0354418"/>
                  </a:ext>
                </a:extLst>
              </a:tr>
              <a:tr h="194805">
                <a:tc rowSpan="2">
                  <a:txBody>
                    <a:bodyPr/>
                    <a:lstStyle/>
                    <a:p>
                      <a:pPr algn="ctr" fontAlgn="ctr"/>
                      <a:r>
                        <a:rPr lang="fr-FR" sz="1100" b="0" i="0" u="none" strike="noStrike">
                          <a:solidFill>
                            <a:srgbClr val="000000"/>
                          </a:solidFill>
                          <a:effectLst/>
                          <a:latin typeface="Calibri" panose="020F0502020204030204" pitchFamily="34" charset="0"/>
                        </a:rPr>
                        <a:t>EURCNY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7.7401</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7.7401</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39956570"/>
                  </a:ext>
                </a:extLst>
              </a:tr>
              <a:tr h="194805">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-12 180 000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-19 500 000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62%</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7.7526</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7.7526</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2092068"/>
                  </a:ext>
                </a:extLst>
              </a:tr>
              <a:tr h="194805">
                <a:tc rowSpan="2">
                  <a:txBody>
                    <a:bodyPr/>
                    <a:lstStyle/>
                    <a:p>
                      <a:pPr algn="ctr" fontAlgn="ctr"/>
                      <a:r>
                        <a:rPr lang="fr-FR" sz="1100" b="0" i="0" u="none" strike="noStrike">
                          <a:solidFill>
                            <a:srgbClr val="000000"/>
                          </a:solidFill>
                          <a:effectLst/>
                          <a:latin typeface="Calibri" panose="020F0502020204030204" pitchFamily="34" charset="0"/>
                        </a:rPr>
                        <a:t>EURGBP</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0.8636</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0.8636</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5411488"/>
                  </a:ext>
                </a:extLst>
              </a:tr>
              <a:tr h="194805">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5093356"/>
                  </a:ext>
                </a:extLst>
              </a:tr>
              <a:tr h="194805">
                <a:tc rowSpan="2">
                  <a:txBody>
                    <a:bodyPr/>
                    <a:lstStyle/>
                    <a:p>
                      <a:pPr algn="ctr" fontAlgn="ctr"/>
                      <a:r>
                        <a:rPr lang="fr-FR" sz="1100" b="0" i="0" u="none" strike="noStrike">
                          <a:solidFill>
                            <a:srgbClr val="000000"/>
                          </a:solidFill>
                          <a:effectLst/>
                          <a:latin typeface="Calibri" panose="020F0502020204030204" pitchFamily="34" charset="0"/>
                        </a:rPr>
                        <a:t>EURINR</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INR</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-420 000 000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26338605"/>
                  </a:ext>
                </a:extLst>
              </a:tr>
              <a:tr h="194805">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INR</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-212 000 000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4212290"/>
                  </a:ext>
                </a:extLst>
              </a:tr>
              <a:tr h="194805">
                <a:tc rowSpan="2">
                  <a:txBody>
                    <a:bodyPr/>
                    <a:lstStyle/>
                    <a:p>
                      <a:pPr algn="ctr" fontAlgn="ctr"/>
                      <a:r>
                        <a:rPr lang="fr-FR" sz="1100" b="0" i="0" u="none" strike="noStrike">
                          <a:solidFill>
                            <a:srgbClr val="000000"/>
                          </a:solidFill>
                          <a:effectLst/>
                          <a:latin typeface="Calibri" panose="020F0502020204030204" pitchFamily="34" charset="0"/>
                        </a:rPr>
                        <a:t>EURJPY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-262 950 000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-380 000 000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69%</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121.9420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121.9420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2717259"/>
                  </a:ext>
                </a:extLst>
              </a:tr>
              <a:tr h="194805">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-122 050 000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-130 000 000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94%</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117.6412</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117.6412</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4912940"/>
                  </a:ext>
                </a:extLst>
              </a:tr>
              <a:tr h="194805">
                <a:tc rowSpan="2">
                  <a:txBody>
                    <a:bodyPr/>
                    <a:lstStyle/>
                    <a:p>
                      <a:pPr algn="ctr" fontAlgn="ctr"/>
                      <a:r>
                        <a:rPr lang="fr-FR" sz="1100" b="0" i="0" u="none" strike="noStrike">
                          <a:solidFill>
                            <a:srgbClr val="000000"/>
                          </a:solidFill>
                          <a:effectLst/>
                          <a:latin typeface="Calibri" panose="020F0502020204030204" pitchFamily="34" charset="0"/>
                        </a:rPr>
                        <a:t>EURSEK</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10.6810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10.6810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30292073"/>
                  </a:ext>
                </a:extLst>
              </a:tr>
              <a:tr h="194805">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-2 200 000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41%</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10.6588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10.6588</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4158984"/>
                  </a:ext>
                </a:extLst>
              </a:tr>
              <a:tr h="194805">
                <a:tc rowSpan="2">
                  <a:txBody>
                    <a:bodyPr/>
                    <a:lstStyle/>
                    <a:p>
                      <a:pPr algn="ctr" fontAlgn="ctr"/>
                      <a:r>
                        <a:rPr lang="fr-FR" sz="1100" b="0" i="0" u="none" strike="noStrike">
                          <a:solidFill>
                            <a:srgbClr val="000000"/>
                          </a:solidFill>
                          <a:effectLst/>
                          <a:latin typeface="Calibri" panose="020F0502020204030204" pitchFamily="34" charset="0"/>
                        </a:rPr>
                        <a:t>EURUSD</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-7 680 000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-11 500 000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67%</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1.1280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1.1280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97057819"/>
                  </a:ext>
                </a:extLst>
              </a:tr>
              <a:tr h="194805">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-3 800 000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-6 500 000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58%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1.0969</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1.0969</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1060861"/>
                  </a:ext>
                </a:extLst>
              </a:tr>
            </a:tbl>
          </a:graphicData>
        </a:graphic>
      </p:graphicFrame>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6" name="Tableau 5">
            <a:extLst>
              <a:ext uri="{FF2B5EF4-FFF2-40B4-BE49-F238E27FC236}">
                <a16:creationId xmlns:a16="http://schemas.microsoft.com/office/drawing/2014/main" id="{7678B86E-6EE5-45CB-91F4-CABF4A5A37DF}"/>
              </a:ext>
            </a:extLst>
          </p:cNvPr>
          <p:cNvGraphicFramePr>
            <a:graphicFrameLocks noGrp="1"/>
          </p:cNvGraphicFramePr>
          <p:nvPr>
            <p:extLst>
              <p:ext uri="{D42A27DB-BD31-4B8C-83A1-F6EECF244321}">
                <p14:modId xmlns:p14="http://schemas.microsoft.com/office/powerpoint/2010/main" val="1527570705"/>
              </p:ext>
            </p:extLst>
          </p:nvPr>
        </p:nvGraphicFramePr>
        <p:xfrm>
          <a:off x="82296" y="1313895"/>
          <a:ext cx="8970263" cy="2965497"/>
        </p:xfrm>
        <a:graphic>
          <a:graphicData uri="http://schemas.openxmlformats.org/drawingml/2006/table">
            <a:tbl>
              <a:tblPr/>
              <a:tblGrid>
                <a:gridCol w="1017360">
                  <a:extLst>
                    <a:ext uri="{9D8B030D-6E8A-4147-A177-3AD203B41FA5}">
                      <a16:colId xmlns:a16="http://schemas.microsoft.com/office/drawing/2014/main" val="1223789026"/>
                    </a:ext>
                  </a:extLst>
                </a:gridCol>
                <a:gridCol w="1017360">
                  <a:extLst>
                    <a:ext uri="{9D8B030D-6E8A-4147-A177-3AD203B41FA5}">
                      <a16:colId xmlns:a16="http://schemas.microsoft.com/office/drawing/2014/main" val="348306241"/>
                    </a:ext>
                  </a:extLst>
                </a:gridCol>
                <a:gridCol w="503210">
                  <a:extLst>
                    <a:ext uri="{9D8B030D-6E8A-4147-A177-3AD203B41FA5}">
                      <a16:colId xmlns:a16="http://schemas.microsoft.com/office/drawing/2014/main" val="4286307544"/>
                    </a:ext>
                  </a:extLst>
                </a:gridCol>
                <a:gridCol w="907965">
                  <a:extLst>
                    <a:ext uri="{9D8B030D-6E8A-4147-A177-3AD203B41FA5}">
                      <a16:colId xmlns:a16="http://schemas.microsoft.com/office/drawing/2014/main" val="3559810234"/>
                    </a:ext>
                  </a:extLst>
                </a:gridCol>
                <a:gridCol w="907965">
                  <a:extLst>
                    <a:ext uri="{9D8B030D-6E8A-4147-A177-3AD203B41FA5}">
                      <a16:colId xmlns:a16="http://schemas.microsoft.com/office/drawing/2014/main" val="3413935722"/>
                    </a:ext>
                  </a:extLst>
                </a:gridCol>
                <a:gridCol w="907965">
                  <a:extLst>
                    <a:ext uri="{9D8B030D-6E8A-4147-A177-3AD203B41FA5}">
                      <a16:colId xmlns:a16="http://schemas.microsoft.com/office/drawing/2014/main" val="3395005587"/>
                    </a:ext>
                  </a:extLst>
                </a:gridCol>
                <a:gridCol w="557906">
                  <a:extLst>
                    <a:ext uri="{9D8B030D-6E8A-4147-A177-3AD203B41FA5}">
                      <a16:colId xmlns:a16="http://schemas.microsoft.com/office/drawing/2014/main" val="2530225351"/>
                    </a:ext>
                  </a:extLst>
                </a:gridCol>
                <a:gridCol w="787633">
                  <a:extLst>
                    <a:ext uri="{9D8B030D-6E8A-4147-A177-3AD203B41FA5}">
                      <a16:colId xmlns:a16="http://schemas.microsoft.com/office/drawing/2014/main" val="1304888181"/>
                    </a:ext>
                  </a:extLst>
                </a:gridCol>
                <a:gridCol w="787633">
                  <a:extLst>
                    <a:ext uri="{9D8B030D-6E8A-4147-A177-3AD203B41FA5}">
                      <a16:colId xmlns:a16="http://schemas.microsoft.com/office/drawing/2014/main" val="1148704786"/>
                    </a:ext>
                  </a:extLst>
                </a:gridCol>
                <a:gridCol w="787633">
                  <a:extLst>
                    <a:ext uri="{9D8B030D-6E8A-4147-A177-3AD203B41FA5}">
                      <a16:colId xmlns:a16="http://schemas.microsoft.com/office/drawing/2014/main" val="2249514358"/>
                    </a:ext>
                  </a:extLst>
                </a:gridCol>
                <a:gridCol w="787633">
                  <a:extLst>
                    <a:ext uri="{9D8B030D-6E8A-4147-A177-3AD203B41FA5}">
                      <a16:colId xmlns:a16="http://schemas.microsoft.com/office/drawing/2014/main" val="2005409499"/>
                    </a:ext>
                  </a:extLst>
                </a:gridCol>
              </a:tblGrid>
              <a:tr h="450061">
                <a:tc>
                  <a:txBody>
                    <a:bodyPr/>
                    <a:lstStyle/>
                    <a:p>
                      <a:pPr algn="ctr" fontAlgn="ctr"/>
                      <a:r>
                        <a:rPr lang="fr-FR" sz="1050" b="0" i="0" u="none" strike="noStrike">
                          <a:solidFill>
                            <a:srgbClr val="000000"/>
                          </a:solidFill>
                          <a:effectLst/>
                          <a:latin typeface="Calibri" panose="020F0502020204030204" pitchFamily="34" charset="0"/>
                        </a:rPr>
                        <a:t> </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Hedge Reference</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Position</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CCY</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Hedge Notional</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CounterValue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Hedge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Budget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Performance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Options Premium</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All-In Performance</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4244951"/>
                  </a:ext>
                </a:extLst>
              </a:tr>
              <a:tr h="228676">
                <a:tc rowSpan="2">
                  <a:txBody>
                    <a:bodyPr/>
                    <a:lstStyle/>
                    <a:p>
                      <a:pPr algn="ctr" fontAlgn="ctr"/>
                      <a:r>
                        <a:rPr lang="fr-FR" sz="1050" b="0" i="0" u="none" strike="noStrike">
                          <a:solidFill>
                            <a:srgbClr val="000000"/>
                          </a:solidFill>
                          <a:effectLst/>
                          <a:latin typeface="Calibri" panose="020F0502020204030204" pitchFamily="34" charset="0"/>
                        </a:rPr>
                        <a:t>EURCHF</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CHF</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16 150 000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14 378 406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1.1232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1.1400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-211 740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-211 740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56140014"/>
                  </a:ext>
                </a:extLst>
              </a:tr>
              <a:tr h="22867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CHF</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9 050 000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8 507 167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1.0638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-279 894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-279 894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6628500"/>
                  </a:ext>
                </a:extLst>
              </a:tr>
              <a:tr h="228676">
                <a:tc rowSpan="2">
                  <a:txBody>
                    <a:bodyPr/>
                    <a:lstStyle/>
                    <a:p>
                      <a:pPr algn="ctr" fontAlgn="ctr"/>
                      <a:r>
                        <a:rPr lang="fr-FR" sz="1050" b="0" i="0" u="none" strike="noStrike">
                          <a:solidFill>
                            <a:srgbClr val="000000"/>
                          </a:solidFill>
                          <a:effectLst/>
                          <a:latin typeface="Calibri" panose="020F0502020204030204" pitchFamily="34" charset="0"/>
                        </a:rPr>
                        <a:t>EURCNY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CNY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-40 800 000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-5 271 256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7.7401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8.1500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265 121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265 121</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57585211"/>
                  </a:ext>
                </a:extLst>
              </a:tr>
              <a:tr h="22867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CNY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-12 180 000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-1 571 093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7.7526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8.0000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48 593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48 593</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0584541"/>
                  </a:ext>
                </a:extLst>
              </a:tr>
              <a:tr h="228676">
                <a:tc>
                  <a:txBody>
                    <a:bodyPr/>
                    <a:lstStyle/>
                    <a:p>
                      <a:pPr algn="ctr" fontAlgn="ctr"/>
                      <a:r>
                        <a:rPr lang="fr-FR" sz="1050" b="0" i="0" u="none" strike="noStrike">
                          <a:solidFill>
                            <a:srgbClr val="000000"/>
                          </a:solidFill>
                          <a:effectLst/>
                          <a:latin typeface="Calibri" panose="020F0502020204030204" pitchFamily="34" charset="0"/>
                        </a:rPr>
                        <a:t>EURGBP</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GBP</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-868 445</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0.8636</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0.9000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35 112</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35 112</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3370202"/>
                  </a:ext>
                </a:extLst>
              </a:tr>
              <a:tr h="228676">
                <a:tc rowSpan="2">
                  <a:txBody>
                    <a:bodyPr/>
                    <a:lstStyle/>
                    <a:p>
                      <a:pPr algn="ctr" fontAlgn="ctr"/>
                      <a:r>
                        <a:rPr lang="fr-FR" sz="1050" b="0" i="0" u="none" strike="noStrike">
                          <a:solidFill>
                            <a:srgbClr val="000000"/>
                          </a:solidFill>
                          <a:effectLst/>
                          <a:latin typeface="Calibri" panose="020F0502020204030204" pitchFamily="34" charset="0"/>
                        </a:rPr>
                        <a:t>EURJPY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JPY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-262 950 000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-2 156 352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121.9420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130.0000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133 660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133 660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18784296"/>
                  </a:ext>
                </a:extLst>
              </a:tr>
              <a:tr h="22867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JPY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-122 050 000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-1 037 477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117.6412</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118.9000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10 984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10 984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648414"/>
                  </a:ext>
                </a:extLst>
              </a:tr>
              <a:tr h="228676">
                <a:tc rowSpan="2">
                  <a:txBody>
                    <a:bodyPr/>
                    <a:lstStyle/>
                    <a:p>
                      <a:pPr algn="ctr" fontAlgn="ctr"/>
                      <a:r>
                        <a:rPr lang="fr-FR" sz="1050" b="0" i="0" u="none" strike="noStrike">
                          <a:solidFill>
                            <a:srgbClr val="000000"/>
                          </a:solidFill>
                          <a:effectLst/>
                          <a:latin typeface="Calibri" panose="020F0502020204030204" pitchFamily="34" charset="0"/>
                        </a:rPr>
                        <a:t>EURSEK</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SEK</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-5 400 000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-505 569</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10.6810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9.6500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-54 016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-54 016</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7855104"/>
                  </a:ext>
                </a:extLst>
              </a:tr>
              <a:tr h="22867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SEK</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-2 200 000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-206 403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10.6588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10.6300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-559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-559</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4176804"/>
                  </a:ext>
                </a:extLst>
              </a:tr>
              <a:tr h="228676">
                <a:tc rowSpan="2">
                  <a:txBody>
                    <a:bodyPr/>
                    <a:lstStyle/>
                    <a:p>
                      <a:pPr algn="ctr" fontAlgn="ctr"/>
                      <a:r>
                        <a:rPr lang="fr-FR" sz="1050" b="0" i="0" u="none" strike="noStrike">
                          <a:solidFill>
                            <a:srgbClr val="000000"/>
                          </a:solidFill>
                          <a:effectLst/>
                          <a:latin typeface="Calibri" panose="020F0502020204030204" pitchFamily="34" charset="0"/>
                        </a:rPr>
                        <a:t>EURUSD</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05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USD</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-7 680 000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-6 808 783</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1.1280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1.1700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244 680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244 680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6008340"/>
                  </a:ext>
                </a:extLst>
              </a:tr>
              <a:tr h="228676">
                <a:tc vMerge="1">
                  <a:txBody>
                    <a:bodyPr/>
                    <a:lstStyle/>
                    <a:p>
                      <a:endParaRPr lang="fr-FR"/>
                    </a:p>
                  </a:txBody>
                  <a:tcPr/>
                </a:tc>
                <a:tc>
                  <a:txBody>
                    <a:bodyPr/>
                    <a:lstStyle/>
                    <a:p>
                      <a:pPr algn="ctr" fontAlgn="ctr"/>
                      <a:r>
                        <a:rPr lang="fr-FR" sz="105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USD</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-3 800 000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-3 464 158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1.0969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1.1300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a:solidFill>
                            <a:srgbClr val="000000"/>
                          </a:solidFill>
                          <a:effectLst/>
                          <a:latin typeface="Calibri" panose="020F0502020204030204" pitchFamily="34" charset="0"/>
                        </a:rPr>
                        <a:t>101 326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050" b="0" i="0" u="none" strike="noStrike" dirty="0">
                          <a:solidFill>
                            <a:srgbClr val="000000"/>
                          </a:solidFill>
                          <a:effectLst/>
                          <a:latin typeface="Calibri" panose="020F0502020204030204" pitchFamily="34" charset="0"/>
                        </a:rPr>
                        <a:t>101 326</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9748126"/>
                  </a:ext>
                </a:extLst>
              </a:tr>
            </a:tbl>
          </a:graphicData>
        </a:graphic>
      </p:graphicFrame>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9867550-45E0-445B-A85E-6E54CFAB8435}"/>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399127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0E6555E4-D434-4434-9738-32F7146D145D}"/>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77096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9" name="Image 8">
            <a:extLst>
              <a:ext uri="{FF2B5EF4-FFF2-40B4-BE49-F238E27FC236}">
                <a16:creationId xmlns:a16="http://schemas.microsoft.com/office/drawing/2014/main" id="{EC66A328-2F1F-4287-8716-CC5FFD133317}"/>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10" name="Image 9">
            <a:extLst>
              <a:ext uri="{FF2B5EF4-FFF2-40B4-BE49-F238E27FC236}">
                <a16:creationId xmlns:a16="http://schemas.microsoft.com/office/drawing/2014/main" id="{092DE0FB-5C52-4B3D-980D-36AFA5F42975}"/>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43648775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5743</TotalTime>
  <Words>1172</Words>
  <Application>Microsoft Office PowerPoint</Application>
  <PresentationFormat>Affichage à l'écran (4:3)</PresentationFormat>
  <Paragraphs>365</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EURCNY - Synthesis</vt:lpstr>
      <vt:lpstr>EURCNY - 2019</vt:lpstr>
      <vt:lpstr>EURCNY - 2020</vt:lpstr>
      <vt:lpstr>EURGBP - Synthesis</vt:lpstr>
      <vt:lpstr>EURGBP - 2019</vt:lpstr>
      <vt:lpstr>EURINR - Synthesis</vt:lpstr>
      <vt:lpstr>EURJPY - Synthesis</vt:lpstr>
      <vt:lpstr>EURJPY - 2019</vt:lpstr>
      <vt:lpstr>EURJPY - 2020</vt:lpstr>
      <vt:lpstr>EURSEK - Synthesis</vt:lpstr>
      <vt:lpstr>EURSEK - 2019</vt:lpstr>
      <vt:lpstr>EURSEK - 2020</vt:lpstr>
      <vt:lpstr>EURUSD - Historical &amp; Planned</vt:lpstr>
      <vt:lpstr>EURUSD - Synthesis</vt:lpstr>
      <vt:lpstr>EURUSD - 2019</vt:lpstr>
      <vt:lpstr>EURUSD - 2020</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704</cp:revision>
  <cp:lastPrinted>2012-02-01T10:00:25Z</cp:lastPrinted>
  <dcterms:created xsi:type="dcterms:W3CDTF">2010-04-23T15:09:35Z</dcterms:created>
  <dcterms:modified xsi:type="dcterms:W3CDTF">2020-07-03T12:50:25Z</dcterms:modified>
</cp:coreProperties>
</file>