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2"/>
  </p:notesMasterIdLst>
  <p:sldIdLst>
    <p:sldId id="256" r:id="rId3"/>
    <p:sldId id="466" r:id="rId4"/>
    <p:sldId id="476" r:id="rId5"/>
    <p:sldId id="493" r:id="rId6"/>
    <p:sldId id="494" r:id="rId7"/>
    <p:sldId id="470" r:id="rId8"/>
    <p:sldId id="456" r:id="rId9"/>
    <p:sldId id="497" r:id="rId10"/>
    <p:sldId id="502" r:id="rId11"/>
    <p:sldId id="503" r:id="rId12"/>
    <p:sldId id="504" r:id="rId13"/>
    <p:sldId id="506" r:id="rId14"/>
    <p:sldId id="507" r:id="rId15"/>
    <p:sldId id="508" r:id="rId16"/>
    <p:sldId id="510" r:id="rId17"/>
    <p:sldId id="511" r:id="rId18"/>
    <p:sldId id="513" r:id="rId19"/>
    <p:sldId id="516" r:id="rId20"/>
    <p:sldId id="517" r:id="rId21"/>
    <p:sldId id="518" r:id="rId22"/>
    <p:sldId id="521" r:id="rId23"/>
    <p:sldId id="529" r:id="rId24"/>
    <p:sldId id="457" r:id="rId25"/>
    <p:sldId id="522" r:id="rId26"/>
    <p:sldId id="527" r:id="rId27"/>
    <p:sldId id="528" r:id="rId28"/>
    <p:sldId id="458" r:id="rId29"/>
    <p:sldId id="409" r:id="rId30"/>
    <p:sldId id="410" r:id="rId3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04/08/2020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8/4/2020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8/4/2020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8/4/2020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8/4/2020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8/4/2020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8/4/2020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8/4/2020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8/4/2020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8/4/2020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8/4/2020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8/4/2020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8/4/2020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8/4/2020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8/4/2020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8/4/2020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Image 6">
            <a:extLst>
              <a:ext uri="{FF2B5EF4-FFF2-40B4-BE49-F238E27FC236}">
                <a16:creationId xmlns:a16="http://schemas.microsoft.com/office/drawing/2014/main" id="{B36BD41D-1962-4A0F-8F18-F269E1A0560B}"/>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8" name="Image 7">
            <a:extLst>
              <a:ext uri="{FF2B5EF4-FFF2-40B4-BE49-F238E27FC236}">
                <a16:creationId xmlns:a16="http://schemas.microsoft.com/office/drawing/2014/main" id="{E5D232B1-87F6-42BC-B9F7-CC19625E1FF3}"/>
              </a:ext>
            </a:extLst>
          </p:cNvPr>
          <p:cNvPicPr>
            <a:picLocks noChangeAspect="1"/>
          </p:cNvPicPr>
          <p:nvPr/>
        </p:nvPicPr>
        <p:blipFill>
          <a:blip r:embed="rId3"/>
          <a:stretch>
            <a:fillRect/>
          </a:stretch>
        </p:blipFill>
        <p:spPr>
          <a:xfrm>
            <a:off x="4754008" y="2346142"/>
            <a:ext cx="4200508" cy="3572566"/>
          </a:xfrm>
          <a:prstGeom prst="rect">
            <a:avLst/>
          </a:prstGeom>
        </p:spPr>
      </p:pic>
    </p:spTree>
    <p:extLst>
      <p:ext uri="{BB962C8B-B14F-4D97-AF65-F5344CB8AC3E}">
        <p14:creationId xmlns:p14="http://schemas.microsoft.com/office/powerpoint/2010/main" val="2533470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5" name="Image 4">
            <a:extLst>
              <a:ext uri="{FF2B5EF4-FFF2-40B4-BE49-F238E27FC236}">
                <a16:creationId xmlns:a16="http://schemas.microsoft.com/office/drawing/2014/main" id="{F33DD4D0-2CF9-4110-A07D-DF1433860AE9}"/>
              </a:ext>
            </a:extLst>
          </p:cNvPr>
          <p:cNvPicPr>
            <a:picLocks noChangeAspect="1"/>
          </p:cNvPicPr>
          <p:nvPr/>
        </p:nvPicPr>
        <p:blipFill>
          <a:blip r:embed="rId2"/>
          <a:stretch>
            <a:fillRect/>
          </a:stretch>
        </p:blipFill>
        <p:spPr>
          <a:xfrm>
            <a:off x="825501" y="1270001"/>
            <a:ext cx="7379208" cy="5029200"/>
          </a:xfrm>
          <a:prstGeom prst="rect">
            <a:avLst/>
          </a:prstGeom>
        </p:spPr>
      </p:pic>
    </p:spTree>
    <p:extLst>
      <p:ext uri="{BB962C8B-B14F-4D97-AF65-F5344CB8AC3E}">
        <p14:creationId xmlns:p14="http://schemas.microsoft.com/office/powerpoint/2010/main" val="2032790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a:t>
            </a:r>
          </a:p>
        </p:txBody>
      </p:sp>
      <p:pic>
        <p:nvPicPr>
          <p:cNvPr id="7" name="Image 6">
            <a:extLst>
              <a:ext uri="{FF2B5EF4-FFF2-40B4-BE49-F238E27FC236}">
                <a16:creationId xmlns:a16="http://schemas.microsoft.com/office/drawing/2014/main" id="{FA10A23A-F4BE-44E0-81EF-CD4D2B59CDC5}"/>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41DE1902-8A58-42DC-A630-4B4D87FF011A}"/>
              </a:ext>
            </a:extLst>
          </p:cNvPr>
          <p:cNvPicPr>
            <a:picLocks noChangeAspect="1"/>
          </p:cNvPicPr>
          <p:nvPr/>
        </p:nvPicPr>
        <p:blipFill>
          <a:blip r:embed="rId3"/>
          <a:stretch>
            <a:fillRect/>
          </a:stretch>
        </p:blipFill>
        <p:spPr>
          <a:xfrm>
            <a:off x="4749801" y="2349501"/>
            <a:ext cx="4204716" cy="3569208"/>
          </a:xfrm>
          <a:prstGeom prst="rect">
            <a:avLst/>
          </a:prstGeom>
        </p:spPr>
      </p:pic>
    </p:spTree>
    <p:extLst>
      <p:ext uri="{BB962C8B-B14F-4D97-AF65-F5344CB8AC3E}">
        <p14:creationId xmlns:p14="http://schemas.microsoft.com/office/powerpoint/2010/main" val="3112495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a:t>
            </a:r>
          </a:p>
        </p:txBody>
      </p:sp>
      <p:pic>
        <p:nvPicPr>
          <p:cNvPr id="7" name="Image 6">
            <a:extLst>
              <a:ext uri="{FF2B5EF4-FFF2-40B4-BE49-F238E27FC236}">
                <a16:creationId xmlns:a16="http://schemas.microsoft.com/office/drawing/2014/main" id="{7A116DFB-909D-47A0-BBD5-D36A84201050}"/>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0B281544-6E5E-4444-AB16-E569A4D021D1}"/>
              </a:ext>
            </a:extLst>
          </p:cNvPr>
          <p:cNvPicPr>
            <a:picLocks noChangeAspect="1"/>
          </p:cNvPicPr>
          <p:nvPr/>
        </p:nvPicPr>
        <p:blipFill>
          <a:blip r:embed="rId3"/>
          <a:stretch>
            <a:fillRect/>
          </a:stretch>
        </p:blipFill>
        <p:spPr>
          <a:xfrm>
            <a:off x="4749800" y="2349500"/>
            <a:ext cx="4206605" cy="3569208"/>
          </a:xfrm>
          <a:prstGeom prst="rect">
            <a:avLst/>
          </a:prstGeom>
        </p:spPr>
      </p:pic>
    </p:spTree>
    <p:extLst>
      <p:ext uri="{BB962C8B-B14F-4D97-AF65-F5344CB8AC3E}">
        <p14:creationId xmlns:p14="http://schemas.microsoft.com/office/powerpoint/2010/main" val="1419304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8E1E1DC5-1B30-4D43-A051-CAFA87622016}"/>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81851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9" name="Image 8">
            <a:extLst>
              <a:ext uri="{FF2B5EF4-FFF2-40B4-BE49-F238E27FC236}">
                <a16:creationId xmlns:a16="http://schemas.microsoft.com/office/drawing/2014/main" id="{2FAAE188-7FDC-4268-8834-666A0DCD0890}"/>
              </a:ext>
            </a:extLst>
          </p:cNvPr>
          <p:cNvPicPr>
            <a:picLocks noChangeAspect="1"/>
          </p:cNvPicPr>
          <p:nvPr/>
        </p:nvPicPr>
        <p:blipFill>
          <a:blip r:embed="rId2"/>
          <a:stretch>
            <a:fillRect/>
          </a:stretch>
        </p:blipFill>
        <p:spPr>
          <a:xfrm>
            <a:off x="231773" y="2349500"/>
            <a:ext cx="4204716" cy="3569208"/>
          </a:xfrm>
          <a:prstGeom prst="rect">
            <a:avLst/>
          </a:prstGeom>
        </p:spPr>
      </p:pic>
      <p:pic>
        <p:nvPicPr>
          <p:cNvPr id="10" name="Image 9">
            <a:extLst>
              <a:ext uri="{FF2B5EF4-FFF2-40B4-BE49-F238E27FC236}">
                <a16:creationId xmlns:a16="http://schemas.microsoft.com/office/drawing/2014/main" id="{A9A8E41D-44B4-4036-B3F4-BBECFAEECB76}"/>
              </a:ext>
            </a:extLst>
          </p:cNvPr>
          <p:cNvPicPr>
            <a:picLocks noChangeAspect="1"/>
          </p:cNvPicPr>
          <p:nvPr/>
        </p:nvPicPr>
        <p:blipFill>
          <a:blip r:embed="rId3"/>
          <a:stretch>
            <a:fillRect/>
          </a:stretch>
        </p:blipFill>
        <p:spPr>
          <a:xfrm>
            <a:off x="4754247" y="2349500"/>
            <a:ext cx="4200508" cy="3569208"/>
          </a:xfrm>
          <a:prstGeom prst="rect">
            <a:avLst/>
          </a:prstGeom>
        </p:spPr>
      </p:pic>
    </p:spTree>
    <p:extLst>
      <p:ext uri="{BB962C8B-B14F-4D97-AF65-F5344CB8AC3E}">
        <p14:creationId xmlns:p14="http://schemas.microsoft.com/office/powerpoint/2010/main" val="4043219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5" name="Image 4">
            <a:extLst>
              <a:ext uri="{FF2B5EF4-FFF2-40B4-BE49-F238E27FC236}">
                <a16:creationId xmlns:a16="http://schemas.microsoft.com/office/drawing/2014/main" id="{29CCC8B4-81BA-40C8-872E-BF28AE62F679}"/>
              </a:ext>
            </a:extLst>
          </p:cNvPr>
          <p:cNvPicPr>
            <a:picLocks noChangeAspect="1"/>
          </p:cNvPicPr>
          <p:nvPr/>
        </p:nvPicPr>
        <p:blipFill>
          <a:blip r:embed="rId2"/>
          <a:stretch>
            <a:fillRect/>
          </a:stretch>
        </p:blipFill>
        <p:spPr>
          <a:xfrm>
            <a:off x="825500" y="1269564"/>
            <a:ext cx="7379208" cy="5029636"/>
          </a:xfrm>
          <a:prstGeom prst="rect">
            <a:avLst/>
          </a:prstGeom>
        </p:spPr>
      </p:pic>
    </p:spTree>
    <p:extLst>
      <p:ext uri="{BB962C8B-B14F-4D97-AF65-F5344CB8AC3E}">
        <p14:creationId xmlns:p14="http://schemas.microsoft.com/office/powerpoint/2010/main" val="373919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5" name="Image 4">
            <a:extLst>
              <a:ext uri="{FF2B5EF4-FFF2-40B4-BE49-F238E27FC236}">
                <a16:creationId xmlns:a16="http://schemas.microsoft.com/office/drawing/2014/main" id="{3A5BBDBB-3DE0-49A3-9483-7C6E6D097AFE}"/>
              </a:ext>
            </a:extLst>
          </p:cNvPr>
          <p:cNvPicPr>
            <a:picLocks noChangeAspect="1"/>
          </p:cNvPicPr>
          <p:nvPr/>
        </p:nvPicPr>
        <p:blipFill>
          <a:blip r:embed="rId2"/>
          <a:stretch>
            <a:fillRect/>
          </a:stretch>
        </p:blipFill>
        <p:spPr>
          <a:xfrm>
            <a:off x="821812" y="1270000"/>
            <a:ext cx="7382896" cy="5029200"/>
          </a:xfrm>
          <a:prstGeom prst="rect">
            <a:avLst/>
          </a:prstGeom>
        </p:spPr>
      </p:pic>
    </p:spTree>
    <p:extLst>
      <p:ext uri="{BB962C8B-B14F-4D97-AF65-F5344CB8AC3E}">
        <p14:creationId xmlns:p14="http://schemas.microsoft.com/office/powerpoint/2010/main" val="3603096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- 2019</a:t>
            </a:r>
          </a:p>
        </p:txBody>
      </p:sp>
      <p:pic>
        <p:nvPicPr>
          <p:cNvPr id="7" name="Image 6">
            <a:extLst>
              <a:ext uri="{FF2B5EF4-FFF2-40B4-BE49-F238E27FC236}">
                <a16:creationId xmlns:a16="http://schemas.microsoft.com/office/drawing/2014/main" id="{4E219017-A038-44EC-9B41-0647F8A25659}"/>
              </a:ext>
            </a:extLst>
          </p:cNvPr>
          <p:cNvPicPr>
            <a:picLocks noChangeAspect="1"/>
          </p:cNvPicPr>
          <p:nvPr/>
        </p:nvPicPr>
        <p:blipFill>
          <a:blip r:embed="rId2"/>
          <a:stretch>
            <a:fillRect/>
          </a:stretch>
        </p:blipFill>
        <p:spPr>
          <a:xfrm>
            <a:off x="236220" y="2349501"/>
            <a:ext cx="4200508" cy="3569208"/>
          </a:xfrm>
          <a:prstGeom prst="rect">
            <a:avLst/>
          </a:prstGeom>
        </p:spPr>
      </p:pic>
      <p:pic>
        <p:nvPicPr>
          <p:cNvPr id="8" name="Image 7">
            <a:extLst>
              <a:ext uri="{FF2B5EF4-FFF2-40B4-BE49-F238E27FC236}">
                <a16:creationId xmlns:a16="http://schemas.microsoft.com/office/drawing/2014/main" id="{819CE469-C5E1-441C-ACF6-1DC93203F27B}"/>
              </a:ext>
            </a:extLst>
          </p:cNvPr>
          <p:cNvPicPr>
            <a:picLocks noChangeAspect="1"/>
          </p:cNvPicPr>
          <p:nvPr/>
        </p:nvPicPr>
        <p:blipFill>
          <a:blip r:embed="rId3"/>
          <a:stretch>
            <a:fillRect/>
          </a:stretch>
        </p:blipFill>
        <p:spPr>
          <a:xfrm>
            <a:off x="4749800" y="2349500"/>
            <a:ext cx="4206605" cy="3569208"/>
          </a:xfrm>
          <a:prstGeom prst="rect">
            <a:avLst/>
          </a:prstGeom>
        </p:spPr>
      </p:pic>
    </p:spTree>
    <p:extLst>
      <p:ext uri="{BB962C8B-B14F-4D97-AF65-F5344CB8AC3E}">
        <p14:creationId xmlns:p14="http://schemas.microsoft.com/office/powerpoint/2010/main" val="1956555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- 2020</a:t>
            </a:r>
          </a:p>
        </p:txBody>
      </p:sp>
      <p:pic>
        <p:nvPicPr>
          <p:cNvPr id="7" name="Image 6">
            <a:extLst>
              <a:ext uri="{FF2B5EF4-FFF2-40B4-BE49-F238E27FC236}">
                <a16:creationId xmlns:a16="http://schemas.microsoft.com/office/drawing/2014/main" id="{3D9F440A-380F-4FBB-A50E-8BFB349EFA08}"/>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B4040811-E331-4A5D-B955-2DB67338C06C}"/>
              </a:ext>
            </a:extLst>
          </p:cNvPr>
          <p:cNvPicPr>
            <a:picLocks noChangeAspect="1"/>
          </p:cNvPicPr>
          <p:nvPr/>
        </p:nvPicPr>
        <p:blipFill>
          <a:blip r:embed="rId3"/>
          <a:stretch>
            <a:fillRect/>
          </a:stretch>
        </p:blipFill>
        <p:spPr>
          <a:xfrm>
            <a:off x="4747911" y="2349500"/>
            <a:ext cx="4206605" cy="3569208"/>
          </a:xfrm>
          <a:prstGeom prst="rect">
            <a:avLst/>
          </a:prstGeom>
        </p:spPr>
      </p:pic>
    </p:spTree>
    <p:extLst>
      <p:ext uri="{BB962C8B-B14F-4D97-AF65-F5344CB8AC3E}">
        <p14:creationId xmlns:p14="http://schemas.microsoft.com/office/powerpoint/2010/main" val="3228798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5" name="Image 4">
            <a:extLst>
              <a:ext uri="{FF2B5EF4-FFF2-40B4-BE49-F238E27FC236}">
                <a16:creationId xmlns:a16="http://schemas.microsoft.com/office/drawing/2014/main" id="{F793D6D3-1DAA-4746-9FDB-C18907A1C635}"/>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3153011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EURSEK - 2019</a:t>
            </a:r>
          </a:p>
        </p:txBody>
      </p:sp>
      <p:pic>
        <p:nvPicPr>
          <p:cNvPr id="9" name="Image 8">
            <a:extLst>
              <a:ext uri="{FF2B5EF4-FFF2-40B4-BE49-F238E27FC236}">
                <a16:creationId xmlns:a16="http://schemas.microsoft.com/office/drawing/2014/main" id="{18C038FE-5B77-4A9D-8319-F6FF03D26C64}"/>
              </a:ext>
            </a:extLst>
          </p:cNvPr>
          <p:cNvPicPr>
            <a:picLocks noChangeAspect="1"/>
          </p:cNvPicPr>
          <p:nvPr/>
        </p:nvPicPr>
        <p:blipFill>
          <a:blip r:embed="rId2"/>
          <a:stretch>
            <a:fillRect/>
          </a:stretch>
        </p:blipFill>
        <p:spPr>
          <a:xfrm>
            <a:off x="234331" y="2346142"/>
            <a:ext cx="4206605" cy="3572566"/>
          </a:xfrm>
          <a:prstGeom prst="rect">
            <a:avLst/>
          </a:prstGeom>
        </p:spPr>
      </p:pic>
      <p:pic>
        <p:nvPicPr>
          <p:cNvPr id="10" name="Image 9">
            <a:extLst>
              <a:ext uri="{FF2B5EF4-FFF2-40B4-BE49-F238E27FC236}">
                <a16:creationId xmlns:a16="http://schemas.microsoft.com/office/drawing/2014/main" id="{2D577A1C-EA6A-445C-A422-EEDCFC8BE9DF}"/>
              </a:ext>
            </a:extLst>
          </p:cNvPr>
          <p:cNvPicPr>
            <a:picLocks noChangeAspect="1"/>
          </p:cNvPicPr>
          <p:nvPr/>
        </p:nvPicPr>
        <p:blipFill>
          <a:blip r:embed="rId3"/>
          <a:stretch>
            <a:fillRect/>
          </a:stretch>
        </p:blipFill>
        <p:spPr>
          <a:xfrm>
            <a:off x="4754008" y="2346142"/>
            <a:ext cx="4200508" cy="3570732"/>
          </a:xfrm>
          <a:prstGeom prst="rect">
            <a:avLst/>
          </a:prstGeom>
        </p:spPr>
      </p:pic>
    </p:spTree>
    <p:extLst>
      <p:ext uri="{BB962C8B-B14F-4D97-AF65-F5344CB8AC3E}">
        <p14:creationId xmlns:p14="http://schemas.microsoft.com/office/powerpoint/2010/main" val="3228442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- 2020</a:t>
            </a:r>
          </a:p>
        </p:txBody>
      </p:sp>
      <p:pic>
        <p:nvPicPr>
          <p:cNvPr id="7" name="Image 6">
            <a:extLst>
              <a:ext uri="{FF2B5EF4-FFF2-40B4-BE49-F238E27FC236}">
                <a16:creationId xmlns:a16="http://schemas.microsoft.com/office/drawing/2014/main" id="{E8570D3D-49A5-4C4E-99D1-188597E1D906}"/>
              </a:ext>
            </a:extLst>
          </p:cNvPr>
          <p:cNvPicPr>
            <a:picLocks noChangeAspect="1"/>
          </p:cNvPicPr>
          <p:nvPr/>
        </p:nvPicPr>
        <p:blipFill>
          <a:blip r:embed="rId2"/>
          <a:stretch>
            <a:fillRect/>
          </a:stretch>
        </p:blipFill>
        <p:spPr>
          <a:xfrm>
            <a:off x="234331" y="2346142"/>
            <a:ext cx="4206605" cy="3584759"/>
          </a:xfrm>
          <a:prstGeom prst="rect">
            <a:avLst/>
          </a:prstGeom>
        </p:spPr>
      </p:pic>
      <p:pic>
        <p:nvPicPr>
          <p:cNvPr id="8" name="Image 7">
            <a:extLst>
              <a:ext uri="{FF2B5EF4-FFF2-40B4-BE49-F238E27FC236}">
                <a16:creationId xmlns:a16="http://schemas.microsoft.com/office/drawing/2014/main" id="{93DF837B-915D-4B62-B295-DDA2A211D317}"/>
              </a:ext>
            </a:extLst>
          </p:cNvPr>
          <p:cNvPicPr>
            <a:picLocks noChangeAspect="1"/>
          </p:cNvPicPr>
          <p:nvPr/>
        </p:nvPicPr>
        <p:blipFill>
          <a:blip r:embed="rId3"/>
          <a:stretch>
            <a:fillRect/>
          </a:stretch>
        </p:blipFill>
        <p:spPr>
          <a:xfrm>
            <a:off x="4754008" y="2346141"/>
            <a:ext cx="4200508" cy="3570731"/>
          </a:xfrm>
          <a:prstGeom prst="rect">
            <a:avLst/>
          </a:prstGeom>
        </p:spPr>
      </p:pic>
    </p:spTree>
    <p:extLst>
      <p:ext uri="{BB962C8B-B14F-4D97-AF65-F5344CB8AC3E}">
        <p14:creationId xmlns:p14="http://schemas.microsoft.com/office/powerpoint/2010/main" val="1334328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F76FD8E2-3EBC-4234-8047-8F250CA5074B}"/>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628949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B1564F63-13E5-4F36-89B3-52C2D822D004}"/>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709080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7" name="Image 6">
            <a:extLst>
              <a:ext uri="{FF2B5EF4-FFF2-40B4-BE49-F238E27FC236}">
                <a16:creationId xmlns:a16="http://schemas.microsoft.com/office/drawing/2014/main" id="{605278A6-4A19-4357-BB01-0A52F7F0ECB8}"/>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F18F4F2A-F8AD-46ED-B1E5-FEF304EBE43C}"/>
              </a:ext>
            </a:extLst>
          </p:cNvPr>
          <p:cNvPicPr>
            <a:picLocks noChangeAspect="1"/>
          </p:cNvPicPr>
          <p:nvPr/>
        </p:nvPicPr>
        <p:blipFill>
          <a:blip r:embed="rId3"/>
          <a:stretch>
            <a:fillRect/>
          </a:stretch>
        </p:blipFill>
        <p:spPr>
          <a:xfrm>
            <a:off x="4749800" y="2349500"/>
            <a:ext cx="4200508" cy="3569208"/>
          </a:xfrm>
          <a:prstGeom prst="rect">
            <a:avLst/>
          </a:prstGeom>
        </p:spPr>
      </p:pic>
    </p:spTree>
    <p:extLst>
      <p:ext uri="{BB962C8B-B14F-4D97-AF65-F5344CB8AC3E}">
        <p14:creationId xmlns:p14="http://schemas.microsoft.com/office/powerpoint/2010/main" val="1910428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7" name="Image 6">
            <a:extLst>
              <a:ext uri="{FF2B5EF4-FFF2-40B4-BE49-F238E27FC236}">
                <a16:creationId xmlns:a16="http://schemas.microsoft.com/office/drawing/2014/main" id="{71CE850E-8FFA-410B-89DD-12346A4FC008}"/>
              </a:ext>
            </a:extLst>
          </p:cNvPr>
          <p:cNvPicPr>
            <a:picLocks noChangeAspect="1"/>
          </p:cNvPicPr>
          <p:nvPr/>
        </p:nvPicPr>
        <p:blipFill>
          <a:blip r:embed="rId2"/>
          <a:stretch>
            <a:fillRect/>
          </a:stretch>
        </p:blipFill>
        <p:spPr>
          <a:xfrm>
            <a:off x="236220" y="2349500"/>
            <a:ext cx="4206605" cy="3572566"/>
          </a:xfrm>
          <a:prstGeom prst="rect">
            <a:avLst/>
          </a:prstGeom>
        </p:spPr>
      </p:pic>
      <p:pic>
        <p:nvPicPr>
          <p:cNvPr id="8" name="Image 7">
            <a:extLst>
              <a:ext uri="{FF2B5EF4-FFF2-40B4-BE49-F238E27FC236}">
                <a16:creationId xmlns:a16="http://schemas.microsoft.com/office/drawing/2014/main" id="{3803C2FA-68FA-4AC4-88A7-C51E1F65336A}"/>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216615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CD9312D1-54F2-430C-9192-38BEA6A251E7}"/>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1790213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6" name="Tableau 5">
            <a:extLst>
              <a:ext uri="{FF2B5EF4-FFF2-40B4-BE49-F238E27FC236}">
                <a16:creationId xmlns:a16="http://schemas.microsoft.com/office/drawing/2014/main" id="{FC7EB3F2-3565-4FA8-BBF3-153CD1C54AB5}"/>
              </a:ext>
            </a:extLst>
          </p:cNvPr>
          <p:cNvGraphicFramePr>
            <a:graphicFrameLocks noGrp="1"/>
          </p:cNvGraphicFramePr>
          <p:nvPr>
            <p:extLst>
              <p:ext uri="{D42A27DB-BD31-4B8C-83A1-F6EECF244321}">
                <p14:modId xmlns:p14="http://schemas.microsoft.com/office/powerpoint/2010/main" val="441366605"/>
              </p:ext>
            </p:extLst>
          </p:nvPr>
        </p:nvGraphicFramePr>
        <p:xfrm>
          <a:off x="173737" y="1555846"/>
          <a:ext cx="8759952" cy="2516235"/>
        </p:xfrm>
        <a:graphic>
          <a:graphicData uri="http://schemas.openxmlformats.org/drawingml/2006/table">
            <a:tbl>
              <a:tblPr/>
              <a:tblGrid>
                <a:gridCol w="1032753">
                  <a:extLst>
                    <a:ext uri="{9D8B030D-6E8A-4147-A177-3AD203B41FA5}">
                      <a16:colId xmlns:a16="http://schemas.microsoft.com/office/drawing/2014/main" val="2644747481"/>
                    </a:ext>
                  </a:extLst>
                </a:gridCol>
                <a:gridCol w="1035386">
                  <a:extLst>
                    <a:ext uri="{9D8B030D-6E8A-4147-A177-3AD203B41FA5}">
                      <a16:colId xmlns:a16="http://schemas.microsoft.com/office/drawing/2014/main" val="4061423719"/>
                    </a:ext>
                  </a:extLst>
                </a:gridCol>
                <a:gridCol w="484761">
                  <a:extLst>
                    <a:ext uri="{9D8B030D-6E8A-4147-A177-3AD203B41FA5}">
                      <a16:colId xmlns:a16="http://schemas.microsoft.com/office/drawing/2014/main" val="1048916274"/>
                    </a:ext>
                  </a:extLst>
                </a:gridCol>
                <a:gridCol w="874678">
                  <a:extLst>
                    <a:ext uri="{9D8B030D-6E8A-4147-A177-3AD203B41FA5}">
                      <a16:colId xmlns:a16="http://schemas.microsoft.com/office/drawing/2014/main" val="3852439174"/>
                    </a:ext>
                  </a:extLst>
                </a:gridCol>
                <a:gridCol w="874678">
                  <a:extLst>
                    <a:ext uri="{9D8B030D-6E8A-4147-A177-3AD203B41FA5}">
                      <a16:colId xmlns:a16="http://schemas.microsoft.com/office/drawing/2014/main" val="658320725"/>
                    </a:ext>
                  </a:extLst>
                </a:gridCol>
                <a:gridCol w="874678">
                  <a:extLst>
                    <a:ext uri="{9D8B030D-6E8A-4147-A177-3AD203B41FA5}">
                      <a16:colId xmlns:a16="http://schemas.microsoft.com/office/drawing/2014/main" val="1534422051"/>
                    </a:ext>
                  </a:extLst>
                </a:gridCol>
                <a:gridCol w="537452">
                  <a:extLst>
                    <a:ext uri="{9D8B030D-6E8A-4147-A177-3AD203B41FA5}">
                      <a16:colId xmlns:a16="http://schemas.microsoft.com/office/drawing/2014/main" val="3585178148"/>
                    </a:ext>
                  </a:extLst>
                </a:gridCol>
                <a:gridCol w="537452">
                  <a:extLst>
                    <a:ext uri="{9D8B030D-6E8A-4147-A177-3AD203B41FA5}">
                      <a16:colId xmlns:a16="http://schemas.microsoft.com/office/drawing/2014/main" val="2334940135"/>
                    </a:ext>
                  </a:extLst>
                </a:gridCol>
                <a:gridCol w="874678">
                  <a:extLst>
                    <a:ext uri="{9D8B030D-6E8A-4147-A177-3AD203B41FA5}">
                      <a16:colId xmlns:a16="http://schemas.microsoft.com/office/drawing/2014/main" val="3032607555"/>
                    </a:ext>
                  </a:extLst>
                </a:gridCol>
                <a:gridCol w="874678">
                  <a:extLst>
                    <a:ext uri="{9D8B030D-6E8A-4147-A177-3AD203B41FA5}">
                      <a16:colId xmlns:a16="http://schemas.microsoft.com/office/drawing/2014/main" val="2643543603"/>
                    </a:ext>
                  </a:extLst>
                </a:gridCol>
                <a:gridCol w="758758">
                  <a:extLst>
                    <a:ext uri="{9D8B030D-6E8A-4147-A177-3AD203B41FA5}">
                      <a16:colId xmlns:a16="http://schemas.microsoft.com/office/drawing/2014/main" val="4014347560"/>
                    </a:ext>
                  </a:extLst>
                </a:gridCol>
              </a:tblGrid>
              <a:tr h="279157">
                <a:tc>
                  <a:txBody>
                    <a:bodyPr/>
                    <a:lstStyle/>
                    <a:p>
                      <a:pPr algn="ctr" fontAlgn="ctr"/>
                      <a:r>
                        <a:rPr lang="fr-FR" sz="1000" b="0" i="0" u="none" strike="noStrike">
                          <a:solidFill>
                            <a:srgbClr val="000000"/>
                          </a:solidFill>
                          <a:effectLst/>
                          <a:latin typeface="Calibri" panose="020F0502020204030204" pitchFamily="34" charset="0"/>
                        </a:rPr>
                        <a:t> </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Hedge Reference</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00" b="1" i="0" u="none" strike="noStrike">
                          <a:solidFill>
                            <a:srgbClr val="000000"/>
                          </a:solidFill>
                          <a:effectLst/>
                          <a:latin typeface="Calibri" panose="020F0502020204030204" pitchFamily="34" charset="0"/>
                        </a:rPr>
                        <a:t>Position</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00" b="1" i="0" u="none" strike="noStrike">
                          <a:solidFill>
                            <a:srgbClr val="000000"/>
                          </a:solidFill>
                          <a:effectLst/>
                          <a:latin typeface="Calibri" panose="020F0502020204030204" pitchFamily="34" charset="0"/>
                        </a:rPr>
                        <a:t>CCY</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00" b="1" i="0" u="none" strike="noStrike">
                          <a:solidFill>
                            <a:srgbClr val="000000"/>
                          </a:solidFill>
                          <a:effectLst/>
                          <a:latin typeface="Calibri" panose="020F0502020204030204" pitchFamily="34" charset="0"/>
                        </a:rPr>
                        <a:t>Hedge Notional</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00" b="1" i="0" u="none" strike="noStrike">
                          <a:solidFill>
                            <a:srgbClr val="000000"/>
                          </a:solidFill>
                          <a:effectLst/>
                          <a:latin typeface="Calibri" panose="020F0502020204030204" pitchFamily="34" charset="0"/>
                        </a:rPr>
                        <a:t>Exposure</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00" b="1" i="0" u="none" strike="noStrike">
                          <a:solidFill>
                            <a:srgbClr val="000000"/>
                          </a:solidFill>
                          <a:effectLst/>
                          <a:latin typeface="Calibri" panose="020F0502020204030204" pitchFamily="34" charset="0"/>
                        </a:rPr>
                        <a:t>Evolution in %</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00" b="1" i="0" u="none" strike="noStrike">
                          <a:solidFill>
                            <a:srgbClr val="000000"/>
                          </a:solidFill>
                          <a:effectLst/>
                          <a:latin typeface="Calibri" panose="020F0502020204030204" pitchFamily="34" charset="0"/>
                        </a:rPr>
                        <a:t>Hedge Ratio</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00" b="1" i="0" u="none" strike="noStrike">
                          <a:solidFill>
                            <a:srgbClr val="000000"/>
                          </a:solidFill>
                          <a:effectLst/>
                          <a:latin typeface="Calibri" panose="020F0502020204030204" pitchFamily="34" charset="0"/>
                        </a:rPr>
                        <a:t>Option Ratio</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00" b="1" i="0" u="none" strike="noStrike">
                          <a:solidFill>
                            <a:srgbClr val="000000"/>
                          </a:solidFill>
                          <a:effectLst/>
                          <a:latin typeface="Calibri" panose="020F0502020204030204" pitchFamily="34" charset="0"/>
                        </a:rPr>
                        <a:t>Hedge Rate     excl. premiums</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00" b="1" i="0" u="none" strike="noStrike">
                          <a:solidFill>
                            <a:srgbClr val="000000"/>
                          </a:solidFill>
                          <a:effectLst/>
                          <a:latin typeface="Calibri" panose="020F0502020204030204" pitchFamily="34" charset="0"/>
                        </a:rPr>
                        <a:t>Hedge Rate     inc. premiums</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4114743946"/>
                  </a:ext>
                </a:extLst>
              </a:tr>
              <a:tr h="103776">
                <a:tc rowSpan="2">
                  <a:txBody>
                    <a:bodyPr/>
                    <a:lstStyle/>
                    <a:p>
                      <a:pPr algn="ctr" fontAlgn="ctr"/>
                      <a:r>
                        <a:rPr lang="fr-FR" sz="1000" b="0" i="0" u="none" strike="noStrike">
                          <a:solidFill>
                            <a:srgbClr val="000000"/>
                          </a:solidFill>
                          <a:effectLst/>
                          <a:latin typeface="Calibri" panose="020F0502020204030204" pitchFamily="34" charset="0"/>
                        </a:rPr>
                        <a:t>EURCHF</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0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BUY</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CHF</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16 150 000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16 150 000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100%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1.1232</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1.1232</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57611266"/>
                  </a:ext>
                </a:extLst>
              </a:tr>
              <a:tr h="103776">
                <a:tc vMerge="1">
                  <a:txBody>
                    <a:bodyPr/>
                    <a:lstStyle/>
                    <a:p>
                      <a:endParaRPr lang="fr-FR"/>
                    </a:p>
                  </a:txBody>
                  <a:tcPr/>
                </a:tc>
                <a:tc>
                  <a:txBody>
                    <a:bodyPr/>
                    <a:lstStyle/>
                    <a:p>
                      <a:pPr algn="ctr" fontAlgn="ctr"/>
                      <a:r>
                        <a:rPr lang="fr-FR" sz="10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BUY</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CHF</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9 050 000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9 750 000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93%</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1.0638</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1.0638</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8061786"/>
                  </a:ext>
                </a:extLst>
              </a:tr>
              <a:tr h="103776">
                <a:tc rowSpan="2">
                  <a:txBody>
                    <a:bodyPr/>
                    <a:lstStyle/>
                    <a:p>
                      <a:pPr algn="ctr" fontAlgn="ctr"/>
                      <a:r>
                        <a:rPr lang="fr-FR" sz="1000" b="0" i="0" u="none" strike="noStrike">
                          <a:solidFill>
                            <a:srgbClr val="000000"/>
                          </a:solidFill>
                          <a:effectLst/>
                          <a:latin typeface="Calibri" panose="020F0502020204030204" pitchFamily="34" charset="0"/>
                        </a:rPr>
                        <a:t>EURCNY</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CNY</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-40 800 000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-40 800 000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100%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7.7401</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7.7401</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15094903"/>
                  </a:ext>
                </a:extLst>
              </a:tr>
              <a:tr h="103776">
                <a:tc vMerge="1">
                  <a:txBody>
                    <a:bodyPr/>
                    <a:lstStyle/>
                    <a:p>
                      <a:endParaRPr lang="fr-FR"/>
                    </a:p>
                  </a:txBody>
                  <a:tcPr/>
                </a:tc>
                <a:tc>
                  <a:txBody>
                    <a:bodyPr/>
                    <a:lstStyle/>
                    <a:p>
                      <a:pPr algn="ctr" fontAlgn="ctr"/>
                      <a:r>
                        <a:rPr lang="fr-FR" sz="10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CNY</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-12 180 000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-19 500 000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62%</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7.7526</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7.7526</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0256561"/>
                  </a:ext>
                </a:extLst>
              </a:tr>
              <a:tr h="103776">
                <a:tc rowSpan="2">
                  <a:txBody>
                    <a:bodyPr/>
                    <a:lstStyle/>
                    <a:p>
                      <a:pPr algn="ctr" fontAlgn="ctr"/>
                      <a:r>
                        <a:rPr lang="fr-FR" sz="1000" b="0" i="0" u="none" strike="noStrike">
                          <a:solidFill>
                            <a:srgbClr val="000000"/>
                          </a:solidFill>
                          <a:effectLst/>
                          <a:latin typeface="Calibri" panose="020F0502020204030204" pitchFamily="34" charset="0"/>
                        </a:rPr>
                        <a:t>EURGBP</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GBP</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-750 000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-750 000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100%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0.8636</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0.8636</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85123378"/>
                  </a:ext>
                </a:extLst>
              </a:tr>
              <a:tr h="103776">
                <a:tc vMerge="1">
                  <a:txBody>
                    <a:bodyPr/>
                    <a:lstStyle/>
                    <a:p>
                      <a:endParaRPr lang="fr-FR"/>
                    </a:p>
                  </a:txBody>
                  <a:tcPr/>
                </a:tc>
                <a:tc>
                  <a:txBody>
                    <a:bodyPr/>
                    <a:lstStyle/>
                    <a:p>
                      <a:pPr algn="ctr" fontAlgn="ctr"/>
                      <a:r>
                        <a:rPr lang="fr-FR" sz="10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GBP</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-1 000 000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0.0000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0.0000</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5453268"/>
                  </a:ext>
                </a:extLst>
              </a:tr>
              <a:tr h="103776">
                <a:tc rowSpan="2">
                  <a:txBody>
                    <a:bodyPr/>
                    <a:lstStyle/>
                    <a:p>
                      <a:pPr algn="ctr" fontAlgn="ctr"/>
                      <a:r>
                        <a:rPr lang="fr-FR" sz="1000" b="0" i="0" u="none" strike="noStrike">
                          <a:solidFill>
                            <a:srgbClr val="000000"/>
                          </a:solidFill>
                          <a:effectLst/>
                          <a:latin typeface="Calibri" panose="020F0502020204030204" pitchFamily="34" charset="0"/>
                        </a:rPr>
                        <a:t>EURINR</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INR</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-420 000 000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0.0000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0.0000</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103937519"/>
                  </a:ext>
                </a:extLst>
              </a:tr>
              <a:tr h="103776">
                <a:tc vMerge="1">
                  <a:txBody>
                    <a:bodyPr/>
                    <a:lstStyle/>
                    <a:p>
                      <a:endParaRPr lang="fr-FR"/>
                    </a:p>
                  </a:txBody>
                  <a:tcPr/>
                </a:tc>
                <a:tc>
                  <a:txBody>
                    <a:bodyPr/>
                    <a:lstStyle/>
                    <a:p>
                      <a:pPr algn="ctr" fontAlgn="ctr"/>
                      <a:r>
                        <a:rPr lang="fr-FR" sz="10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INR</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-212 000 000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0.0000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0.0000</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9968125"/>
                  </a:ext>
                </a:extLst>
              </a:tr>
              <a:tr h="103776">
                <a:tc rowSpan="2">
                  <a:txBody>
                    <a:bodyPr/>
                    <a:lstStyle/>
                    <a:p>
                      <a:pPr algn="ctr" fontAlgn="ctr"/>
                      <a:r>
                        <a:rPr lang="fr-FR" sz="1000" b="0" i="0" u="none" strike="noStrike">
                          <a:solidFill>
                            <a:srgbClr val="000000"/>
                          </a:solidFill>
                          <a:effectLst/>
                          <a:latin typeface="Calibri" panose="020F0502020204030204" pitchFamily="34" charset="0"/>
                        </a:rPr>
                        <a:t>EURJPY</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JPY</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-262 950 000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-380 000 000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69%</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121.9420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121.9420</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56625114"/>
                  </a:ext>
                </a:extLst>
              </a:tr>
              <a:tr h="103776">
                <a:tc vMerge="1">
                  <a:txBody>
                    <a:bodyPr/>
                    <a:lstStyle/>
                    <a:p>
                      <a:endParaRPr lang="fr-FR"/>
                    </a:p>
                  </a:txBody>
                  <a:tcPr/>
                </a:tc>
                <a:tc>
                  <a:txBody>
                    <a:bodyPr/>
                    <a:lstStyle/>
                    <a:p>
                      <a:pPr algn="ctr" fontAlgn="ctr"/>
                      <a:r>
                        <a:rPr lang="fr-FR" sz="10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JPY</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-122 050 000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-130 000 000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94%</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117.6412</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117.6412</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5080940"/>
                  </a:ext>
                </a:extLst>
              </a:tr>
              <a:tr h="103776">
                <a:tc rowSpan="2">
                  <a:txBody>
                    <a:bodyPr/>
                    <a:lstStyle/>
                    <a:p>
                      <a:pPr algn="ctr" fontAlgn="ctr"/>
                      <a:r>
                        <a:rPr lang="fr-FR" sz="1000" b="0" i="0" u="none" strike="noStrike">
                          <a:solidFill>
                            <a:srgbClr val="000000"/>
                          </a:solidFill>
                          <a:effectLst/>
                          <a:latin typeface="Calibri" panose="020F0502020204030204" pitchFamily="34" charset="0"/>
                        </a:rPr>
                        <a:t>EURSEK</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SEK</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-5 400 000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-5 400 000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100%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10.6810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10.6810</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2434573"/>
                  </a:ext>
                </a:extLst>
              </a:tr>
              <a:tr h="103776">
                <a:tc vMerge="1">
                  <a:txBody>
                    <a:bodyPr/>
                    <a:lstStyle/>
                    <a:p>
                      <a:endParaRPr lang="fr-FR"/>
                    </a:p>
                  </a:txBody>
                  <a:tcPr/>
                </a:tc>
                <a:tc>
                  <a:txBody>
                    <a:bodyPr/>
                    <a:lstStyle/>
                    <a:p>
                      <a:pPr algn="ctr" fontAlgn="ctr"/>
                      <a:r>
                        <a:rPr lang="fr-FR" sz="10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SEK</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-2 200 000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-5 400 000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41%</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10.6588</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10.6588</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6169114"/>
                  </a:ext>
                </a:extLst>
              </a:tr>
              <a:tr h="103776">
                <a:tc rowSpan="2">
                  <a:txBody>
                    <a:bodyPr/>
                    <a:lstStyle/>
                    <a:p>
                      <a:pPr algn="ctr" fontAlgn="ctr"/>
                      <a:r>
                        <a:rPr lang="fr-FR" sz="1000" b="0" i="0" u="none" strike="noStrike">
                          <a:solidFill>
                            <a:srgbClr val="000000"/>
                          </a:solidFill>
                          <a:effectLst/>
                          <a:latin typeface="Calibri" panose="020F0502020204030204" pitchFamily="34" charset="0"/>
                        </a:rPr>
                        <a:t>EURUSD</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0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USD</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-7 680 000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-11 500 000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67%</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1.1280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1.1280</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3837758"/>
                  </a:ext>
                </a:extLst>
              </a:tr>
              <a:tr h="103776">
                <a:tc vMerge="1">
                  <a:txBody>
                    <a:bodyPr/>
                    <a:lstStyle/>
                    <a:p>
                      <a:endParaRPr lang="fr-FR"/>
                    </a:p>
                  </a:txBody>
                  <a:tcPr/>
                </a:tc>
                <a:tc>
                  <a:txBody>
                    <a:bodyPr/>
                    <a:lstStyle/>
                    <a:p>
                      <a:pPr algn="ctr" fontAlgn="ctr"/>
                      <a:r>
                        <a:rPr lang="fr-FR" sz="10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USD</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-3 800 000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-6 500 000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58%</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000000"/>
                          </a:solidFill>
                          <a:effectLst/>
                          <a:latin typeface="Calibri" panose="020F0502020204030204" pitchFamily="34" charset="0"/>
                        </a:rPr>
                        <a:t>1.0969</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00" b="0" i="0" u="none" strike="noStrike" dirty="0">
                          <a:solidFill>
                            <a:srgbClr val="000000"/>
                          </a:solidFill>
                          <a:effectLst/>
                          <a:latin typeface="Calibri" panose="020F0502020204030204" pitchFamily="34" charset="0"/>
                        </a:rPr>
                        <a:t>1.0969</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1023496"/>
                  </a:ext>
                </a:extLst>
              </a:tr>
            </a:tbl>
          </a:graphicData>
        </a:graphic>
      </p:graphicFrame>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7" name="Tableau 6">
            <a:extLst>
              <a:ext uri="{FF2B5EF4-FFF2-40B4-BE49-F238E27FC236}">
                <a16:creationId xmlns:a16="http://schemas.microsoft.com/office/drawing/2014/main" id="{C6DD7EF5-01A9-47ED-B4E7-03DA301147E0}"/>
              </a:ext>
            </a:extLst>
          </p:cNvPr>
          <p:cNvGraphicFramePr>
            <a:graphicFrameLocks noGrp="1"/>
          </p:cNvGraphicFramePr>
          <p:nvPr>
            <p:extLst>
              <p:ext uri="{D42A27DB-BD31-4B8C-83A1-F6EECF244321}">
                <p14:modId xmlns:p14="http://schemas.microsoft.com/office/powerpoint/2010/main" val="3781433166"/>
              </p:ext>
            </p:extLst>
          </p:nvPr>
        </p:nvGraphicFramePr>
        <p:xfrm>
          <a:off x="173737" y="1535332"/>
          <a:ext cx="8906256" cy="2242560"/>
        </p:xfrm>
        <a:graphic>
          <a:graphicData uri="http://schemas.openxmlformats.org/drawingml/2006/table">
            <a:tbl>
              <a:tblPr/>
              <a:tblGrid>
                <a:gridCol w="1010101">
                  <a:extLst>
                    <a:ext uri="{9D8B030D-6E8A-4147-A177-3AD203B41FA5}">
                      <a16:colId xmlns:a16="http://schemas.microsoft.com/office/drawing/2014/main" val="1146271064"/>
                    </a:ext>
                  </a:extLst>
                </a:gridCol>
                <a:gridCol w="1010101">
                  <a:extLst>
                    <a:ext uri="{9D8B030D-6E8A-4147-A177-3AD203B41FA5}">
                      <a16:colId xmlns:a16="http://schemas.microsoft.com/office/drawing/2014/main" val="1707261054"/>
                    </a:ext>
                  </a:extLst>
                </a:gridCol>
                <a:gridCol w="499619">
                  <a:extLst>
                    <a:ext uri="{9D8B030D-6E8A-4147-A177-3AD203B41FA5}">
                      <a16:colId xmlns:a16="http://schemas.microsoft.com/office/drawing/2014/main" val="3877986908"/>
                    </a:ext>
                  </a:extLst>
                </a:gridCol>
                <a:gridCol w="901486">
                  <a:extLst>
                    <a:ext uri="{9D8B030D-6E8A-4147-A177-3AD203B41FA5}">
                      <a16:colId xmlns:a16="http://schemas.microsoft.com/office/drawing/2014/main" val="3777701862"/>
                    </a:ext>
                  </a:extLst>
                </a:gridCol>
                <a:gridCol w="901486">
                  <a:extLst>
                    <a:ext uri="{9D8B030D-6E8A-4147-A177-3AD203B41FA5}">
                      <a16:colId xmlns:a16="http://schemas.microsoft.com/office/drawing/2014/main" val="1389531540"/>
                    </a:ext>
                  </a:extLst>
                </a:gridCol>
                <a:gridCol w="901486">
                  <a:extLst>
                    <a:ext uri="{9D8B030D-6E8A-4147-A177-3AD203B41FA5}">
                      <a16:colId xmlns:a16="http://schemas.microsoft.com/office/drawing/2014/main" val="1401825613"/>
                    </a:ext>
                  </a:extLst>
                </a:gridCol>
                <a:gridCol w="637025">
                  <a:extLst>
                    <a:ext uri="{9D8B030D-6E8A-4147-A177-3AD203B41FA5}">
                      <a16:colId xmlns:a16="http://schemas.microsoft.com/office/drawing/2014/main" val="61043482"/>
                    </a:ext>
                  </a:extLst>
                </a:gridCol>
                <a:gridCol w="698913">
                  <a:extLst>
                    <a:ext uri="{9D8B030D-6E8A-4147-A177-3AD203B41FA5}">
                      <a16:colId xmlns:a16="http://schemas.microsoft.com/office/drawing/2014/main" val="3886758382"/>
                    </a:ext>
                  </a:extLst>
                </a:gridCol>
                <a:gridCol w="782013">
                  <a:extLst>
                    <a:ext uri="{9D8B030D-6E8A-4147-A177-3AD203B41FA5}">
                      <a16:colId xmlns:a16="http://schemas.microsoft.com/office/drawing/2014/main" val="3988308489"/>
                    </a:ext>
                  </a:extLst>
                </a:gridCol>
                <a:gridCol w="782013">
                  <a:extLst>
                    <a:ext uri="{9D8B030D-6E8A-4147-A177-3AD203B41FA5}">
                      <a16:colId xmlns:a16="http://schemas.microsoft.com/office/drawing/2014/main" val="1513980938"/>
                    </a:ext>
                  </a:extLst>
                </a:gridCol>
                <a:gridCol w="782013">
                  <a:extLst>
                    <a:ext uri="{9D8B030D-6E8A-4147-A177-3AD203B41FA5}">
                      <a16:colId xmlns:a16="http://schemas.microsoft.com/office/drawing/2014/main" val="1967871184"/>
                    </a:ext>
                  </a:extLst>
                </a:gridCol>
              </a:tblGrid>
              <a:tr h="210795">
                <a:tc>
                  <a:txBody>
                    <a:bodyPr/>
                    <a:lstStyle/>
                    <a:p>
                      <a:pPr algn="ctr" fontAlgn="ctr"/>
                      <a:r>
                        <a:rPr lang="fr-FR" sz="1100" b="0" i="0" u="none" strike="noStrike">
                          <a:solidFill>
                            <a:srgbClr val="000000"/>
                          </a:solidFill>
                          <a:effectLst/>
                          <a:latin typeface="Calibri" panose="020F0502020204030204" pitchFamily="34" charset="0"/>
                        </a:rPr>
                        <a:t> </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1" i="0" u="none" strike="noStrike">
                          <a:solidFill>
                            <a:srgbClr val="000000"/>
                          </a:solidFill>
                          <a:effectLst/>
                          <a:latin typeface="Calibri" panose="020F0502020204030204" pitchFamily="34" charset="0"/>
                        </a:rPr>
                        <a:t>Hedge Reference</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Position</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CCY</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Hedge Notional</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CounterValue</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Hedge Rate</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Budget Rate</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Performance</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Options Premium</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All-In Performance</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6269950"/>
                  </a:ext>
                </a:extLst>
              </a:tr>
              <a:tr h="105397">
                <a:tc rowSpan="2">
                  <a:txBody>
                    <a:bodyPr/>
                    <a:lstStyle/>
                    <a:p>
                      <a:pPr algn="ctr" fontAlgn="ctr"/>
                      <a:r>
                        <a:rPr lang="fr-FR" sz="1100" b="0" i="0" u="none" strike="noStrike">
                          <a:solidFill>
                            <a:srgbClr val="000000"/>
                          </a:solidFill>
                          <a:effectLst/>
                          <a:latin typeface="Calibri" panose="020F0502020204030204" pitchFamily="34" charset="0"/>
                        </a:rPr>
                        <a:t>EURCHF</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BUY</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CHF</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16 150 000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14 378 406</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1.1232</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1.1400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-211 740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-211 740</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644302878"/>
                  </a:ext>
                </a:extLst>
              </a:tr>
              <a:tr h="105397">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BUY</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CHF</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9 050 000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8 507 167</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1.0638</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-279 894</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-279 894</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4071434"/>
                  </a:ext>
                </a:extLst>
              </a:tr>
              <a:tr h="105397">
                <a:tc rowSpan="2">
                  <a:txBody>
                    <a:bodyPr/>
                    <a:lstStyle/>
                    <a:p>
                      <a:pPr algn="ctr" fontAlgn="ctr"/>
                      <a:r>
                        <a:rPr lang="fr-FR" sz="1100" b="0" i="0" u="none" strike="noStrike">
                          <a:solidFill>
                            <a:srgbClr val="000000"/>
                          </a:solidFill>
                          <a:effectLst/>
                          <a:latin typeface="Calibri" panose="020F0502020204030204" pitchFamily="34" charset="0"/>
                        </a:rPr>
                        <a:t>EURCNY</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CNY</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-40 800 000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-5 271 256</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7.7401</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8.1500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265 121</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265 121</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36410793"/>
                  </a:ext>
                </a:extLst>
              </a:tr>
              <a:tr h="105397">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CNY</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-12 180 000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-1 571 093</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7.7526</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8.0000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48 593</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48 593</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3268997"/>
                  </a:ext>
                </a:extLst>
              </a:tr>
              <a:tr h="105397">
                <a:tc>
                  <a:txBody>
                    <a:bodyPr/>
                    <a:lstStyle/>
                    <a:p>
                      <a:pPr algn="ctr" fontAlgn="ctr"/>
                      <a:r>
                        <a:rPr lang="fr-FR" sz="1100" b="0" i="0" u="none" strike="noStrike">
                          <a:solidFill>
                            <a:srgbClr val="000000"/>
                          </a:solidFill>
                          <a:effectLst/>
                          <a:latin typeface="Calibri" panose="020F0502020204030204" pitchFamily="34" charset="0"/>
                        </a:rPr>
                        <a:t>EURGBP</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GBP</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-750 000</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-868 445</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0.8636</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0.9000</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35 112</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35 112</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0807070"/>
                  </a:ext>
                </a:extLst>
              </a:tr>
              <a:tr h="105397">
                <a:tc rowSpan="2">
                  <a:txBody>
                    <a:bodyPr/>
                    <a:lstStyle/>
                    <a:p>
                      <a:pPr algn="ctr" fontAlgn="ctr"/>
                      <a:r>
                        <a:rPr lang="fr-FR" sz="1100" b="0" i="0" u="none" strike="noStrike">
                          <a:solidFill>
                            <a:srgbClr val="000000"/>
                          </a:solidFill>
                          <a:effectLst/>
                          <a:latin typeface="Calibri" panose="020F0502020204030204" pitchFamily="34" charset="0"/>
                        </a:rPr>
                        <a:t>EURJPY</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JPY</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-262 950 000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-2 156 352</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121.9420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130.0000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133 660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133 660</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289319072"/>
                  </a:ext>
                </a:extLst>
              </a:tr>
              <a:tr h="105397">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JPY</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-122 050 000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-1 037 477</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dirty="0">
                          <a:solidFill>
                            <a:srgbClr val="000000"/>
                          </a:solidFill>
                          <a:effectLst/>
                          <a:latin typeface="Calibri" panose="020F0502020204030204" pitchFamily="34" charset="0"/>
                        </a:rPr>
                        <a:t>117.6412</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118.9000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10 984</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10 984</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7729495"/>
                  </a:ext>
                </a:extLst>
              </a:tr>
              <a:tr h="105397">
                <a:tc rowSpan="2">
                  <a:txBody>
                    <a:bodyPr/>
                    <a:lstStyle/>
                    <a:p>
                      <a:pPr algn="ctr" fontAlgn="ctr"/>
                      <a:r>
                        <a:rPr lang="fr-FR" sz="1100" b="0" i="0" u="none" strike="noStrike">
                          <a:solidFill>
                            <a:srgbClr val="000000"/>
                          </a:solidFill>
                          <a:effectLst/>
                          <a:latin typeface="Calibri" panose="020F0502020204030204" pitchFamily="34" charset="0"/>
                        </a:rPr>
                        <a:t>EURSEK</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SEK</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-5 400 000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-505 569</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10.6810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9.6500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-54 016</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-54 016</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266907335"/>
                  </a:ext>
                </a:extLst>
              </a:tr>
              <a:tr h="105397">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SEK</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-2 200 000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-206 403</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10.6588</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10.6300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-559</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-559</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4468457"/>
                  </a:ext>
                </a:extLst>
              </a:tr>
              <a:tr h="105397">
                <a:tc rowSpan="2">
                  <a:txBody>
                    <a:bodyPr/>
                    <a:lstStyle/>
                    <a:p>
                      <a:pPr algn="ctr" fontAlgn="ctr"/>
                      <a:r>
                        <a:rPr lang="fr-FR" sz="1100" b="0" i="0" u="none" strike="noStrike">
                          <a:solidFill>
                            <a:srgbClr val="000000"/>
                          </a:solidFill>
                          <a:effectLst/>
                          <a:latin typeface="Calibri" panose="020F0502020204030204" pitchFamily="34" charset="0"/>
                        </a:rPr>
                        <a:t>EURUSD</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100" b="0" i="0" u="none" strike="noStrike" dirty="0">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USD</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-7 680 000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-6 808 783</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1.1280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1.1700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244 680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244 680</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26409610"/>
                  </a:ext>
                </a:extLst>
              </a:tr>
              <a:tr h="105397">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USD</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-3 800 000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-3 464 158</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1.0969</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1.1300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101 326</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dirty="0">
                          <a:solidFill>
                            <a:srgbClr val="000000"/>
                          </a:solidFill>
                          <a:effectLst/>
                          <a:latin typeface="Calibri" panose="020F0502020204030204" pitchFamily="34" charset="0"/>
                        </a:rPr>
                        <a:t>101 326</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6471807"/>
                  </a:ext>
                </a:extLst>
              </a:tr>
            </a:tbl>
          </a:graphicData>
        </a:graphic>
      </p:graphicFrame>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8E4D704E-8FE1-477E-A6C1-9BAD9298C7A2}"/>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38856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EE617BCD-4B62-43A7-8424-14DBF67DD09C}"/>
              </a:ext>
            </a:extLst>
          </p:cNvPr>
          <p:cNvPicPr>
            <a:picLocks noChangeAspect="1"/>
          </p:cNvPicPr>
          <p:nvPr/>
        </p:nvPicPr>
        <p:blipFill>
          <a:blip r:embed="rId2"/>
          <a:stretch>
            <a:fillRect/>
          </a:stretch>
        </p:blipFill>
        <p:spPr>
          <a:xfrm>
            <a:off x="825501" y="1270001"/>
            <a:ext cx="7379208" cy="5029200"/>
          </a:xfrm>
          <a:prstGeom prst="rect">
            <a:avLst/>
          </a:prstGeom>
        </p:spPr>
      </p:pic>
    </p:spTree>
    <p:extLst>
      <p:ext uri="{BB962C8B-B14F-4D97-AF65-F5344CB8AC3E}">
        <p14:creationId xmlns:p14="http://schemas.microsoft.com/office/powerpoint/2010/main" val="431911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7" name="Image 6">
            <a:extLst>
              <a:ext uri="{FF2B5EF4-FFF2-40B4-BE49-F238E27FC236}">
                <a16:creationId xmlns:a16="http://schemas.microsoft.com/office/drawing/2014/main" id="{4286C953-F30E-4AF2-98E2-ECE0DA823035}"/>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2B832667-E1FD-465A-BA61-18EFA2E06D81}"/>
              </a:ext>
            </a:extLst>
          </p:cNvPr>
          <p:cNvPicPr>
            <a:picLocks noChangeAspect="1"/>
          </p:cNvPicPr>
          <p:nvPr/>
        </p:nvPicPr>
        <p:blipFill>
          <a:blip r:embed="rId3"/>
          <a:stretch>
            <a:fillRect/>
          </a:stretch>
        </p:blipFill>
        <p:spPr>
          <a:xfrm>
            <a:off x="4749800" y="2349500"/>
            <a:ext cx="4206605" cy="3569208"/>
          </a:xfrm>
          <a:prstGeom prst="rect">
            <a:avLst/>
          </a:prstGeom>
        </p:spPr>
      </p:pic>
    </p:spTree>
    <p:extLst>
      <p:ext uri="{BB962C8B-B14F-4D97-AF65-F5344CB8AC3E}">
        <p14:creationId xmlns:p14="http://schemas.microsoft.com/office/powerpoint/2010/main" val="251508978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5713</TotalTime>
  <Words>1172</Words>
  <Application>Microsoft Office PowerPoint</Application>
  <PresentationFormat>Affichage à l'écran (4:3)</PresentationFormat>
  <Paragraphs>365</Paragraphs>
  <Slides>29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29</vt:i4>
      </vt:variant>
    </vt:vector>
  </HeadingPairs>
  <TitlesOfParts>
    <vt:vector size="3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EURCNY - Synthesis</vt:lpstr>
      <vt:lpstr>EURCNY - 2019</vt:lpstr>
      <vt:lpstr>EURCNY - 2020</vt:lpstr>
      <vt:lpstr>EURGBP - Synthesis</vt:lpstr>
      <vt:lpstr>EURGBP - 2019</vt:lpstr>
      <vt:lpstr>EURINR - Synthesis</vt:lpstr>
      <vt:lpstr>EURJPY - Synthesis</vt:lpstr>
      <vt:lpstr>EURJPY - 2019</vt:lpstr>
      <vt:lpstr>EURJPY - 2020</vt:lpstr>
      <vt:lpstr>EURSEK - Synthesis</vt:lpstr>
      <vt:lpstr>EURSEK - 2019</vt:lpstr>
      <vt:lpstr>EURSEK - 2020</vt:lpstr>
      <vt:lpstr>EURUSD - Historical &amp; Planned</vt:lpstr>
      <vt:lpstr>EURUSD - Synthesis</vt:lpstr>
      <vt:lpstr>EURUSD - 2019</vt:lpstr>
      <vt:lpstr>EURUSD - 2020</vt:lpstr>
      <vt:lpstr>USDCHF - Historical &amp; Planned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702</cp:revision>
  <cp:lastPrinted>2012-02-01T10:00:25Z</cp:lastPrinted>
  <dcterms:created xsi:type="dcterms:W3CDTF">2010-04-23T15:09:35Z</dcterms:created>
  <dcterms:modified xsi:type="dcterms:W3CDTF">2020-08-04T09:16:28Z</dcterms:modified>
</cp:coreProperties>
</file>