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8"/>
  </p:notesMasterIdLst>
  <p:sldIdLst>
    <p:sldId id="256" r:id="rId3"/>
    <p:sldId id="466" r:id="rId4"/>
    <p:sldId id="476" r:id="rId5"/>
    <p:sldId id="493" r:id="rId6"/>
    <p:sldId id="494" r:id="rId7"/>
    <p:sldId id="470" r:id="rId8"/>
    <p:sldId id="456" r:id="rId9"/>
    <p:sldId id="497" r:id="rId10"/>
    <p:sldId id="499" r:id="rId11"/>
    <p:sldId id="500" r:id="rId12"/>
    <p:sldId id="501" r:id="rId13"/>
    <p:sldId id="502" r:id="rId14"/>
    <p:sldId id="504" r:id="rId15"/>
    <p:sldId id="505" r:id="rId16"/>
    <p:sldId id="506" r:id="rId17"/>
    <p:sldId id="507" r:id="rId18"/>
    <p:sldId id="509" r:id="rId19"/>
    <p:sldId id="510" r:id="rId20"/>
    <p:sldId id="511" r:id="rId21"/>
    <p:sldId id="512" r:id="rId22"/>
    <p:sldId id="514" r:id="rId23"/>
    <p:sldId id="517" r:id="rId24"/>
    <p:sldId id="518" r:id="rId25"/>
    <p:sldId id="519" r:id="rId26"/>
    <p:sldId id="520" r:id="rId27"/>
    <p:sldId id="522" r:id="rId28"/>
    <p:sldId id="523" r:id="rId29"/>
    <p:sldId id="457" r:id="rId30"/>
    <p:sldId id="524" r:id="rId31"/>
    <p:sldId id="526" r:id="rId32"/>
    <p:sldId id="527" r:id="rId33"/>
    <p:sldId id="528" r:id="rId34"/>
    <p:sldId id="458" r:id="rId35"/>
    <p:sldId id="409" r:id="rId36"/>
    <p:sldId id="410" r:id="rId37"/>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8" d="100"/>
          <a:sy n="108" d="100"/>
        </p:scale>
        <p:origin x="188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11/03/2021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3/11/2021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86906" y="2104230"/>
            <a:ext cx="304800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3/11/2021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3/11/2021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3/11/2021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3/11/2021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3/11/2021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3/11/2021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3/11/2021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3/11/2021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3/11/2021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3/11/2021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39252" y="129507"/>
            <a:ext cx="1763461" cy="77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3/11/2021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3/11/2021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3/11/2021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3/11/2021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3/11/2021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3/11/2021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3/11/2021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3/11/2021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3/11/2021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3/11/2021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3/11/2021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3/11/2021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3/11/2021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3/11/2021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3/11/2021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3/11/2021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3/11/2021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3/11/2021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3/11/2021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3/11/2021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3/11/2021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3/11/2021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3/11/2021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3/11/2021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3/11/2021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3/11/2021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26/02/2021</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7" name="Image 6">
            <a:extLst>
              <a:ext uri="{FF2B5EF4-FFF2-40B4-BE49-F238E27FC236}">
                <a16:creationId xmlns:a16="http://schemas.microsoft.com/office/drawing/2014/main" id="{8393F4C2-78C4-4425-8625-B09A21EEA479}"/>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8" name="Image 7">
            <a:extLst>
              <a:ext uri="{FF2B5EF4-FFF2-40B4-BE49-F238E27FC236}">
                <a16:creationId xmlns:a16="http://schemas.microsoft.com/office/drawing/2014/main" id="{4B50F745-06A9-4BC4-8BE7-491E7F6AA7B4}"/>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1736903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8" name="Image 7">
            <a:extLst>
              <a:ext uri="{FF2B5EF4-FFF2-40B4-BE49-F238E27FC236}">
                <a16:creationId xmlns:a16="http://schemas.microsoft.com/office/drawing/2014/main" id="{83EB153B-D00A-4B7E-8435-453508E0C39A}"/>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9" name="Image 8">
            <a:extLst>
              <a:ext uri="{FF2B5EF4-FFF2-40B4-BE49-F238E27FC236}">
                <a16:creationId xmlns:a16="http://schemas.microsoft.com/office/drawing/2014/main" id="{51AA417D-3C14-406F-9121-81BADECB9CAA}"/>
              </a:ext>
            </a:extLst>
          </p:cNvPr>
          <p:cNvPicPr>
            <a:picLocks noChangeAspect="1"/>
          </p:cNvPicPr>
          <p:nvPr/>
        </p:nvPicPr>
        <p:blipFill>
          <a:blip r:embed="rId3"/>
          <a:stretch>
            <a:fillRect/>
          </a:stretch>
        </p:blipFill>
        <p:spPr>
          <a:xfrm>
            <a:off x="4754008" y="2347976"/>
            <a:ext cx="4200508" cy="3570732"/>
          </a:xfrm>
          <a:prstGeom prst="rect">
            <a:avLst/>
          </a:prstGeom>
        </p:spPr>
      </p:pic>
    </p:spTree>
    <p:extLst>
      <p:ext uri="{BB962C8B-B14F-4D97-AF65-F5344CB8AC3E}">
        <p14:creationId xmlns:p14="http://schemas.microsoft.com/office/powerpoint/2010/main" val="383498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CN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Synthesis</a:t>
            </a:r>
          </a:p>
        </p:txBody>
      </p:sp>
      <p:pic>
        <p:nvPicPr>
          <p:cNvPr id="5" name="Image 4">
            <a:extLst>
              <a:ext uri="{FF2B5EF4-FFF2-40B4-BE49-F238E27FC236}">
                <a16:creationId xmlns:a16="http://schemas.microsoft.com/office/drawing/2014/main" id="{E61298CC-B9F6-40B1-A92B-3442A64C9E9D}"/>
              </a:ext>
            </a:extLst>
          </p:cNvPr>
          <p:cNvPicPr>
            <a:picLocks noChangeAspect="1"/>
          </p:cNvPicPr>
          <p:nvPr/>
        </p:nvPicPr>
        <p:blipFill>
          <a:blip r:embed="rId2"/>
          <a:stretch>
            <a:fillRect/>
          </a:stretch>
        </p:blipFill>
        <p:spPr>
          <a:xfrm>
            <a:off x="825500" y="1269564"/>
            <a:ext cx="7382896" cy="5029636"/>
          </a:xfrm>
          <a:prstGeom prst="rect">
            <a:avLst/>
          </a:prstGeom>
        </p:spPr>
      </p:pic>
    </p:spTree>
    <p:extLst>
      <p:ext uri="{BB962C8B-B14F-4D97-AF65-F5344CB8AC3E}">
        <p14:creationId xmlns:p14="http://schemas.microsoft.com/office/powerpoint/2010/main" val="4131770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- 2019</a:t>
            </a:r>
          </a:p>
        </p:txBody>
      </p:sp>
      <p:pic>
        <p:nvPicPr>
          <p:cNvPr id="7" name="Image 6">
            <a:extLst>
              <a:ext uri="{FF2B5EF4-FFF2-40B4-BE49-F238E27FC236}">
                <a16:creationId xmlns:a16="http://schemas.microsoft.com/office/drawing/2014/main" id="{A806E3DC-26EF-4EDB-8BDE-AF09C48919F7}"/>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8" name="Image 7">
            <a:extLst>
              <a:ext uri="{FF2B5EF4-FFF2-40B4-BE49-F238E27FC236}">
                <a16:creationId xmlns:a16="http://schemas.microsoft.com/office/drawing/2014/main" id="{AC26E9C3-E9E4-4B44-86C7-255C220F702B}"/>
              </a:ext>
            </a:extLst>
          </p:cNvPr>
          <p:cNvPicPr>
            <a:picLocks noChangeAspect="1"/>
          </p:cNvPicPr>
          <p:nvPr/>
        </p:nvPicPr>
        <p:blipFill>
          <a:blip r:embed="rId3"/>
          <a:stretch>
            <a:fillRect/>
          </a:stretch>
        </p:blipFill>
        <p:spPr>
          <a:xfrm>
            <a:off x="4754008" y="2346143"/>
            <a:ext cx="4200508" cy="3572566"/>
          </a:xfrm>
          <a:prstGeom prst="rect">
            <a:avLst/>
          </a:prstGeom>
        </p:spPr>
      </p:pic>
    </p:spTree>
    <p:extLst>
      <p:ext uri="{BB962C8B-B14F-4D97-AF65-F5344CB8AC3E}">
        <p14:creationId xmlns:p14="http://schemas.microsoft.com/office/powerpoint/2010/main" val="2563585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- 2020</a:t>
            </a:r>
          </a:p>
        </p:txBody>
      </p:sp>
      <p:pic>
        <p:nvPicPr>
          <p:cNvPr id="7" name="Image 6">
            <a:extLst>
              <a:ext uri="{FF2B5EF4-FFF2-40B4-BE49-F238E27FC236}">
                <a16:creationId xmlns:a16="http://schemas.microsoft.com/office/drawing/2014/main" id="{15620DE9-3CFC-4638-BEFF-CB5BB4A63B53}"/>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8" name="Image 7">
            <a:extLst>
              <a:ext uri="{FF2B5EF4-FFF2-40B4-BE49-F238E27FC236}">
                <a16:creationId xmlns:a16="http://schemas.microsoft.com/office/drawing/2014/main" id="{34BDA382-E54F-421D-8612-EE7AE6124D6A}"/>
              </a:ext>
            </a:extLst>
          </p:cNvPr>
          <p:cNvPicPr>
            <a:picLocks noChangeAspect="1"/>
          </p:cNvPicPr>
          <p:nvPr/>
        </p:nvPicPr>
        <p:blipFill>
          <a:blip r:embed="rId3"/>
          <a:stretch>
            <a:fillRect/>
          </a:stretch>
        </p:blipFill>
        <p:spPr>
          <a:xfrm>
            <a:off x="4754008" y="2346142"/>
            <a:ext cx="4200508" cy="3572566"/>
          </a:xfrm>
          <a:prstGeom prst="rect">
            <a:avLst/>
          </a:prstGeom>
        </p:spPr>
      </p:pic>
    </p:spTree>
    <p:extLst>
      <p:ext uri="{BB962C8B-B14F-4D97-AF65-F5344CB8AC3E}">
        <p14:creationId xmlns:p14="http://schemas.microsoft.com/office/powerpoint/2010/main" val="302340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- 2021</a:t>
            </a:r>
          </a:p>
        </p:txBody>
      </p:sp>
      <p:pic>
        <p:nvPicPr>
          <p:cNvPr id="7" name="Image 6">
            <a:extLst>
              <a:ext uri="{FF2B5EF4-FFF2-40B4-BE49-F238E27FC236}">
                <a16:creationId xmlns:a16="http://schemas.microsoft.com/office/drawing/2014/main" id="{ABEE7F11-F706-4316-94FD-228F3B9D093A}"/>
              </a:ext>
            </a:extLst>
          </p:cNvPr>
          <p:cNvPicPr>
            <a:picLocks noChangeAspect="1"/>
          </p:cNvPicPr>
          <p:nvPr/>
        </p:nvPicPr>
        <p:blipFill>
          <a:blip r:embed="rId2"/>
          <a:stretch>
            <a:fillRect/>
          </a:stretch>
        </p:blipFill>
        <p:spPr>
          <a:xfrm>
            <a:off x="236220" y="2349500"/>
            <a:ext cx="4206605" cy="3572566"/>
          </a:xfrm>
          <a:prstGeom prst="rect">
            <a:avLst/>
          </a:prstGeom>
        </p:spPr>
      </p:pic>
      <p:pic>
        <p:nvPicPr>
          <p:cNvPr id="8" name="Image 7">
            <a:extLst>
              <a:ext uri="{FF2B5EF4-FFF2-40B4-BE49-F238E27FC236}">
                <a16:creationId xmlns:a16="http://schemas.microsoft.com/office/drawing/2014/main" id="{94325207-1D6D-48BC-916B-9FA6B529B8CC}"/>
              </a:ext>
            </a:extLst>
          </p:cNvPr>
          <p:cNvPicPr>
            <a:picLocks noChangeAspect="1"/>
          </p:cNvPicPr>
          <p:nvPr/>
        </p:nvPicPr>
        <p:blipFill>
          <a:blip r:embed="rId3"/>
          <a:stretch>
            <a:fillRect/>
          </a:stretch>
        </p:blipFill>
        <p:spPr>
          <a:xfrm>
            <a:off x="4747911" y="2349501"/>
            <a:ext cx="4206605" cy="3569208"/>
          </a:xfrm>
          <a:prstGeom prst="rect">
            <a:avLst/>
          </a:prstGeom>
        </p:spPr>
      </p:pic>
    </p:spTree>
    <p:extLst>
      <p:ext uri="{BB962C8B-B14F-4D97-AF65-F5344CB8AC3E}">
        <p14:creationId xmlns:p14="http://schemas.microsoft.com/office/powerpoint/2010/main" val="1858437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6" name="Image 5">
            <a:extLst>
              <a:ext uri="{FF2B5EF4-FFF2-40B4-BE49-F238E27FC236}">
                <a16:creationId xmlns:a16="http://schemas.microsoft.com/office/drawing/2014/main" id="{965AE119-E583-454E-B89F-4DF826E7F195}"/>
              </a:ext>
            </a:extLst>
          </p:cNvPr>
          <p:cNvPicPr>
            <a:picLocks noChangeAspect="1"/>
          </p:cNvPicPr>
          <p:nvPr/>
        </p:nvPicPr>
        <p:blipFill>
          <a:blip r:embed="rId2"/>
          <a:stretch>
            <a:fillRect/>
          </a:stretch>
        </p:blipFill>
        <p:spPr>
          <a:xfrm>
            <a:off x="825500" y="1270000"/>
            <a:ext cx="7382896" cy="5029636"/>
          </a:xfrm>
          <a:prstGeom prst="rect">
            <a:avLst/>
          </a:prstGeom>
        </p:spPr>
      </p:pic>
    </p:spTree>
    <p:extLst>
      <p:ext uri="{BB962C8B-B14F-4D97-AF65-F5344CB8AC3E}">
        <p14:creationId xmlns:p14="http://schemas.microsoft.com/office/powerpoint/2010/main" val="1667267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a:t>
            </a:r>
          </a:p>
        </p:txBody>
      </p:sp>
      <p:pic>
        <p:nvPicPr>
          <p:cNvPr id="9" name="Image 8">
            <a:extLst>
              <a:ext uri="{FF2B5EF4-FFF2-40B4-BE49-F238E27FC236}">
                <a16:creationId xmlns:a16="http://schemas.microsoft.com/office/drawing/2014/main" id="{64166894-C3BE-4C58-B414-9CC078F0692D}"/>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10" name="Image 9">
            <a:extLst>
              <a:ext uri="{FF2B5EF4-FFF2-40B4-BE49-F238E27FC236}">
                <a16:creationId xmlns:a16="http://schemas.microsoft.com/office/drawing/2014/main" id="{D77A241D-4147-4E15-A221-1B0D0DA9E45D}"/>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2468515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a:t>
            </a:r>
          </a:p>
        </p:txBody>
      </p:sp>
      <p:pic>
        <p:nvPicPr>
          <p:cNvPr id="7" name="Image 6">
            <a:extLst>
              <a:ext uri="{FF2B5EF4-FFF2-40B4-BE49-F238E27FC236}">
                <a16:creationId xmlns:a16="http://schemas.microsoft.com/office/drawing/2014/main" id="{066CAD35-0D8C-4870-94AC-B05A802A7837}"/>
              </a:ext>
            </a:extLst>
          </p:cNvPr>
          <p:cNvPicPr>
            <a:picLocks noChangeAspect="1"/>
          </p:cNvPicPr>
          <p:nvPr/>
        </p:nvPicPr>
        <p:blipFill>
          <a:blip r:embed="rId2"/>
          <a:stretch>
            <a:fillRect/>
          </a:stretch>
        </p:blipFill>
        <p:spPr>
          <a:xfrm>
            <a:off x="238321" y="2349500"/>
            <a:ext cx="4212701" cy="3596952"/>
          </a:xfrm>
          <a:prstGeom prst="rect">
            <a:avLst/>
          </a:prstGeom>
        </p:spPr>
      </p:pic>
      <p:pic>
        <p:nvPicPr>
          <p:cNvPr id="8" name="Image 7">
            <a:extLst>
              <a:ext uri="{FF2B5EF4-FFF2-40B4-BE49-F238E27FC236}">
                <a16:creationId xmlns:a16="http://schemas.microsoft.com/office/drawing/2014/main" id="{94E4E3B6-89B1-47DD-A5E7-30EA550D0E46}"/>
              </a:ext>
            </a:extLst>
          </p:cNvPr>
          <p:cNvPicPr>
            <a:picLocks noChangeAspect="1"/>
          </p:cNvPicPr>
          <p:nvPr/>
        </p:nvPicPr>
        <p:blipFill>
          <a:blip r:embed="rId3"/>
          <a:stretch>
            <a:fillRect/>
          </a:stretch>
        </p:blipFill>
        <p:spPr>
          <a:xfrm>
            <a:off x="4754008" y="2349500"/>
            <a:ext cx="4200508" cy="3566469"/>
          </a:xfrm>
          <a:prstGeom prst="rect">
            <a:avLst/>
          </a:prstGeom>
        </p:spPr>
      </p:pic>
    </p:spTree>
    <p:extLst>
      <p:ext uri="{BB962C8B-B14F-4D97-AF65-F5344CB8AC3E}">
        <p14:creationId xmlns:p14="http://schemas.microsoft.com/office/powerpoint/2010/main" val="3072020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a:t>
            </a:r>
          </a:p>
        </p:txBody>
      </p:sp>
      <p:pic>
        <p:nvPicPr>
          <p:cNvPr id="9" name="Image 8">
            <a:extLst>
              <a:ext uri="{FF2B5EF4-FFF2-40B4-BE49-F238E27FC236}">
                <a16:creationId xmlns:a16="http://schemas.microsoft.com/office/drawing/2014/main" id="{D1B9F8BB-59D7-4A3F-9D7B-98B80DB9628F}"/>
              </a:ext>
            </a:extLst>
          </p:cNvPr>
          <p:cNvPicPr>
            <a:picLocks noChangeAspect="1"/>
          </p:cNvPicPr>
          <p:nvPr/>
        </p:nvPicPr>
        <p:blipFill>
          <a:blip r:embed="rId2"/>
          <a:stretch>
            <a:fillRect/>
          </a:stretch>
        </p:blipFill>
        <p:spPr>
          <a:xfrm>
            <a:off x="236220" y="2349500"/>
            <a:ext cx="4206605" cy="3566469"/>
          </a:xfrm>
          <a:prstGeom prst="rect">
            <a:avLst/>
          </a:prstGeom>
        </p:spPr>
      </p:pic>
      <p:pic>
        <p:nvPicPr>
          <p:cNvPr id="10" name="Image 9">
            <a:extLst>
              <a:ext uri="{FF2B5EF4-FFF2-40B4-BE49-F238E27FC236}">
                <a16:creationId xmlns:a16="http://schemas.microsoft.com/office/drawing/2014/main" id="{07A9A435-5268-480A-96FD-5544A559BE64}"/>
              </a:ext>
            </a:extLst>
          </p:cNvPr>
          <p:cNvPicPr>
            <a:picLocks noChangeAspect="1"/>
          </p:cNvPicPr>
          <p:nvPr/>
        </p:nvPicPr>
        <p:blipFill>
          <a:blip r:embed="rId3"/>
          <a:stretch>
            <a:fillRect/>
          </a:stretch>
        </p:blipFill>
        <p:spPr>
          <a:xfrm>
            <a:off x="4754008" y="2349499"/>
            <a:ext cx="4200508" cy="3566469"/>
          </a:xfrm>
          <a:prstGeom prst="rect">
            <a:avLst/>
          </a:prstGeom>
        </p:spPr>
      </p:pic>
    </p:spTree>
    <p:extLst>
      <p:ext uri="{BB962C8B-B14F-4D97-AF65-F5344CB8AC3E}">
        <p14:creationId xmlns:p14="http://schemas.microsoft.com/office/powerpoint/2010/main" val="2684308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EURINR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EURINR - Synthesis</a:t>
            </a:r>
          </a:p>
        </p:txBody>
      </p:sp>
      <p:pic>
        <p:nvPicPr>
          <p:cNvPr id="7" name="Image 6">
            <a:extLst>
              <a:ext uri="{FF2B5EF4-FFF2-40B4-BE49-F238E27FC236}">
                <a16:creationId xmlns:a16="http://schemas.microsoft.com/office/drawing/2014/main" id="{BF72F21E-A084-4BBD-8973-CD800437C064}"/>
              </a:ext>
            </a:extLst>
          </p:cNvPr>
          <p:cNvPicPr>
            <a:picLocks noChangeAspect="1"/>
          </p:cNvPicPr>
          <p:nvPr/>
        </p:nvPicPr>
        <p:blipFill>
          <a:blip r:embed="rId2"/>
          <a:stretch>
            <a:fillRect/>
          </a:stretch>
        </p:blipFill>
        <p:spPr>
          <a:xfrm>
            <a:off x="880552" y="1269564"/>
            <a:ext cx="7382896" cy="5029636"/>
          </a:xfrm>
          <a:prstGeom prst="rect">
            <a:avLst/>
          </a:prstGeom>
        </p:spPr>
      </p:pic>
    </p:spTree>
    <p:extLst>
      <p:ext uri="{BB962C8B-B14F-4D97-AF65-F5344CB8AC3E}">
        <p14:creationId xmlns:p14="http://schemas.microsoft.com/office/powerpoint/2010/main" val="2927462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EURJP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EURJPY - Synthesis</a:t>
            </a:r>
          </a:p>
        </p:txBody>
      </p:sp>
      <p:pic>
        <p:nvPicPr>
          <p:cNvPr id="6" name="Image 5">
            <a:extLst>
              <a:ext uri="{FF2B5EF4-FFF2-40B4-BE49-F238E27FC236}">
                <a16:creationId xmlns:a16="http://schemas.microsoft.com/office/drawing/2014/main" id="{898AB4C0-BCAC-48AD-AAE1-21849F7A7C5E}"/>
              </a:ext>
            </a:extLst>
          </p:cNvPr>
          <p:cNvPicPr>
            <a:picLocks noChangeAspect="1"/>
          </p:cNvPicPr>
          <p:nvPr/>
        </p:nvPicPr>
        <p:blipFill>
          <a:blip r:embed="rId2"/>
          <a:stretch>
            <a:fillRect/>
          </a:stretch>
        </p:blipFill>
        <p:spPr>
          <a:xfrm>
            <a:off x="880552" y="1278442"/>
            <a:ext cx="7382896" cy="5029636"/>
          </a:xfrm>
          <a:prstGeom prst="rect">
            <a:avLst/>
          </a:prstGeom>
        </p:spPr>
      </p:pic>
    </p:spTree>
    <p:extLst>
      <p:ext uri="{BB962C8B-B14F-4D97-AF65-F5344CB8AC3E}">
        <p14:creationId xmlns:p14="http://schemas.microsoft.com/office/powerpoint/2010/main" val="2278802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EURJPY - 2019</a:t>
            </a:r>
          </a:p>
        </p:txBody>
      </p:sp>
      <p:pic>
        <p:nvPicPr>
          <p:cNvPr id="7" name="Image 6">
            <a:extLst>
              <a:ext uri="{FF2B5EF4-FFF2-40B4-BE49-F238E27FC236}">
                <a16:creationId xmlns:a16="http://schemas.microsoft.com/office/drawing/2014/main" id="{608501A0-CF2D-4813-95A3-2D64737F9C54}"/>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8" name="Image 7">
            <a:extLst>
              <a:ext uri="{FF2B5EF4-FFF2-40B4-BE49-F238E27FC236}">
                <a16:creationId xmlns:a16="http://schemas.microsoft.com/office/drawing/2014/main" id="{8E42732F-60FB-41A1-A1D4-D3C2EDA876BA}"/>
              </a:ext>
            </a:extLst>
          </p:cNvPr>
          <p:cNvPicPr>
            <a:picLocks noChangeAspect="1"/>
          </p:cNvPicPr>
          <p:nvPr/>
        </p:nvPicPr>
        <p:blipFill>
          <a:blip r:embed="rId3"/>
          <a:stretch>
            <a:fillRect/>
          </a:stretch>
        </p:blipFill>
        <p:spPr>
          <a:xfrm>
            <a:off x="4754008" y="2349500"/>
            <a:ext cx="4200508" cy="3566469"/>
          </a:xfrm>
          <a:prstGeom prst="rect">
            <a:avLst/>
          </a:prstGeom>
        </p:spPr>
      </p:pic>
    </p:spTree>
    <p:extLst>
      <p:ext uri="{BB962C8B-B14F-4D97-AF65-F5344CB8AC3E}">
        <p14:creationId xmlns:p14="http://schemas.microsoft.com/office/powerpoint/2010/main" val="986587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EURJPY - 2020</a:t>
            </a:r>
          </a:p>
        </p:txBody>
      </p:sp>
      <p:pic>
        <p:nvPicPr>
          <p:cNvPr id="7" name="Image 6">
            <a:extLst>
              <a:ext uri="{FF2B5EF4-FFF2-40B4-BE49-F238E27FC236}">
                <a16:creationId xmlns:a16="http://schemas.microsoft.com/office/drawing/2014/main" id="{D0221A9B-32D4-4D63-8A46-A89E1F14D025}"/>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8" name="Image 7">
            <a:extLst>
              <a:ext uri="{FF2B5EF4-FFF2-40B4-BE49-F238E27FC236}">
                <a16:creationId xmlns:a16="http://schemas.microsoft.com/office/drawing/2014/main" id="{B3B8E423-3975-4993-B0A9-6E1FB99A46BC}"/>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682930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EURJPY - 2021</a:t>
            </a:r>
          </a:p>
        </p:txBody>
      </p:sp>
      <p:pic>
        <p:nvPicPr>
          <p:cNvPr id="7" name="Image 6">
            <a:extLst>
              <a:ext uri="{FF2B5EF4-FFF2-40B4-BE49-F238E27FC236}">
                <a16:creationId xmlns:a16="http://schemas.microsoft.com/office/drawing/2014/main" id="{F13A2F0A-589D-425E-B6F3-04837645D256}"/>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8" name="Image 7">
            <a:extLst>
              <a:ext uri="{FF2B5EF4-FFF2-40B4-BE49-F238E27FC236}">
                <a16:creationId xmlns:a16="http://schemas.microsoft.com/office/drawing/2014/main" id="{3090845F-C05C-4F1F-B3E3-286C65690549}"/>
              </a:ext>
            </a:extLst>
          </p:cNvPr>
          <p:cNvPicPr>
            <a:picLocks noChangeAspect="1"/>
          </p:cNvPicPr>
          <p:nvPr/>
        </p:nvPicPr>
        <p:blipFill>
          <a:blip r:embed="rId3"/>
          <a:stretch>
            <a:fillRect/>
          </a:stretch>
        </p:blipFill>
        <p:spPr>
          <a:xfrm>
            <a:off x="4749801" y="2349500"/>
            <a:ext cx="4204716" cy="3569208"/>
          </a:xfrm>
          <a:prstGeom prst="rect">
            <a:avLst/>
          </a:prstGeom>
        </p:spPr>
      </p:pic>
    </p:spTree>
    <p:extLst>
      <p:ext uri="{BB962C8B-B14F-4D97-AF65-F5344CB8AC3E}">
        <p14:creationId xmlns:p14="http://schemas.microsoft.com/office/powerpoint/2010/main" val="39249736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EURSE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EURSEK - Synthesis</a:t>
            </a:r>
          </a:p>
        </p:txBody>
      </p:sp>
      <p:pic>
        <p:nvPicPr>
          <p:cNvPr id="6" name="Image 5">
            <a:extLst>
              <a:ext uri="{FF2B5EF4-FFF2-40B4-BE49-F238E27FC236}">
                <a16:creationId xmlns:a16="http://schemas.microsoft.com/office/drawing/2014/main" id="{3F46A26B-492C-45A3-AB99-9C783C09CC60}"/>
              </a:ext>
            </a:extLst>
          </p:cNvPr>
          <p:cNvPicPr>
            <a:picLocks noChangeAspect="1"/>
          </p:cNvPicPr>
          <p:nvPr/>
        </p:nvPicPr>
        <p:blipFill>
          <a:blip r:embed="rId2"/>
          <a:stretch>
            <a:fillRect/>
          </a:stretch>
        </p:blipFill>
        <p:spPr>
          <a:xfrm>
            <a:off x="1030233" y="1260686"/>
            <a:ext cx="7382896" cy="5029636"/>
          </a:xfrm>
          <a:prstGeom prst="rect">
            <a:avLst/>
          </a:prstGeom>
        </p:spPr>
      </p:pic>
    </p:spTree>
    <p:extLst>
      <p:ext uri="{BB962C8B-B14F-4D97-AF65-F5344CB8AC3E}">
        <p14:creationId xmlns:p14="http://schemas.microsoft.com/office/powerpoint/2010/main" val="11665119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EURSEK - 2019</a:t>
            </a:r>
          </a:p>
        </p:txBody>
      </p:sp>
      <p:pic>
        <p:nvPicPr>
          <p:cNvPr id="7" name="Image 6">
            <a:extLst>
              <a:ext uri="{FF2B5EF4-FFF2-40B4-BE49-F238E27FC236}">
                <a16:creationId xmlns:a16="http://schemas.microsoft.com/office/drawing/2014/main" id="{4D193D13-3229-4FD8-AF4F-EAD0728108D3}"/>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8" name="Image 7">
            <a:extLst>
              <a:ext uri="{FF2B5EF4-FFF2-40B4-BE49-F238E27FC236}">
                <a16:creationId xmlns:a16="http://schemas.microsoft.com/office/drawing/2014/main" id="{783B1D8F-2351-4B2D-B871-971869E4DD0E}"/>
              </a:ext>
            </a:extLst>
          </p:cNvPr>
          <p:cNvPicPr>
            <a:picLocks noChangeAspect="1"/>
          </p:cNvPicPr>
          <p:nvPr/>
        </p:nvPicPr>
        <p:blipFill>
          <a:blip r:embed="rId3"/>
          <a:stretch>
            <a:fillRect/>
          </a:stretch>
        </p:blipFill>
        <p:spPr>
          <a:xfrm>
            <a:off x="4745807" y="2349500"/>
            <a:ext cx="4212701" cy="3569208"/>
          </a:xfrm>
          <a:prstGeom prst="rect">
            <a:avLst/>
          </a:prstGeom>
        </p:spPr>
      </p:pic>
    </p:spTree>
    <p:extLst>
      <p:ext uri="{BB962C8B-B14F-4D97-AF65-F5344CB8AC3E}">
        <p14:creationId xmlns:p14="http://schemas.microsoft.com/office/powerpoint/2010/main" val="3727413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EURSEK - 2020</a:t>
            </a:r>
          </a:p>
        </p:txBody>
      </p:sp>
      <p:pic>
        <p:nvPicPr>
          <p:cNvPr id="7" name="Image 6">
            <a:extLst>
              <a:ext uri="{FF2B5EF4-FFF2-40B4-BE49-F238E27FC236}">
                <a16:creationId xmlns:a16="http://schemas.microsoft.com/office/drawing/2014/main" id="{D1630748-FECA-4BDB-8553-4E2439B16A3E}"/>
              </a:ext>
            </a:extLst>
          </p:cNvPr>
          <p:cNvPicPr>
            <a:picLocks noChangeAspect="1"/>
          </p:cNvPicPr>
          <p:nvPr/>
        </p:nvPicPr>
        <p:blipFill>
          <a:blip r:embed="rId2"/>
          <a:stretch>
            <a:fillRect/>
          </a:stretch>
        </p:blipFill>
        <p:spPr>
          <a:xfrm>
            <a:off x="236220" y="2349501"/>
            <a:ext cx="4206605" cy="3569208"/>
          </a:xfrm>
          <a:prstGeom prst="rect">
            <a:avLst/>
          </a:prstGeom>
        </p:spPr>
      </p:pic>
      <p:pic>
        <p:nvPicPr>
          <p:cNvPr id="8" name="Image 7">
            <a:extLst>
              <a:ext uri="{FF2B5EF4-FFF2-40B4-BE49-F238E27FC236}">
                <a16:creationId xmlns:a16="http://schemas.microsoft.com/office/drawing/2014/main" id="{27AD75F4-16CE-4769-A7AA-5EF8A4BF5819}"/>
              </a:ext>
            </a:extLst>
          </p:cNvPr>
          <p:cNvPicPr>
            <a:picLocks noChangeAspect="1"/>
          </p:cNvPicPr>
          <p:nvPr/>
        </p:nvPicPr>
        <p:blipFill>
          <a:blip r:embed="rId3"/>
          <a:stretch>
            <a:fillRect/>
          </a:stretch>
        </p:blipFill>
        <p:spPr>
          <a:xfrm>
            <a:off x="4754008" y="2349500"/>
            <a:ext cx="4200508" cy="3569208"/>
          </a:xfrm>
          <a:prstGeom prst="rect">
            <a:avLst/>
          </a:prstGeom>
        </p:spPr>
      </p:pic>
    </p:spTree>
    <p:extLst>
      <p:ext uri="{BB962C8B-B14F-4D97-AF65-F5344CB8AC3E}">
        <p14:creationId xmlns:p14="http://schemas.microsoft.com/office/powerpoint/2010/main" val="40430490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D86CB7AD-6447-406C-9A7C-73F2569D6B2D}"/>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33611640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D8D191C2-0A38-4E77-868C-D80EBB548E8D}"/>
              </a:ext>
            </a:extLst>
          </p:cNvPr>
          <p:cNvPicPr>
            <a:picLocks noChangeAspect="1"/>
          </p:cNvPicPr>
          <p:nvPr/>
        </p:nvPicPr>
        <p:blipFill>
          <a:blip r:embed="rId2"/>
          <a:stretch>
            <a:fillRect/>
          </a:stretch>
        </p:blipFill>
        <p:spPr>
          <a:xfrm>
            <a:off x="825500" y="1269564"/>
            <a:ext cx="7382896" cy="5029636"/>
          </a:xfrm>
          <a:prstGeom prst="rect">
            <a:avLst/>
          </a:prstGeom>
        </p:spPr>
      </p:pic>
    </p:spTree>
    <p:extLst>
      <p:ext uri="{BB962C8B-B14F-4D97-AF65-F5344CB8AC3E}">
        <p14:creationId xmlns:p14="http://schemas.microsoft.com/office/powerpoint/2010/main" val="1550467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a:t>
            </a:r>
          </a:p>
        </p:txBody>
      </p:sp>
      <p:pic>
        <p:nvPicPr>
          <p:cNvPr id="7" name="Image 6">
            <a:extLst>
              <a:ext uri="{FF2B5EF4-FFF2-40B4-BE49-F238E27FC236}">
                <a16:creationId xmlns:a16="http://schemas.microsoft.com/office/drawing/2014/main" id="{C44A0E7A-ABA6-4160-8CC6-855BCC1321AB}"/>
              </a:ext>
            </a:extLst>
          </p:cNvPr>
          <p:cNvPicPr>
            <a:picLocks noChangeAspect="1"/>
          </p:cNvPicPr>
          <p:nvPr/>
        </p:nvPicPr>
        <p:blipFill>
          <a:blip r:embed="rId2"/>
          <a:stretch>
            <a:fillRect/>
          </a:stretch>
        </p:blipFill>
        <p:spPr>
          <a:xfrm>
            <a:off x="236221" y="2349500"/>
            <a:ext cx="4204716" cy="3569208"/>
          </a:xfrm>
          <a:prstGeom prst="rect">
            <a:avLst/>
          </a:prstGeom>
        </p:spPr>
      </p:pic>
      <p:pic>
        <p:nvPicPr>
          <p:cNvPr id="8" name="Image 7">
            <a:extLst>
              <a:ext uri="{FF2B5EF4-FFF2-40B4-BE49-F238E27FC236}">
                <a16:creationId xmlns:a16="http://schemas.microsoft.com/office/drawing/2014/main" id="{788C684A-7C36-432E-BF2C-37D0C3F060EB}"/>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11035810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7" name="Image 6">
            <a:extLst>
              <a:ext uri="{FF2B5EF4-FFF2-40B4-BE49-F238E27FC236}">
                <a16:creationId xmlns:a16="http://schemas.microsoft.com/office/drawing/2014/main" id="{DFFC6881-B53F-4294-AEFA-C2AD4ECF5638}"/>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8" name="Image 7">
            <a:extLst>
              <a:ext uri="{FF2B5EF4-FFF2-40B4-BE49-F238E27FC236}">
                <a16:creationId xmlns:a16="http://schemas.microsoft.com/office/drawing/2014/main" id="{5D5BB6D2-29A8-4316-9AE7-48CF00C0A47F}"/>
              </a:ext>
            </a:extLst>
          </p:cNvPr>
          <p:cNvPicPr>
            <a:picLocks noChangeAspect="1"/>
          </p:cNvPicPr>
          <p:nvPr/>
        </p:nvPicPr>
        <p:blipFill>
          <a:blip r:embed="rId3"/>
          <a:stretch>
            <a:fillRect/>
          </a:stretch>
        </p:blipFill>
        <p:spPr>
          <a:xfrm>
            <a:off x="4749800" y="2352239"/>
            <a:ext cx="4200508" cy="3566469"/>
          </a:xfrm>
          <a:prstGeom prst="rect">
            <a:avLst/>
          </a:prstGeom>
        </p:spPr>
      </p:pic>
    </p:spTree>
    <p:extLst>
      <p:ext uri="{BB962C8B-B14F-4D97-AF65-F5344CB8AC3E}">
        <p14:creationId xmlns:p14="http://schemas.microsoft.com/office/powerpoint/2010/main" val="31403641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7" name="Image 6">
            <a:extLst>
              <a:ext uri="{FF2B5EF4-FFF2-40B4-BE49-F238E27FC236}">
                <a16:creationId xmlns:a16="http://schemas.microsoft.com/office/drawing/2014/main" id="{8DA001D1-FA86-42A3-80BC-120CA33C2B69}"/>
              </a:ext>
            </a:extLst>
          </p:cNvPr>
          <p:cNvPicPr>
            <a:picLocks noChangeAspect="1"/>
          </p:cNvPicPr>
          <p:nvPr/>
        </p:nvPicPr>
        <p:blipFill>
          <a:blip r:embed="rId2"/>
          <a:stretch>
            <a:fillRect/>
          </a:stretch>
        </p:blipFill>
        <p:spPr>
          <a:xfrm>
            <a:off x="240428" y="2349500"/>
            <a:ext cx="4200508" cy="3542083"/>
          </a:xfrm>
          <a:prstGeom prst="rect">
            <a:avLst/>
          </a:prstGeom>
        </p:spPr>
      </p:pic>
      <p:pic>
        <p:nvPicPr>
          <p:cNvPr id="8" name="Image 7">
            <a:extLst>
              <a:ext uri="{FF2B5EF4-FFF2-40B4-BE49-F238E27FC236}">
                <a16:creationId xmlns:a16="http://schemas.microsoft.com/office/drawing/2014/main" id="{83AB83BF-7273-46DA-8DA1-BAF9C84F4256}"/>
              </a:ext>
            </a:extLst>
          </p:cNvPr>
          <p:cNvPicPr>
            <a:picLocks noChangeAspect="1"/>
          </p:cNvPicPr>
          <p:nvPr/>
        </p:nvPicPr>
        <p:blipFill>
          <a:blip r:embed="rId3"/>
          <a:stretch>
            <a:fillRect/>
          </a:stretch>
        </p:blipFill>
        <p:spPr>
          <a:xfrm>
            <a:off x="4749800" y="2349500"/>
            <a:ext cx="4204715" cy="3542083"/>
          </a:xfrm>
          <a:prstGeom prst="rect">
            <a:avLst/>
          </a:prstGeom>
        </p:spPr>
      </p:pic>
    </p:spTree>
    <p:extLst>
      <p:ext uri="{BB962C8B-B14F-4D97-AF65-F5344CB8AC3E}">
        <p14:creationId xmlns:p14="http://schemas.microsoft.com/office/powerpoint/2010/main" val="32740335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id="{90F489FB-B800-43B9-A9C9-F38BABEC0484}"/>
              </a:ext>
            </a:extLst>
          </p:cNvPr>
          <p:cNvPicPr>
            <a:picLocks noChangeAspect="1"/>
          </p:cNvPicPr>
          <p:nvPr/>
        </p:nvPicPr>
        <p:blipFill>
          <a:blip r:embed="rId2"/>
          <a:stretch>
            <a:fillRect/>
          </a:stretch>
        </p:blipFill>
        <p:spPr>
          <a:xfrm>
            <a:off x="825500" y="1270000"/>
            <a:ext cx="7373112" cy="5026152"/>
          </a:xfrm>
          <a:prstGeom prst="rect">
            <a:avLst/>
          </a:prstGeom>
        </p:spPr>
      </p:pic>
    </p:spTree>
    <p:extLst>
      <p:ext uri="{BB962C8B-B14F-4D97-AF65-F5344CB8AC3E}">
        <p14:creationId xmlns:p14="http://schemas.microsoft.com/office/powerpoint/2010/main" val="32108884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17B35668-09C6-43E9-9137-83CE6CC04FA1}"/>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graphicFrame>
        <p:nvGraphicFramePr>
          <p:cNvPr id="7" name="Tableau 6">
            <a:extLst>
              <a:ext uri="{FF2B5EF4-FFF2-40B4-BE49-F238E27FC236}">
                <a16:creationId xmlns:a16="http://schemas.microsoft.com/office/drawing/2014/main" id="{2A23E8D1-4C56-48FD-AB57-8AEEBBE61657}"/>
              </a:ext>
            </a:extLst>
          </p:cNvPr>
          <p:cNvGraphicFramePr>
            <a:graphicFrameLocks noGrp="1"/>
          </p:cNvGraphicFramePr>
          <p:nvPr>
            <p:extLst>
              <p:ext uri="{D42A27DB-BD31-4B8C-83A1-F6EECF244321}">
                <p14:modId xmlns:p14="http://schemas.microsoft.com/office/powerpoint/2010/main" val="3787608389"/>
              </p:ext>
            </p:extLst>
          </p:nvPr>
        </p:nvGraphicFramePr>
        <p:xfrm>
          <a:off x="116520" y="1460814"/>
          <a:ext cx="8910956" cy="4463312"/>
        </p:xfrm>
        <a:graphic>
          <a:graphicData uri="http://schemas.openxmlformats.org/drawingml/2006/table">
            <a:tbl>
              <a:tblPr/>
              <a:tblGrid>
                <a:gridCol w="1050556">
                  <a:extLst>
                    <a:ext uri="{9D8B030D-6E8A-4147-A177-3AD203B41FA5}">
                      <a16:colId xmlns:a16="http://schemas.microsoft.com/office/drawing/2014/main" val="3200542373"/>
                    </a:ext>
                  </a:extLst>
                </a:gridCol>
                <a:gridCol w="786040">
                  <a:extLst>
                    <a:ext uri="{9D8B030D-6E8A-4147-A177-3AD203B41FA5}">
                      <a16:colId xmlns:a16="http://schemas.microsoft.com/office/drawing/2014/main" val="3232268434"/>
                    </a:ext>
                  </a:extLst>
                </a:gridCol>
                <a:gridCol w="786040">
                  <a:extLst>
                    <a:ext uri="{9D8B030D-6E8A-4147-A177-3AD203B41FA5}">
                      <a16:colId xmlns:a16="http://schemas.microsoft.com/office/drawing/2014/main" val="2380672770"/>
                    </a:ext>
                  </a:extLst>
                </a:gridCol>
                <a:gridCol w="786040">
                  <a:extLst>
                    <a:ext uri="{9D8B030D-6E8A-4147-A177-3AD203B41FA5}">
                      <a16:colId xmlns:a16="http://schemas.microsoft.com/office/drawing/2014/main" val="3198392471"/>
                    </a:ext>
                  </a:extLst>
                </a:gridCol>
                <a:gridCol w="786040">
                  <a:extLst>
                    <a:ext uri="{9D8B030D-6E8A-4147-A177-3AD203B41FA5}">
                      <a16:colId xmlns:a16="http://schemas.microsoft.com/office/drawing/2014/main" val="1746259051"/>
                    </a:ext>
                  </a:extLst>
                </a:gridCol>
                <a:gridCol w="786040">
                  <a:extLst>
                    <a:ext uri="{9D8B030D-6E8A-4147-A177-3AD203B41FA5}">
                      <a16:colId xmlns:a16="http://schemas.microsoft.com/office/drawing/2014/main" val="630632289"/>
                    </a:ext>
                  </a:extLst>
                </a:gridCol>
                <a:gridCol w="786040">
                  <a:extLst>
                    <a:ext uri="{9D8B030D-6E8A-4147-A177-3AD203B41FA5}">
                      <a16:colId xmlns:a16="http://schemas.microsoft.com/office/drawing/2014/main" val="2331455507"/>
                    </a:ext>
                  </a:extLst>
                </a:gridCol>
                <a:gridCol w="786040">
                  <a:extLst>
                    <a:ext uri="{9D8B030D-6E8A-4147-A177-3AD203B41FA5}">
                      <a16:colId xmlns:a16="http://schemas.microsoft.com/office/drawing/2014/main" val="2795883352"/>
                    </a:ext>
                  </a:extLst>
                </a:gridCol>
                <a:gridCol w="786040">
                  <a:extLst>
                    <a:ext uri="{9D8B030D-6E8A-4147-A177-3AD203B41FA5}">
                      <a16:colId xmlns:a16="http://schemas.microsoft.com/office/drawing/2014/main" val="566554462"/>
                    </a:ext>
                  </a:extLst>
                </a:gridCol>
                <a:gridCol w="786040">
                  <a:extLst>
                    <a:ext uri="{9D8B030D-6E8A-4147-A177-3AD203B41FA5}">
                      <a16:colId xmlns:a16="http://schemas.microsoft.com/office/drawing/2014/main" val="2024050264"/>
                    </a:ext>
                  </a:extLst>
                </a:gridCol>
                <a:gridCol w="786040">
                  <a:extLst>
                    <a:ext uri="{9D8B030D-6E8A-4147-A177-3AD203B41FA5}">
                      <a16:colId xmlns:a16="http://schemas.microsoft.com/office/drawing/2014/main" val="805752734"/>
                    </a:ext>
                  </a:extLst>
                </a:gridCol>
              </a:tblGrid>
              <a:tr h="507281">
                <a:tc>
                  <a:txBody>
                    <a:bodyPr/>
                    <a:lstStyle/>
                    <a:p>
                      <a:pPr algn="ctr" fontAlgn="ctr"/>
                      <a:r>
                        <a:rPr lang="fr-FR" sz="1100" b="0" i="0" u="none" strike="noStrike">
                          <a:solidFill>
                            <a:srgbClr val="000000"/>
                          </a:solidFill>
                          <a:effectLst/>
                          <a:latin typeface="Calibri" panose="020F0502020204030204" pitchFamily="34" charset="0"/>
                        </a:rPr>
                        <a:t> </a:t>
                      </a:r>
                    </a:p>
                  </a:txBody>
                  <a:tcPr marL="5189" marR="5189" marT="518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1" i="0" u="none" strike="noStrike" dirty="0" err="1">
                          <a:solidFill>
                            <a:srgbClr val="000000"/>
                          </a:solidFill>
                          <a:effectLst/>
                          <a:latin typeface="Calibri" panose="020F0502020204030204" pitchFamily="34" charset="0"/>
                        </a:rPr>
                        <a:t>Hedge</a:t>
                      </a:r>
                      <a:r>
                        <a:rPr lang="fr-FR" sz="1100" b="1" i="0" u="none" strike="noStrike" dirty="0">
                          <a:solidFill>
                            <a:srgbClr val="000000"/>
                          </a:solidFill>
                          <a:effectLst/>
                          <a:latin typeface="Calibri" panose="020F0502020204030204" pitchFamily="34" charset="0"/>
                        </a:rPr>
                        <a:t> </a:t>
                      </a:r>
                    </a:p>
                    <a:p>
                      <a:pPr algn="ctr" fontAlgn="ctr"/>
                      <a:r>
                        <a:rPr lang="fr-FR" sz="1100" b="1" i="0" u="none" strike="noStrike" dirty="0">
                          <a:solidFill>
                            <a:srgbClr val="000000"/>
                          </a:solidFill>
                          <a:effectLst/>
                          <a:latin typeface="Calibri" panose="020F0502020204030204" pitchFamily="34" charset="0"/>
                        </a:rPr>
                        <a:t>Reference</a:t>
                      </a:r>
                    </a:p>
                  </a:txBody>
                  <a:tcPr marL="5189" marR="5189" marT="518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100" b="1" i="0" u="none" strike="noStrike" dirty="0">
                          <a:solidFill>
                            <a:srgbClr val="000000"/>
                          </a:solidFill>
                          <a:effectLst/>
                          <a:latin typeface="Calibri" panose="020F0502020204030204" pitchFamily="34" charset="0"/>
                        </a:rPr>
                        <a:t>Position</a:t>
                      </a:r>
                    </a:p>
                  </a:txBody>
                  <a:tcPr marL="5189" marR="5189" marT="51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100" b="1" i="0" u="none" strike="noStrike">
                          <a:solidFill>
                            <a:srgbClr val="000000"/>
                          </a:solidFill>
                          <a:effectLst/>
                          <a:latin typeface="Calibri" panose="020F0502020204030204" pitchFamily="34" charset="0"/>
                        </a:rPr>
                        <a:t>CCY</a:t>
                      </a:r>
                    </a:p>
                  </a:txBody>
                  <a:tcPr marL="5189" marR="5189" marT="51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100" b="1" i="0" u="none" strike="noStrike">
                          <a:solidFill>
                            <a:srgbClr val="000000"/>
                          </a:solidFill>
                          <a:effectLst/>
                          <a:latin typeface="Calibri" panose="020F0502020204030204" pitchFamily="34" charset="0"/>
                        </a:rPr>
                        <a:t>Hedge Notional</a:t>
                      </a:r>
                    </a:p>
                  </a:txBody>
                  <a:tcPr marL="5189" marR="5189" marT="51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100" b="1" i="0" u="none" strike="noStrike">
                          <a:solidFill>
                            <a:srgbClr val="000000"/>
                          </a:solidFill>
                          <a:effectLst/>
                          <a:latin typeface="Calibri" panose="020F0502020204030204" pitchFamily="34" charset="0"/>
                        </a:rPr>
                        <a:t>Exposure</a:t>
                      </a:r>
                    </a:p>
                  </a:txBody>
                  <a:tcPr marL="5189" marR="5189" marT="51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100" b="1" i="0" u="none" strike="noStrike" dirty="0">
                          <a:solidFill>
                            <a:srgbClr val="000000"/>
                          </a:solidFill>
                          <a:effectLst/>
                          <a:latin typeface="Calibri" panose="020F0502020204030204" pitchFamily="34" charset="0"/>
                        </a:rPr>
                        <a:t>Evolution </a:t>
                      </a:r>
                    </a:p>
                    <a:p>
                      <a:pPr algn="ctr" fontAlgn="ctr"/>
                      <a:r>
                        <a:rPr lang="fr-FR" sz="1100" b="1" i="0" u="none" strike="noStrike" dirty="0">
                          <a:solidFill>
                            <a:srgbClr val="000000"/>
                          </a:solidFill>
                          <a:effectLst/>
                          <a:latin typeface="Calibri" panose="020F0502020204030204" pitchFamily="34" charset="0"/>
                        </a:rPr>
                        <a:t>in %</a:t>
                      </a:r>
                    </a:p>
                  </a:txBody>
                  <a:tcPr marL="5189" marR="5189" marT="51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100" b="1" i="0" u="none" strike="noStrike" dirty="0" err="1">
                          <a:solidFill>
                            <a:srgbClr val="000000"/>
                          </a:solidFill>
                          <a:effectLst/>
                          <a:latin typeface="Calibri" panose="020F0502020204030204" pitchFamily="34" charset="0"/>
                        </a:rPr>
                        <a:t>Hedge</a:t>
                      </a:r>
                      <a:r>
                        <a:rPr lang="fr-FR" sz="1100" b="1" i="0" u="none" strike="noStrike" dirty="0">
                          <a:solidFill>
                            <a:srgbClr val="000000"/>
                          </a:solidFill>
                          <a:effectLst/>
                          <a:latin typeface="Calibri" panose="020F0502020204030204" pitchFamily="34" charset="0"/>
                        </a:rPr>
                        <a:t> </a:t>
                      </a:r>
                    </a:p>
                    <a:p>
                      <a:pPr algn="ctr" fontAlgn="ctr"/>
                      <a:r>
                        <a:rPr lang="fr-FR" sz="1100" b="1" i="0" u="none" strike="noStrike" dirty="0">
                          <a:solidFill>
                            <a:srgbClr val="000000"/>
                          </a:solidFill>
                          <a:effectLst/>
                          <a:latin typeface="Calibri" panose="020F0502020204030204" pitchFamily="34" charset="0"/>
                        </a:rPr>
                        <a:t>Ratio</a:t>
                      </a:r>
                    </a:p>
                  </a:txBody>
                  <a:tcPr marL="5189" marR="5189" marT="51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100" b="1" i="0" u="none" strike="noStrike" dirty="0">
                          <a:solidFill>
                            <a:srgbClr val="000000"/>
                          </a:solidFill>
                          <a:effectLst/>
                          <a:latin typeface="Calibri" panose="020F0502020204030204" pitchFamily="34" charset="0"/>
                        </a:rPr>
                        <a:t>Option </a:t>
                      </a:r>
                    </a:p>
                    <a:p>
                      <a:pPr algn="ctr" fontAlgn="ctr"/>
                      <a:r>
                        <a:rPr lang="fr-FR" sz="1100" b="1" i="0" u="none" strike="noStrike" dirty="0">
                          <a:solidFill>
                            <a:srgbClr val="000000"/>
                          </a:solidFill>
                          <a:effectLst/>
                          <a:latin typeface="Calibri" panose="020F0502020204030204" pitchFamily="34" charset="0"/>
                        </a:rPr>
                        <a:t>Ratio</a:t>
                      </a:r>
                    </a:p>
                  </a:txBody>
                  <a:tcPr marL="5189" marR="5189" marT="51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100" b="1" i="0" u="none" strike="noStrike">
                          <a:solidFill>
                            <a:srgbClr val="000000"/>
                          </a:solidFill>
                          <a:effectLst/>
                          <a:latin typeface="Calibri" panose="020F0502020204030204" pitchFamily="34" charset="0"/>
                        </a:rPr>
                        <a:t>Hedge Rate     excl. premiums</a:t>
                      </a:r>
                    </a:p>
                  </a:txBody>
                  <a:tcPr marL="5189" marR="5189" marT="51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100" b="1" i="0" u="none" strike="noStrike">
                          <a:solidFill>
                            <a:srgbClr val="000000"/>
                          </a:solidFill>
                          <a:effectLst/>
                          <a:latin typeface="Calibri" panose="020F0502020204030204" pitchFamily="34" charset="0"/>
                        </a:rPr>
                        <a:t>Hedge Rate     inc. premiums</a:t>
                      </a:r>
                    </a:p>
                  </a:txBody>
                  <a:tcPr marL="5189" marR="5189" marT="518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2308274408"/>
                  </a:ext>
                </a:extLst>
              </a:tr>
              <a:tr h="188343">
                <a:tc rowSpan="3">
                  <a:txBody>
                    <a:bodyPr/>
                    <a:lstStyle/>
                    <a:p>
                      <a:pPr algn="ctr" fontAlgn="ctr"/>
                      <a:r>
                        <a:rPr lang="fr-FR" sz="1100" b="0" i="0" u="none" strike="noStrike">
                          <a:solidFill>
                            <a:srgbClr val="000000"/>
                          </a:solidFill>
                          <a:effectLst/>
                          <a:latin typeface="Calibri" panose="020F0502020204030204" pitchFamily="34" charset="0"/>
                        </a:rPr>
                        <a:t>EURCHF</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100" b="0" i="0" u="none" strike="noStrike">
                          <a:solidFill>
                            <a:srgbClr val="000000"/>
                          </a:solidFill>
                          <a:effectLst/>
                          <a:latin typeface="Calibri" panose="020F0502020204030204" pitchFamily="34" charset="0"/>
                        </a:rPr>
                        <a:t>2019</a:t>
                      </a:r>
                    </a:p>
                  </a:txBody>
                  <a:tcPr marL="5189" marR="5189" marT="518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BUY</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CHF</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16 150 000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16 150 000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100%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1,1232</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1,1232</a:t>
                      </a:r>
                    </a:p>
                  </a:txBody>
                  <a:tcPr marL="5189" marR="5189" marT="518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287449414"/>
                  </a:ext>
                </a:extLst>
              </a:tr>
              <a:tr h="188343">
                <a:tc vMerge="1">
                  <a:txBody>
                    <a:bodyPr/>
                    <a:lstStyle/>
                    <a:p>
                      <a:endParaRPr lang="fr-FR"/>
                    </a:p>
                  </a:txBody>
                  <a:tcPr/>
                </a:tc>
                <a:tc>
                  <a:txBody>
                    <a:bodyPr/>
                    <a:lstStyle/>
                    <a:p>
                      <a:pPr algn="ctr" fontAlgn="ctr"/>
                      <a:r>
                        <a:rPr lang="fr-FR" sz="1100" b="0" i="0" u="none" strike="noStrike">
                          <a:solidFill>
                            <a:srgbClr val="000000"/>
                          </a:solidFill>
                          <a:effectLst/>
                          <a:latin typeface="Calibri" panose="020F0502020204030204" pitchFamily="34" charset="0"/>
                        </a:rPr>
                        <a:t>2020</a:t>
                      </a:r>
                    </a:p>
                  </a:txBody>
                  <a:tcPr marL="5189" marR="5189" marT="5189"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BUY</a:t>
                      </a:r>
                    </a:p>
                  </a:txBody>
                  <a:tcPr marL="5189" marR="5189" marT="5189" marB="0" anchor="ctr">
                    <a:lnL>
                      <a:noFill/>
                    </a:lnL>
                    <a:lnR>
                      <a:noFill/>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CHF</a:t>
                      </a:r>
                    </a:p>
                  </a:txBody>
                  <a:tcPr marL="5189" marR="5189" marT="5189" marB="0" anchor="ctr">
                    <a:lnL>
                      <a:noFill/>
                    </a:lnL>
                    <a:lnR>
                      <a:noFill/>
                    </a:lnR>
                    <a:lnT>
                      <a:noFill/>
                    </a:lnT>
                    <a:lnB>
                      <a:noFill/>
                    </a:lnB>
                    <a:solidFill>
                      <a:srgbClr val="FFFFFF"/>
                    </a:solidFill>
                  </a:tcPr>
                </a:tc>
                <a:tc>
                  <a:txBody>
                    <a:bodyPr/>
                    <a:lstStyle/>
                    <a:p>
                      <a:pPr algn="r" fontAlgn="ctr"/>
                      <a:r>
                        <a:rPr lang="fr-FR" sz="1100" b="0" i="0" u="none" strike="noStrike" dirty="0">
                          <a:solidFill>
                            <a:srgbClr val="000000"/>
                          </a:solidFill>
                          <a:effectLst/>
                          <a:latin typeface="Calibri" panose="020F0502020204030204" pitchFamily="34" charset="0"/>
                        </a:rPr>
                        <a:t>11 400 000</a:t>
                      </a:r>
                    </a:p>
                  </a:txBody>
                  <a:tcPr marL="5189" marR="5189" marT="5189" marB="0" anchor="ctr">
                    <a:lnL>
                      <a:noFill/>
                    </a:lnL>
                    <a:lnR>
                      <a:noFill/>
                    </a:lnR>
                    <a:lnT>
                      <a:noFill/>
                    </a:lnT>
                    <a:lnB>
                      <a:noFill/>
                    </a:lnB>
                    <a:solidFill>
                      <a:srgbClr val="FFFFFF"/>
                    </a:solidFill>
                  </a:tcPr>
                </a:tc>
                <a:tc>
                  <a:txBody>
                    <a:bodyPr/>
                    <a:lstStyle/>
                    <a:p>
                      <a:pPr algn="r" fontAlgn="ctr"/>
                      <a:r>
                        <a:rPr lang="fr-FR" sz="1100" b="0" i="0" u="none" strike="noStrike" dirty="0">
                          <a:solidFill>
                            <a:srgbClr val="000000"/>
                          </a:solidFill>
                          <a:effectLst/>
                          <a:latin typeface="Calibri" panose="020F0502020204030204" pitchFamily="34" charset="0"/>
                        </a:rPr>
                        <a:t>11 400 000</a:t>
                      </a:r>
                    </a:p>
                  </a:txBody>
                  <a:tcPr marL="5189" marR="5189" marT="5189" marB="0" anchor="ctr">
                    <a:lnL>
                      <a:noFill/>
                    </a:lnL>
                    <a:lnR>
                      <a:noFill/>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9" marR="5189" marT="5189" marB="0" anchor="ctr">
                    <a:lnL>
                      <a:noFill/>
                    </a:lnL>
                    <a:lnR>
                      <a:noFill/>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100%</a:t>
                      </a:r>
                    </a:p>
                  </a:txBody>
                  <a:tcPr marL="5189" marR="5189" marT="5189" marB="0" anchor="ctr">
                    <a:lnL>
                      <a:noFill/>
                    </a:lnL>
                    <a:lnR>
                      <a:noFill/>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189" marR="5189" marT="5189" marB="0" anchor="ctr">
                    <a:lnL>
                      <a:noFill/>
                    </a:lnL>
                    <a:lnR>
                      <a:noFill/>
                    </a:lnR>
                    <a:lnT>
                      <a:noFill/>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1,0650</a:t>
                      </a:r>
                    </a:p>
                  </a:txBody>
                  <a:tcPr marL="5189" marR="5189" marT="5189" marB="0" anchor="ctr">
                    <a:lnL>
                      <a:noFill/>
                    </a:lnL>
                    <a:lnR>
                      <a:noFill/>
                    </a:lnR>
                    <a:lnT>
                      <a:noFill/>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1,0650</a:t>
                      </a:r>
                    </a:p>
                  </a:txBody>
                  <a:tcPr marL="5189" marR="5189" marT="5189"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039142438"/>
                  </a:ext>
                </a:extLst>
              </a:tr>
              <a:tr h="188343">
                <a:tc vMerge="1">
                  <a:txBody>
                    <a:bodyPr/>
                    <a:lstStyle/>
                    <a:p>
                      <a:endParaRPr lang="fr-FR"/>
                    </a:p>
                  </a:txBody>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189" marR="5189" marT="518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BUY</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CHF</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5 500 000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dirty="0">
                          <a:solidFill>
                            <a:srgbClr val="000000"/>
                          </a:solidFill>
                          <a:effectLst/>
                          <a:latin typeface="Calibri" panose="020F0502020204030204" pitchFamily="34" charset="0"/>
                        </a:rPr>
                        <a:t>12 785 417</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43%</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1,0875</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1,0875</a:t>
                      </a:r>
                    </a:p>
                  </a:txBody>
                  <a:tcPr marL="5189" marR="5189" marT="518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270155"/>
                  </a:ext>
                </a:extLst>
              </a:tr>
              <a:tr h="188343">
                <a:tc rowSpan="3">
                  <a:txBody>
                    <a:bodyPr/>
                    <a:lstStyle/>
                    <a:p>
                      <a:pPr algn="ctr" fontAlgn="ctr"/>
                      <a:r>
                        <a:rPr lang="fr-FR" sz="1100" b="0" i="0" u="none" strike="noStrike">
                          <a:solidFill>
                            <a:srgbClr val="000000"/>
                          </a:solidFill>
                          <a:effectLst/>
                          <a:latin typeface="Calibri" panose="020F0502020204030204" pitchFamily="34" charset="0"/>
                        </a:rPr>
                        <a:t>EURCNY</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100" b="0" i="0" u="none" strike="noStrike">
                          <a:solidFill>
                            <a:srgbClr val="000000"/>
                          </a:solidFill>
                          <a:effectLst/>
                          <a:latin typeface="Calibri" panose="020F0502020204030204" pitchFamily="34" charset="0"/>
                        </a:rPr>
                        <a:t>2019</a:t>
                      </a:r>
                    </a:p>
                  </a:txBody>
                  <a:tcPr marL="5189" marR="5189" marT="518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SELL</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CNY</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-40 800 000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-40 800 000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100%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7,7401</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7,7401</a:t>
                      </a:r>
                    </a:p>
                  </a:txBody>
                  <a:tcPr marL="5189" marR="5189" marT="518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170557068"/>
                  </a:ext>
                </a:extLst>
              </a:tr>
              <a:tr h="188343">
                <a:tc vMerge="1">
                  <a:txBody>
                    <a:bodyPr/>
                    <a:lstStyle/>
                    <a:p>
                      <a:endParaRPr lang="fr-FR"/>
                    </a:p>
                  </a:txBody>
                  <a:tcPr/>
                </a:tc>
                <a:tc>
                  <a:txBody>
                    <a:bodyPr/>
                    <a:lstStyle/>
                    <a:p>
                      <a:pPr algn="ctr" fontAlgn="ctr"/>
                      <a:r>
                        <a:rPr lang="fr-FR" sz="1100" b="0" i="0" u="none" strike="noStrike">
                          <a:solidFill>
                            <a:srgbClr val="000000"/>
                          </a:solidFill>
                          <a:effectLst/>
                          <a:latin typeface="Calibri" panose="020F0502020204030204" pitchFamily="34" charset="0"/>
                        </a:rPr>
                        <a:t>2020</a:t>
                      </a:r>
                    </a:p>
                  </a:txBody>
                  <a:tcPr marL="5189" marR="5189" marT="5189"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SELL</a:t>
                      </a:r>
                    </a:p>
                  </a:txBody>
                  <a:tcPr marL="5189" marR="5189" marT="5189" marB="0" anchor="ctr">
                    <a:lnL>
                      <a:noFill/>
                    </a:lnL>
                    <a:lnR>
                      <a:noFill/>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CNY</a:t>
                      </a:r>
                    </a:p>
                  </a:txBody>
                  <a:tcPr marL="5189" marR="5189" marT="5189" marB="0" anchor="ctr">
                    <a:lnL>
                      <a:noFill/>
                    </a:lnL>
                    <a:lnR>
                      <a:noFill/>
                    </a:lnR>
                    <a:lnT>
                      <a:noFill/>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-19 030 000</a:t>
                      </a:r>
                    </a:p>
                  </a:txBody>
                  <a:tcPr marL="5189" marR="5189" marT="5189" marB="0" anchor="ctr">
                    <a:lnL>
                      <a:noFill/>
                    </a:lnL>
                    <a:lnR>
                      <a:noFill/>
                    </a:lnR>
                    <a:lnT>
                      <a:noFill/>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-19 500 000</a:t>
                      </a:r>
                    </a:p>
                  </a:txBody>
                  <a:tcPr marL="5189" marR="5189" marT="5189" marB="0" anchor="ctr">
                    <a:lnL>
                      <a:noFill/>
                    </a:lnL>
                    <a:lnR>
                      <a:noFill/>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9" marR="5189" marT="5189" marB="0" anchor="ctr">
                    <a:lnL>
                      <a:noFill/>
                    </a:lnL>
                    <a:lnR>
                      <a:noFill/>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98%</a:t>
                      </a:r>
                    </a:p>
                  </a:txBody>
                  <a:tcPr marL="5189" marR="5189" marT="5189" marB="0" anchor="ctr">
                    <a:lnL>
                      <a:noFill/>
                    </a:lnL>
                    <a:lnR>
                      <a:noFill/>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189" marR="5189" marT="5189" marB="0" anchor="ctr">
                    <a:lnL>
                      <a:noFill/>
                    </a:lnL>
                    <a:lnR>
                      <a:noFill/>
                    </a:lnR>
                    <a:lnT>
                      <a:noFill/>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7,7904</a:t>
                      </a:r>
                    </a:p>
                  </a:txBody>
                  <a:tcPr marL="5189" marR="5189" marT="5189" marB="0" anchor="ctr">
                    <a:lnL>
                      <a:noFill/>
                    </a:lnL>
                    <a:lnR>
                      <a:noFill/>
                    </a:lnR>
                    <a:lnT>
                      <a:noFill/>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7,7904</a:t>
                      </a:r>
                    </a:p>
                  </a:txBody>
                  <a:tcPr marL="5189" marR="5189" marT="5189"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449408785"/>
                  </a:ext>
                </a:extLst>
              </a:tr>
              <a:tr h="188343">
                <a:tc vMerge="1">
                  <a:txBody>
                    <a:bodyPr/>
                    <a:lstStyle/>
                    <a:p>
                      <a:endParaRPr lang="fr-FR"/>
                    </a:p>
                  </a:txBody>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189" marR="5189" marT="518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SELL</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CNY</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-11 850 000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-38 760 000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31%</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7,8606</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7,8606</a:t>
                      </a:r>
                    </a:p>
                  </a:txBody>
                  <a:tcPr marL="5189" marR="5189" marT="518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93323384"/>
                  </a:ext>
                </a:extLst>
              </a:tr>
              <a:tr h="188343">
                <a:tc rowSpan="3">
                  <a:txBody>
                    <a:bodyPr/>
                    <a:lstStyle/>
                    <a:p>
                      <a:pPr algn="ctr" fontAlgn="ctr"/>
                      <a:r>
                        <a:rPr lang="fr-FR" sz="1100" b="0" i="0" u="none" strike="noStrike">
                          <a:solidFill>
                            <a:srgbClr val="000000"/>
                          </a:solidFill>
                          <a:effectLst/>
                          <a:latin typeface="Calibri" panose="020F0502020204030204" pitchFamily="34" charset="0"/>
                        </a:rPr>
                        <a:t>EURGBP</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100" b="0" i="0" u="none" strike="noStrike">
                          <a:solidFill>
                            <a:srgbClr val="000000"/>
                          </a:solidFill>
                          <a:effectLst/>
                          <a:latin typeface="Calibri" panose="020F0502020204030204" pitchFamily="34" charset="0"/>
                        </a:rPr>
                        <a:t>2019</a:t>
                      </a:r>
                    </a:p>
                  </a:txBody>
                  <a:tcPr marL="5189" marR="5189" marT="518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SELL</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GBP</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-750 000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-750 000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100%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0,8636</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0,8636</a:t>
                      </a:r>
                    </a:p>
                  </a:txBody>
                  <a:tcPr marL="5189" marR="5189" marT="518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794742773"/>
                  </a:ext>
                </a:extLst>
              </a:tr>
              <a:tr h="188343">
                <a:tc vMerge="1">
                  <a:txBody>
                    <a:bodyPr/>
                    <a:lstStyle/>
                    <a:p>
                      <a:endParaRPr lang="fr-FR"/>
                    </a:p>
                  </a:txBody>
                  <a:tcPr/>
                </a:tc>
                <a:tc>
                  <a:txBody>
                    <a:bodyPr/>
                    <a:lstStyle/>
                    <a:p>
                      <a:pPr algn="ctr" fontAlgn="ctr"/>
                      <a:r>
                        <a:rPr lang="fr-FR" sz="1100" b="0" i="0" u="none" strike="noStrike">
                          <a:solidFill>
                            <a:srgbClr val="000000"/>
                          </a:solidFill>
                          <a:effectLst/>
                          <a:latin typeface="Calibri" panose="020F0502020204030204" pitchFamily="34" charset="0"/>
                        </a:rPr>
                        <a:t>2020</a:t>
                      </a:r>
                    </a:p>
                  </a:txBody>
                  <a:tcPr marL="5189" marR="5189" marT="5189"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SELL</a:t>
                      </a:r>
                    </a:p>
                  </a:txBody>
                  <a:tcPr marL="5189" marR="5189" marT="5189" marB="0" anchor="ctr">
                    <a:lnL>
                      <a:noFill/>
                    </a:lnL>
                    <a:lnR>
                      <a:noFill/>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GBP</a:t>
                      </a:r>
                    </a:p>
                  </a:txBody>
                  <a:tcPr marL="5189" marR="5189" marT="5189" marB="0" anchor="ctr">
                    <a:lnL>
                      <a:noFill/>
                    </a:lnL>
                    <a:lnR>
                      <a:noFill/>
                    </a:lnR>
                    <a:lnT>
                      <a:noFill/>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-244 000</a:t>
                      </a:r>
                    </a:p>
                  </a:txBody>
                  <a:tcPr marL="5189" marR="5189" marT="5189" marB="0" anchor="ctr">
                    <a:lnL>
                      <a:noFill/>
                    </a:lnL>
                    <a:lnR>
                      <a:noFill/>
                    </a:lnR>
                    <a:lnT>
                      <a:noFill/>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-1 000 000</a:t>
                      </a:r>
                    </a:p>
                  </a:txBody>
                  <a:tcPr marL="5189" marR="5189" marT="5189" marB="0" anchor="ctr">
                    <a:lnL>
                      <a:noFill/>
                    </a:lnL>
                    <a:lnR>
                      <a:noFill/>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9" marR="5189" marT="5189" marB="0" anchor="ctr">
                    <a:lnL>
                      <a:noFill/>
                    </a:lnL>
                    <a:lnR>
                      <a:noFill/>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24%</a:t>
                      </a:r>
                    </a:p>
                  </a:txBody>
                  <a:tcPr marL="5189" marR="5189" marT="5189" marB="0" anchor="ctr">
                    <a:lnL>
                      <a:noFill/>
                    </a:lnL>
                    <a:lnR>
                      <a:noFill/>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189" marR="5189" marT="5189" marB="0" anchor="ctr">
                    <a:lnL>
                      <a:noFill/>
                    </a:lnL>
                    <a:lnR>
                      <a:noFill/>
                    </a:lnR>
                    <a:lnT>
                      <a:noFill/>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0,9061</a:t>
                      </a:r>
                    </a:p>
                  </a:txBody>
                  <a:tcPr marL="5189" marR="5189" marT="5189" marB="0" anchor="ctr">
                    <a:lnL>
                      <a:noFill/>
                    </a:lnL>
                    <a:lnR>
                      <a:noFill/>
                    </a:lnR>
                    <a:lnT>
                      <a:noFill/>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0,9061</a:t>
                      </a:r>
                    </a:p>
                  </a:txBody>
                  <a:tcPr marL="5189" marR="5189" marT="5189"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209612344"/>
                  </a:ext>
                </a:extLst>
              </a:tr>
              <a:tr h="188343">
                <a:tc vMerge="1">
                  <a:txBody>
                    <a:bodyPr/>
                    <a:lstStyle/>
                    <a:p>
                      <a:endParaRPr lang="fr-FR"/>
                    </a:p>
                  </a:txBody>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189" marR="5189" marT="518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SELL</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GBP</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-180 000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-712 500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25%</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0,8865</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0,8865</a:t>
                      </a:r>
                    </a:p>
                  </a:txBody>
                  <a:tcPr marL="5189" marR="5189" marT="518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36978628"/>
                  </a:ext>
                </a:extLst>
              </a:tr>
              <a:tr h="188343">
                <a:tc rowSpan="3">
                  <a:txBody>
                    <a:bodyPr/>
                    <a:lstStyle/>
                    <a:p>
                      <a:pPr algn="ctr" fontAlgn="ctr"/>
                      <a:r>
                        <a:rPr lang="fr-FR" sz="1100" b="0" i="0" u="none" strike="noStrike">
                          <a:solidFill>
                            <a:srgbClr val="000000"/>
                          </a:solidFill>
                          <a:effectLst/>
                          <a:latin typeface="Calibri" panose="020F0502020204030204" pitchFamily="34" charset="0"/>
                        </a:rPr>
                        <a:t>EURINR</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100" b="0" i="0" u="none" strike="noStrike">
                          <a:solidFill>
                            <a:srgbClr val="000000"/>
                          </a:solidFill>
                          <a:effectLst/>
                          <a:latin typeface="Calibri" panose="020F0502020204030204" pitchFamily="34" charset="0"/>
                        </a:rPr>
                        <a:t>2019</a:t>
                      </a:r>
                    </a:p>
                  </a:txBody>
                  <a:tcPr marL="5189" marR="5189" marT="518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SELL</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INR</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-420 000 000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0,0000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0,0000</a:t>
                      </a:r>
                    </a:p>
                  </a:txBody>
                  <a:tcPr marL="5189" marR="5189" marT="518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880321957"/>
                  </a:ext>
                </a:extLst>
              </a:tr>
              <a:tr h="188343">
                <a:tc vMerge="1">
                  <a:txBody>
                    <a:bodyPr/>
                    <a:lstStyle/>
                    <a:p>
                      <a:endParaRPr lang="fr-FR"/>
                    </a:p>
                  </a:txBody>
                  <a:tcPr/>
                </a:tc>
                <a:tc>
                  <a:txBody>
                    <a:bodyPr/>
                    <a:lstStyle/>
                    <a:p>
                      <a:pPr algn="ctr" fontAlgn="ctr"/>
                      <a:r>
                        <a:rPr lang="fr-FR" sz="1100" b="0" i="0" u="none" strike="noStrike">
                          <a:solidFill>
                            <a:srgbClr val="000000"/>
                          </a:solidFill>
                          <a:effectLst/>
                          <a:latin typeface="Calibri" panose="020F0502020204030204" pitchFamily="34" charset="0"/>
                        </a:rPr>
                        <a:t>2020</a:t>
                      </a:r>
                    </a:p>
                  </a:txBody>
                  <a:tcPr marL="5189" marR="5189" marT="5189"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SELL</a:t>
                      </a:r>
                    </a:p>
                  </a:txBody>
                  <a:tcPr marL="5189" marR="5189" marT="5189" marB="0" anchor="ctr">
                    <a:lnL>
                      <a:noFill/>
                    </a:lnL>
                    <a:lnR>
                      <a:noFill/>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INR</a:t>
                      </a:r>
                    </a:p>
                  </a:txBody>
                  <a:tcPr marL="5189" marR="5189" marT="5189" marB="0" anchor="ctr">
                    <a:lnL>
                      <a:noFill/>
                    </a:lnL>
                    <a:lnR>
                      <a:noFill/>
                    </a:lnR>
                    <a:lnT>
                      <a:noFill/>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0</a:t>
                      </a:r>
                    </a:p>
                  </a:txBody>
                  <a:tcPr marL="5189" marR="5189" marT="5189" marB="0" anchor="ctr">
                    <a:lnL>
                      <a:noFill/>
                    </a:lnL>
                    <a:lnR>
                      <a:noFill/>
                    </a:lnR>
                    <a:lnT>
                      <a:noFill/>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-212 000 000</a:t>
                      </a:r>
                    </a:p>
                  </a:txBody>
                  <a:tcPr marL="5189" marR="5189" marT="5189" marB="0" anchor="ctr">
                    <a:lnL>
                      <a:noFill/>
                    </a:lnL>
                    <a:lnR>
                      <a:noFill/>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9" marR="5189" marT="5189" marB="0" anchor="ctr">
                    <a:lnL>
                      <a:noFill/>
                    </a:lnL>
                    <a:lnR>
                      <a:noFill/>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189" marR="5189" marT="5189" marB="0" anchor="ctr">
                    <a:lnL>
                      <a:noFill/>
                    </a:lnL>
                    <a:lnR>
                      <a:noFill/>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189" marR="5189" marT="5189" marB="0" anchor="ctr">
                    <a:lnL>
                      <a:noFill/>
                    </a:lnL>
                    <a:lnR>
                      <a:noFill/>
                    </a:lnR>
                    <a:lnT>
                      <a:noFill/>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0,0000</a:t>
                      </a:r>
                    </a:p>
                  </a:txBody>
                  <a:tcPr marL="5189" marR="5189" marT="5189" marB="0" anchor="ctr">
                    <a:lnL>
                      <a:noFill/>
                    </a:lnL>
                    <a:lnR>
                      <a:noFill/>
                    </a:lnR>
                    <a:lnT>
                      <a:noFill/>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0,0000</a:t>
                      </a:r>
                    </a:p>
                  </a:txBody>
                  <a:tcPr marL="5189" marR="5189" marT="5189"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783428977"/>
                  </a:ext>
                </a:extLst>
              </a:tr>
              <a:tr h="188343">
                <a:tc vMerge="1">
                  <a:txBody>
                    <a:bodyPr/>
                    <a:lstStyle/>
                    <a:p>
                      <a:endParaRPr lang="fr-FR"/>
                    </a:p>
                  </a:txBody>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189" marR="5189" marT="518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SELL</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INR</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-399 000 000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0,0000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0,0000</a:t>
                      </a:r>
                    </a:p>
                  </a:txBody>
                  <a:tcPr marL="5189" marR="5189" marT="518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4653232"/>
                  </a:ext>
                </a:extLst>
              </a:tr>
              <a:tr h="188343">
                <a:tc rowSpan="3">
                  <a:txBody>
                    <a:bodyPr/>
                    <a:lstStyle/>
                    <a:p>
                      <a:pPr algn="ctr" fontAlgn="ctr"/>
                      <a:r>
                        <a:rPr lang="fr-FR" sz="1100" b="0" i="0" u="none" strike="noStrike">
                          <a:solidFill>
                            <a:srgbClr val="000000"/>
                          </a:solidFill>
                          <a:effectLst/>
                          <a:latin typeface="Calibri" panose="020F0502020204030204" pitchFamily="34" charset="0"/>
                        </a:rPr>
                        <a:t>EURJPY</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100" b="0" i="0" u="none" strike="noStrike">
                          <a:solidFill>
                            <a:srgbClr val="000000"/>
                          </a:solidFill>
                          <a:effectLst/>
                          <a:latin typeface="Calibri" panose="020F0502020204030204" pitchFamily="34" charset="0"/>
                        </a:rPr>
                        <a:t>2019</a:t>
                      </a:r>
                    </a:p>
                  </a:txBody>
                  <a:tcPr marL="5189" marR="5189" marT="518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SELL</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JPY</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-262 950 000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-380 000 000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69%</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121,94</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121,94</a:t>
                      </a:r>
                    </a:p>
                  </a:txBody>
                  <a:tcPr marL="5189" marR="5189" marT="518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405947571"/>
                  </a:ext>
                </a:extLst>
              </a:tr>
              <a:tr h="188343">
                <a:tc vMerge="1">
                  <a:txBody>
                    <a:bodyPr/>
                    <a:lstStyle/>
                    <a:p>
                      <a:endParaRPr lang="fr-FR"/>
                    </a:p>
                  </a:txBody>
                  <a:tcPr/>
                </a:tc>
                <a:tc>
                  <a:txBody>
                    <a:bodyPr/>
                    <a:lstStyle/>
                    <a:p>
                      <a:pPr algn="ctr" fontAlgn="ctr"/>
                      <a:r>
                        <a:rPr lang="fr-FR" sz="1100" b="0" i="0" u="none" strike="noStrike">
                          <a:solidFill>
                            <a:srgbClr val="000000"/>
                          </a:solidFill>
                          <a:effectLst/>
                          <a:latin typeface="Calibri" panose="020F0502020204030204" pitchFamily="34" charset="0"/>
                        </a:rPr>
                        <a:t>2020</a:t>
                      </a:r>
                    </a:p>
                  </a:txBody>
                  <a:tcPr marL="5189" marR="5189" marT="5189"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SELL</a:t>
                      </a:r>
                    </a:p>
                  </a:txBody>
                  <a:tcPr marL="5189" marR="5189" marT="5189" marB="0" anchor="ctr">
                    <a:lnL>
                      <a:noFill/>
                    </a:lnL>
                    <a:lnR>
                      <a:noFill/>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JPY</a:t>
                      </a:r>
                    </a:p>
                  </a:txBody>
                  <a:tcPr marL="5189" marR="5189" marT="5189" marB="0" anchor="ctr">
                    <a:lnL>
                      <a:noFill/>
                    </a:lnL>
                    <a:lnR>
                      <a:noFill/>
                    </a:lnR>
                    <a:lnT>
                      <a:noFill/>
                    </a:lnT>
                    <a:lnB>
                      <a:noFill/>
                    </a:lnB>
                    <a:solidFill>
                      <a:srgbClr val="FFFFFF"/>
                    </a:solidFill>
                  </a:tcPr>
                </a:tc>
                <a:tc>
                  <a:txBody>
                    <a:bodyPr/>
                    <a:lstStyle/>
                    <a:p>
                      <a:pPr algn="r" fontAlgn="ctr"/>
                      <a:r>
                        <a:rPr lang="fr-FR" sz="1100" b="0" i="0" u="none" strike="noStrike" dirty="0">
                          <a:solidFill>
                            <a:srgbClr val="000000"/>
                          </a:solidFill>
                          <a:effectLst/>
                          <a:latin typeface="Calibri" panose="020F0502020204030204" pitchFamily="34" charset="0"/>
                        </a:rPr>
                        <a:t>-214 050 000</a:t>
                      </a:r>
                    </a:p>
                  </a:txBody>
                  <a:tcPr marL="5189" marR="5189" marT="5189" marB="0" anchor="ctr">
                    <a:lnL>
                      <a:noFill/>
                    </a:lnL>
                    <a:lnR>
                      <a:noFill/>
                    </a:lnR>
                    <a:lnT>
                      <a:noFill/>
                    </a:lnT>
                    <a:lnB>
                      <a:noFill/>
                    </a:lnB>
                    <a:solidFill>
                      <a:srgbClr val="FFFFFF"/>
                    </a:solidFill>
                  </a:tcPr>
                </a:tc>
                <a:tc>
                  <a:txBody>
                    <a:bodyPr/>
                    <a:lstStyle/>
                    <a:p>
                      <a:pPr algn="r" fontAlgn="ctr"/>
                      <a:r>
                        <a:rPr lang="fr-FR" sz="1100" b="0" i="0" u="none" strike="noStrike" dirty="0">
                          <a:solidFill>
                            <a:srgbClr val="000000"/>
                          </a:solidFill>
                          <a:effectLst/>
                          <a:latin typeface="Calibri" panose="020F0502020204030204" pitchFamily="34" charset="0"/>
                        </a:rPr>
                        <a:t>-214 050 000</a:t>
                      </a:r>
                    </a:p>
                  </a:txBody>
                  <a:tcPr marL="5189" marR="5189" marT="5189" marB="0" anchor="ctr">
                    <a:lnL>
                      <a:noFill/>
                    </a:lnL>
                    <a:lnR>
                      <a:noFill/>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9" marR="5189" marT="5189" marB="0" anchor="ctr">
                    <a:lnL>
                      <a:noFill/>
                    </a:lnL>
                    <a:lnR>
                      <a:noFill/>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100%</a:t>
                      </a:r>
                    </a:p>
                  </a:txBody>
                  <a:tcPr marL="5189" marR="5189" marT="5189" marB="0" anchor="ctr">
                    <a:lnL>
                      <a:noFill/>
                    </a:lnL>
                    <a:lnR>
                      <a:noFill/>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189" marR="5189" marT="5189" marB="0" anchor="ctr">
                    <a:lnL>
                      <a:noFill/>
                    </a:lnL>
                    <a:lnR>
                      <a:noFill/>
                    </a:lnR>
                    <a:lnT>
                      <a:noFill/>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119,71</a:t>
                      </a:r>
                    </a:p>
                  </a:txBody>
                  <a:tcPr marL="5189" marR="5189" marT="5189" marB="0" anchor="ctr">
                    <a:lnL>
                      <a:noFill/>
                    </a:lnL>
                    <a:lnR>
                      <a:noFill/>
                    </a:lnR>
                    <a:lnT>
                      <a:noFill/>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119,71</a:t>
                      </a:r>
                    </a:p>
                  </a:txBody>
                  <a:tcPr marL="5189" marR="5189" marT="5189"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783978878"/>
                  </a:ext>
                </a:extLst>
              </a:tr>
              <a:tr h="188343">
                <a:tc vMerge="1">
                  <a:txBody>
                    <a:bodyPr/>
                    <a:lstStyle/>
                    <a:p>
                      <a:endParaRPr lang="fr-FR"/>
                    </a:p>
                  </a:txBody>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189" marR="5189" marT="518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SELL</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JPY</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-43 400 000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-361 000 000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12%</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126,05</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126,05</a:t>
                      </a:r>
                    </a:p>
                  </a:txBody>
                  <a:tcPr marL="5189" marR="5189" marT="518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66012986"/>
                  </a:ext>
                </a:extLst>
              </a:tr>
              <a:tr h="188343">
                <a:tc rowSpan="3">
                  <a:txBody>
                    <a:bodyPr/>
                    <a:lstStyle/>
                    <a:p>
                      <a:pPr algn="ctr" fontAlgn="ctr"/>
                      <a:r>
                        <a:rPr lang="fr-FR" sz="1100" b="0" i="0" u="none" strike="noStrike">
                          <a:solidFill>
                            <a:srgbClr val="000000"/>
                          </a:solidFill>
                          <a:effectLst/>
                          <a:latin typeface="Calibri" panose="020F0502020204030204" pitchFamily="34" charset="0"/>
                        </a:rPr>
                        <a:t>EURSEK</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100" b="0" i="0" u="none" strike="noStrike">
                          <a:solidFill>
                            <a:srgbClr val="000000"/>
                          </a:solidFill>
                          <a:effectLst/>
                          <a:latin typeface="Calibri" panose="020F0502020204030204" pitchFamily="34" charset="0"/>
                        </a:rPr>
                        <a:t>2019</a:t>
                      </a:r>
                    </a:p>
                  </a:txBody>
                  <a:tcPr marL="5189" marR="5189" marT="518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SELL</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SEK</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-5 400 000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-5 400 000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100%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10,681</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10,681</a:t>
                      </a:r>
                    </a:p>
                  </a:txBody>
                  <a:tcPr marL="5189" marR="5189" marT="518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174078597"/>
                  </a:ext>
                </a:extLst>
              </a:tr>
              <a:tr h="188343">
                <a:tc vMerge="1">
                  <a:txBody>
                    <a:bodyPr/>
                    <a:lstStyle/>
                    <a:p>
                      <a:endParaRPr lang="fr-FR"/>
                    </a:p>
                  </a:txBody>
                  <a:tcPr/>
                </a:tc>
                <a:tc>
                  <a:txBody>
                    <a:bodyPr/>
                    <a:lstStyle/>
                    <a:p>
                      <a:pPr algn="ctr" fontAlgn="ctr"/>
                      <a:r>
                        <a:rPr lang="fr-FR" sz="1100" b="0" i="0" u="none" strike="noStrike">
                          <a:solidFill>
                            <a:srgbClr val="000000"/>
                          </a:solidFill>
                          <a:effectLst/>
                          <a:latin typeface="Calibri" panose="020F0502020204030204" pitchFamily="34" charset="0"/>
                        </a:rPr>
                        <a:t>2020</a:t>
                      </a:r>
                    </a:p>
                  </a:txBody>
                  <a:tcPr marL="5189" marR="5189" marT="5189"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SELL</a:t>
                      </a:r>
                    </a:p>
                  </a:txBody>
                  <a:tcPr marL="5189" marR="5189" marT="5189" marB="0" anchor="ctr">
                    <a:lnL>
                      <a:noFill/>
                    </a:lnL>
                    <a:lnR>
                      <a:noFill/>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SEK</a:t>
                      </a:r>
                    </a:p>
                  </a:txBody>
                  <a:tcPr marL="5189" marR="5189" marT="5189" marB="0" anchor="ctr">
                    <a:lnL>
                      <a:noFill/>
                    </a:lnL>
                    <a:lnR>
                      <a:noFill/>
                    </a:lnR>
                    <a:lnT>
                      <a:noFill/>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-8 285 000</a:t>
                      </a:r>
                    </a:p>
                  </a:txBody>
                  <a:tcPr marL="5189" marR="5189" marT="5189" marB="0" anchor="ctr">
                    <a:lnL>
                      <a:noFill/>
                    </a:lnL>
                    <a:lnR>
                      <a:noFill/>
                    </a:lnR>
                    <a:lnT>
                      <a:noFill/>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-5 400 000</a:t>
                      </a:r>
                    </a:p>
                  </a:txBody>
                  <a:tcPr marL="5189" marR="5189" marT="5189" marB="0" anchor="ctr">
                    <a:lnL>
                      <a:noFill/>
                    </a:lnL>
                    <a:lnR>
                      <a:noFill/>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9" marR="5189" marT="5189" marB="0" anchor="ctr">
                    <a:lnL>
                      <a:noFill/>
                    </a:lnL>
                    <a:lnR>
                      <a:noFill/>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153%</a:t>
                      </a:r>
                    </a:p>
                  </a:txBody>
                  <a:tcPr marL="5189" marR="5189" marT="5189" marB="0" anchor="ctr">
                    <a:lnL>
                      <a:noFill/>
                    </a:lnL>
                    <a:lnR>
                      <a:noFill/>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189" marR="5189" marT="5189" marB="0" anchor="ctr">
                    <a:lnL>
                      <a:noFill/>
                    </a:lnL>
                    <a:lnR>
                      <a:noFill/>
                    </a:lnR>
                    <a:lnT>
                      <a:noFill/>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10,425</a:t>
                      </a:r>
                    </a:p>
                  </a:txBody>
                  <a:tcPr marL="5189" marR="5189" marT="5189" marB="0" anchor="ctr">
                    <a:lnL>
                      <a:noFill/>
                    </a:lnL>
                    <a:lnR>
                      <a:noFill/>
                    </a:lnR>
                    <a:lnT>
                      <a:noFill/>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10,425</a:t>
                      </a:r>
                    </a:p>
                  </a:txBody>
                  <a:tcPr marL="5189" marR="5189" marT="5189"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536815837"/>
                  </a:ext>
                </a:extLst>
              </a:tr>
              <a:tr h="188343">
                <a:tc vMerge="1">
                  <a:txBody>
                    <a:bodyPr/>
                    <a:lstStyle/>
                    <a:p>
                      <a:endParaRPr lang="fr-FR"/>
                    </a:p>
                  </a:txBody>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189" marR="5189" marT="518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SELL</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SEK</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-5 130 000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0,0000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0,0000</a:t>
                      </a:r>
                    </a:p>
                  </a:txBody>
                  <a:tcPr marL="5189" marR="5189" marT="518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95811984"/>
                  </a:ext>
                </a:extLst>
              </a:tr>
              <a:tr h="188343">
                <a:tc rowSpan="3">
                  <a:txBody>
                    <a:bodyPr/>
                    <a:lstStyle/>
                    <a:p>
                      <a:pPr algn="ctr" fontAlgn="ctr"/>
                      <a:r>
                        <a:rPr lang="fr-FR" sz="1100" b="0" i="0" u="none" strike="noStrike">
                          <a:solidFill>
                            <a:srgbClr val="000000"/>
                          </a:solidFill>
                          <a:effectLst/>
                          <a:latin typeface="Calibri" panose="020F0502020204030204" pitchFamily="34" charset="0"/>
                        </a:rPr>
                        <a:t>EURUSD</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100" b="0" i="0" u="none" strike="noStrike">
                          <a:solidFill>
                            <a:srgbClr val="000000"/>
                          </a:solidFill>
                          <a:effectLst/>
                          <a:latin typeface="Calibri" panose="020F0502020204030204" pitchFamily="34" charset="0"/>
                        </a:rPr>
                        <a:t>2019</a:t>
                      </a:r>
                    </a:p>
                  </a:txBody>
                  <a:tcPr marL="5189" marR="5189" marT="518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SELL</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USD</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-7 680 000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-11 500 000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67%</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1,1280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1,1280</a:t>
                      </a:r>
                    </a:p>
                  </a:txBody>
                  <a:tcPr marL="5189" marR="5189" marT="518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959536259"/>
                  </a:ext>
                </a:extLst>
              </a:tr>
              <a:tr h="188343">
                <a:tc vMerge="1">
                  <a:txBody>
                    <a:bodyPr/>
                    <a:lstStyle/>
                    <a:p>
                      <a:endParaRPr lang="fr-FR"/>
                    </a:p>
                  </a:txBody>
                  <a:tcPr/>
                </a:tc>
                <a:tc>
                  <a:txBody>
                    <a:bodyPr/>
                    <a:lstStyle/>
                    <a:p>
                      <a:pPr algn="ctr" fontAlgn="ctr"/>
                      <a:r>
                        <a:rPr lang="fr-FR" sz="1100" b="0" i="0" u="none" strike="noStrike">
                          <a:solidFill>
                            <a:srgbClr val="000000"/>
                          </a:solidFill>
                          <a:effectLst/>
                          <a:latin typeface="Calibri" panose="020F0502020204030204" pitchFamily="34" charset="0"/>
                        </a:rPr>
                        <a:t>2020</a:t>
                      </a:r>
                    </a:p>
                  </a:txBody>
                  <a:tcPr marL="5189" marR="5189" marT="5189"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SELL</a:t>
                      </a:r>
                    </a:p>
                  </a:txBody>
                  <a:tcPr marL="5189" marR="5189" marT="5189" marB="0" anchor="ctr">
                    <a:lnL>
                      <a:noFill/>
                    </a:lnL>
                    <a:lnR>
                      <a:noFill/>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USD</a:t>
                      </a:r>
                    </a:p>
                  </a:txBody>
                  <a:tcPr marL="5189" marR="5189" marT="5189" marB="0" anchor="ctr">
                    <a:lnL>
                      <a:noFill/>
                    </a:lnL>
                    <a:lnR>
                      <a:noFill/>
                    </a:lnR>
                    <a:lnT>
                      <a:noFill/>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-7 600 000</a:t>
                      </a:r>
                    </a:p>
                  </a:txBody>
                  <a:tcPr marL="5189" marR="5189" marT="5189" marB="0" anchor="ctr">
                    <a:lnL>
                      <a:noFill/>
                    </a:lnL>
                    <a:lnR>
                      <a:noFill/>
                    </a:lnR>
                    <a:lnT>
                      <a:noFill/>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-6 500 000</a:t>
                      </a:r>
                    </a:p>
                  </a:txBody>
                  <a:tcPr marL="5189" marR="5189" marT="5189" marB="0" anchor="ctr">
                    <a:lnL>
                      <a:noFill/>
                    </a:lnL>
                    <a:lnR>
                      <a:noFill/>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9" marR="5189" marT="5189" marB="0" anchor="ctr">
                    <a:lnL>
                      <a:noFill/>
                    </a:lnL>
                    <a:lnR>
                      <a:noFill/>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117%</a:t>
                      </a:r>
                    </a:p>
                  </a:txBody>
                  <a:tcPr marL="5189" marR="5189" marT="5189" marB="0" anchor="ctr">
                    <a:lnL>
                      <a:noFill/>
                    </a:lnL>
                    <a:lnR>
                      <a:noFill/>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189" marR="5189" marT="5189" marB="0" anchor="ctr">
                    <a:lnL>
                      <a:noFill/>
                    </a:lnL>
                    <a:lnR>
                      <a:noFill/>
                    </a:lnR>
                    <a:lnT>
                      <a:noFill/>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1,1324</a:t>
                      </a:r>
                    </a:p>
                  </a:txBody>
                  <a:tcPr marL="5189" marR="5189" marT="5189" marB="0" anchor="ctr">
                    <a:lnL>
                      <a:noFill/>
                    </a:lnL>
                    <a:lnR>
                      <a:noFill/>
                    </a:lnR>
                    <a:lnT>
                      <a:noFill/>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1,1324</a:t>
                      </a:r>
                    </a:p>
                  </a:txBody>
                  <a:tcPr marL="5189" marR="5189" marT="5189"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226418237"/>
                  </a:ext>
                </a:extLst>
              </a:tr>
              <a:tr h="188343">
                <a:tc vMerge="1">
                  <a:txBody>
                    <a:bodyPr/>
                    <a:lstStyle/>
                    <a:p>
                      <a:endParaRPr lang="fr-FR"/>
                    </a:p>
                  </a:txBody>
                  <a:tcPr/>
                </a:tc>
                <a:tc>
                  <a:txBody>
                    <a:bodyPr/>
                    <a:lstStyle/>
                    <a:p>
                      <a:pPr algn="ctr" fontAlgn="ctr"/>
                      <a:r>
                        <a:rPr lang="fr-FR" sz="1100" b="0" i="0" u="none" strike="noStrike" dirty="0">
                          <a:solidFill>
                            <a:srgbClr val="000000"/>
                          </a:solidFill>
                          <a:effectLst/>
                          <a:latin typeface="Calibri" panose="020F0502020204030204" pitchFamily="34" charset="0"/>
                        </a:rPr>
                        <a:t>2021</a:t>
                      </a:r>
                    </a:p>
                  </a:txBody>
                  <a:tcPr marL="5189" marR="5189" marT="518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SELL</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USD</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dirty="0">
                          <a:solidFill>
                            <a:srgbClr val="000000"/>
                          </a:solidFill>
                          <a:effectLst/>
                          <a:latin typeface="Calibri" panose="020F0502020204030204" pitchFamily="34" charset="0"/>
                        </a:rPr>
                        <a:t>-2 020 000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dirty="0">
                          <a:solidFill>
                            <a:srgbClr val="000000"/>
                          </a:solidFill>
                          <a:effectLst/>
                          <a:latin typeface="Calibri" panose="020F0502020204030204" pitchFamily="34" charset="0"/>
                        </a:rPr>
                        <a:t>-10 925 000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 </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18%</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dirty="0">
                          <a:solidFill>
                            <a:srgbClr val="000000"/>
                          </a:solidFill>
                          <a:effectLst/>
                          <a:latin typeface="Calibri" panose="020F0502020204030204" pitchFamily="34" charset="0"/>
                        </a:rPr>
                        <a:t>1,2154</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dirty="0">
                          <a:solidFill>
                            <a:srgbClr val="000000"/>
                          </a:solidFill>
                          <a:effectLst/>
                          <a:latin typeface="Calibri" panose="020F0502020204030204" pitchFamily="34" charset="0"/>
                        </a:rPr>
                        <a:t>1,2154</a:t>
                      </a:r>
                    </a:p>
                  </a:txBody>
                  <a:tcPr marL="5189" marR="5189" marT="518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63744069"/>
                  </a:ext>
                </a:extLst>
              </a:tr>
            </a:tbl>
          </a:graphicData>
        </a:graphic>
      </p:graphicFrame>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graphicFrame>
        <p:nvGraphicFramePr>
          <p:cNvPr id="7" name="Tableau 6">
            <a:extLst>
              <a:ext uri="{FF2B5EF4-FFF2-40B4-BE49-F238E27FC236}">
                <a16:creationId xmlns:a16="http://schemas.microsoft.com/office/drawing/2014/main" id="{65F78E82-8F0B-4A81-B44E-1C27686F00D9}"/>
              </a:ext>
            </a:extLst>
          </p:cNvPr>
          <p:cNvGraphicFramePr>
            <a:graphicFrameLocks noGrp="1"/>
          </p:cNvGraphicFramePr>
          <p:nvPr>
            <p:extLst>
              <p:ext uri="{D42A27DB-BD31-4B8C-83A1-F6EECF244321}">
                <p14:modId xmlns:p14="http://schemas.microsoft.com/office/powerpoint/2010/main" val="3843894106"/>
              </p:ext>
            </p:extLst>
          </p:nvPr>
        </p:nvGraphicFramePr>
        <p:xfrm>
          <a:off x="116523" y="1969135"/>
          <a:ext cx="8910954" cy="3744129"/>
        </p:xfrm>
        <a:graphic>
          <a:graphicData uri="http://schemas.openxmlformats.org/drawingml/2006/table">
            <a:tbl>
              <a:tblPr/>
              <a:tblGrid>
                <a:gridCol w="1010634">
                  <a:extLst>
                    <a:ext uri="{9D8B030D-6E8A-4147-A177-3AD203B41FA5}">
                      <a16:colId xmlns:a16="http://schemas.microsoft.com/office/drawing/2014/main" val="2314391724"/>
                    </a:ext>
                  </a:extLst>
                </a:gridCol>
                <a:gridCol w="790032">
                  <a:extLst>
                    <a:ext uri="{9D8B030D-6E8A-4147-A177-3AD203B41FA5}">
                      <a16:colId xmlns:a16="http://schemas.microsoft.com/office/drawing/2014/main" val="4163224027"/>
                    </a:ext>
                  </a:extLst>
                </a:gridCol>
                <a:gridCol w="790032">
                  <a:extLst>
                    <a:ext uri="{9D8B030D-6E8A-4147-A177-3AD203B41FA5}">
                      <a16:colId xmlns:a16="http://schemas.microsoft.com/office/drawing/2014/main" val="322794432"/>
                    </a:ext>
                  </a:extLst>
                </a:gridCol>
                <a:gridCol w="790032">
                  <a:extLst>
                    <a:ext uri="{9D8B030D-6E8A-4147-A177-3AD203B41FA5}">
                      <a16:colId xmlns:a16="http://schemas.microsoft.com/office/drawing/2014/main" val="2305643346"/>
                    </a:ext>
                  </a:extLst>
                </a:gridCol>
                <a:gridCol w="790032">
                  <a:extLst>
                    <a:ext uri="{9D8B030D-6E8A-4147-A177-3AD203B41FA5}">
                      <a16:colId xmlns:a16="http://schemas.microsoft.com/office/drawing/2014/main" val="4035275411"/>
                    </a:ext>
                  </a:extLst>
                </a:gridCol>
                <a:gridCol w="790032">
                  <a:extLst>
                    <a:ext uri="{9D8B030D-6E8A-4147-A177-3AD203B41FA5}">
                      <a16:colId xmlns:a16="http://schemas.microsoft.com/office/drawing/2014/main" val="4067755477"/>
                    </a:ext>
                  </a:extLst>
                </a:gridCol>
                <a:gridCol w="790032">
                  <a:extLst>
                    <a:ext uri="{9D8B030D-6E8A-4147-A177-3AD203B41FA5}">
                      <a16:colId xmlns:a16="http://schemas.microsoft.com/office/drawing/2014/main" val="1225865898"/>
                    </a:ext>
                  </a:extLst>
                </a:gridCol>
                <a:gridCol w="790032">
                  <a:extLst>
                    <a:ext uri="{9D8B030D-6E8A-4147-A177-3AD203B41FA5}">
                      <a16:colId xmlns:a16="http://schemas.microsoft.com/office/drawing/2014/main" val="4037982059"/>
                    </a:ext>
                  </a:extLst>
                </a:gridCol>
                <a:gridCol w="790032">
                  <a:extLst>
                    <a:ext uri="{9D8B030D-6E8A-4147-A177-3AD203B41FA5}">
                      <a16:colId xmlns:a16="http://schemas.microsoft.com/office/drawing/2014/main" val="2480082645"/>
                    </a:ext>
                  </a:extLst>
                </a:gridCol>
                <a:gridCol w="790032">
                  <a:extLst>
                    <a:ext uri="{9D8B030D-6E8A-4147-A177-3AD203B41FA5}">
                      <a16:colId xmlns:a16="http://schemas.microsoft.com/office/drawing/2014/main" val="1089237923"/>
                    </a:ext>
                  </a:extLst>
                </a:gridCol>
                <a:gridCol w="790032">
                  <a:extLst>
                    <a:ext uri="{9D8B030D-6E8A-4147-A177-3AD203B41FA5}">
                      <a16:colId xmlns:a16="http://schemas.microsoft.com/office/drawing/2014/main" val="3851994743"/>
                    </a:ext>
                  </a:extLst>
                </a:gridCol>
              </a:tblGrid>
              <a:tr h="388737">
                <a:tc>
                  <a:txBody>
                    <a:bodyPr/>
                    <a:lstStyle/>
                    <a:p>
                      <a:pPr algn="ctr" fontAlgn="ctr"/>
                      <a:r>
                        <a:rPr lang="fr-FR" sz="1100" b="0" i="0" u="none" strike="noStrike">
                          <a:solidFill>
                            <a:srgbClr val="000000"/>
                          </a:solidFill>
                          <a:effectLst/>
                          <a:latin typeface="Calibri" panose="020F0502020204030204" pitchFamily="34" charset="0"/>
                        </a:rPr>
                        <a:t> </a:t>
                      </a:r>
                    </a:p>
                  </a:txBody>
                  <a:tcPr marL="5270" marR="5270" marT="527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1" i="0" u="none" strike="noStrike">
                          <a:solidFill>
                            <a:srgbClr val="000000"/>
                          </a:solidFill>
                          <a:effectLst/>
                          <a:latin typeface="Calibri" panose="020F0502020204030204" pitchFamily="34" charset="0"/>
                        </a:rPr>
                        <a:t>Hedge Reference</a:t>
                      </a:r>
                    </a:p>
                  </a:txBody>
                  <a:tcPr marL="5270" marR="5270" marT="527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100" b="1" i="0" u="none" strike="noStrike">
                          <a:solidFill>
                            <a:srgbClr val="000000"/>
                          </a:solidFill>
                          <a:effectLst/>
                          <a:latin typeface="Calibri" panose="020F0502020204030204" pitchFamily="34" charset="0"/>
                        </a:rPr>
                        <a:t>Position</a:t>
                      </a:r>
                    </a:p>
                  </a:txBody>
                  <a:tcPr marL="5270" marR="5270" marT="527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100" b="1" i="0" u="none" strike="noStrike" dirty="0">
                          <a:solidFill>
                            <a:srgbClr val="000000"/>
                          </a:solidFill>
                          <a:effectLst/>
                          <a:latin typeface="Calibri" panose="020F0502020204030204" pitchFamily="34" charset="0"/>
                        </a:rPr>
                        <a:t>CCY</a:t>
                      </a:r>
                    </a:p>
                  </a:txBody>
                  <a:tcPr marL="5270" marR="5270" marT="527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100" b="1" i="0" u="none" strike="noStrike">
                          <a:solidFill>
                            <a:srgbClr val="000000"/>
                          </a:solidFill>
                          <a:effectLst/>
                          <a:latin typeface="Calibri" panose="020F0502020204030204" pitchFamily="34" charset="0"/>
                        </a:rPr>
                        <a:t>Hedge Notional</a:t>
                      </a:r>
                    </a:p>
                  </a:txBody>
                  <a:tcPr marL="5270" marR="5270" marT="527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100" b="1" i="0" u="none" strike="noStrike" dirty="0">
                          <a:solidFill>
                            <a:srgbClr val="000000"/>
                          </a:solidFill>
                          <a:effectLst/>
                          <a:latin typeface="Calibri" panose="020F0502020204030204" pitchFamily="34" charset="0"/>
                        </a:rPr>
                        <a:t>Counter</a:t>
                      </a:r>
                    </a:p>
                    <a:p>
                      <a:pPr algn="ctr" fontAlgn="ctr"/>
                      <a:r>
                        <a:rPr lang="fr-FR" sz="1100" b="1" i="0" u="none" strike="noStrike" dirty="0">
                          <a:solidFill>
                            <a:srgbClr val="000000"/>
                          </a:solidFill>
                          <a:effectLst/>
                          <a:latin typeface="Calibri" panose="020F0502020204030204" pitchFamily="34" charset="0"/>
                        </a:rPr>
                        <a:t>Value</a:t>
                      </a:r>
                    </a:p>
                  </a:txBody>
                  <a:tcPr marL="5270" marR="5270" marT="527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100" b="1" i="0" u="none" strike="noStrike">
                          <a:solidFill>
                            <a:srgbClr val="000000"/>
                          </a:solidFill>
                          <a:effectLst/>
                          <a:latin typeface="Calibri" panose="020F0502020204030204" pitchFamily="34" charset="0"/>
                        </a:rPr>
                        <a:t>Hedge Rate</a:t>
                      </a:r>
                    </a:p>
                  </a:txBody>
                  <a:tcPr marL="5270" marR="5270" marT="527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100" b="1" i="0" u="none" strike="noStrike">
                          <a:solidFill>
                            <a:srgbClr val="000000"/>
                          </a:solidFill>
                          <a:effectLst/>
                          <a:latin typeface="Calibri" panose="020F0502020204030204" pitchFamily="34" charset="0"/>
                        </a:rPr>
                        <a:t>Budget Rate</a:t>
                      </a:r>
                    </a:p>
                  </a:txBody>
                  <a:tcPr marL="5270" marR="5270" marT="527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100" b="1" i="0" u="none" strike="noStrike">
                          <a:solidFill>
                            <a:srgbClr val="000000"/>
                          </a:solidFill>
                          <a:effectLst/>
                          <a:latin typeface="Calibri" panose="020F0502020204030204" pitchFamily="34" charset="0"/>
                        </a:rPr>
                        <a:t>Performance</a:t>
                      </a:r>
                    </a:p>
                  </a:txBody>
                  <a:tcPr marL="5270" marR="5270" marT="527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100" b="1" i="0" u="none" strike="noStrike">
                          <a:solidFill>
                            <a:srgbClr val="000000"/>
                          </a:solidFill>
                          <a:effectLst/>
                          <a:latin typeface="Calibri" panose="020F0502020204030204" pitchFamily="34" charset="0"/>
                        </a:rPr>
                        <a:t>Options Premium</a:t>
                      </a:r>
                    </a:p>
                  </a:txBody>
                  <a:tcPr marL="5270" marR="5270" marT="527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100" b="1" i="0" u="none" strike="noStrike">
                          <a:solidFill>
                            <a:srgbClr val="000000"/>
                          </a:solidFill>
                          <a:effectLst/>
                          <a:latin typeface="Calibri" panose="020F0502020204030204" pitchFamily="34" charset="0"/>
                        </a:rPr>
                        <a:t>All-In Performance</a:t>
                      </a:r>
                    </a:p>
                  </a:txBody>
                  <a:tcPr marL="5270" marR="5270" marT="527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823116398"/>
                  </a:ext>
                </a:extLst>
              </a:tr>
              <a:tr h="197376">
                <a:tc rowSpan="3">
                  <a:txBody>
                    <a:bodyPr/>
                    <a:lstStyle/>
                    <a:p>
                      <a:pPr algn="ctr" fontAlgn="ctr"/>
                      <a:r>
                        <a:rPr lang="fr-FR" sz="1100" b="0" i="0" u="none" strike="noStrike">
                          <a:solidFill>
                            <a:srgbClr val="000000"/>
                          </a:solidFill>
                          <a:effectLst/>
                          <a:latin typeface="Calibri" panose="020F0502020204030204" pitchFamily="34" charset="0"/>
                        </a:rPr>
                        <a:t>EURCHF</a:t>
                      </a:r>
                    </a:p>
                  </a:txBody>
                  <a:tcPr marL="5270" marR="5270" marT="5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100" b="0" i="0" u="none" strike="noStrike">
                          <a:solidFill>
                            <a:srgbClr val="000000"/>
                          </a:solidFill>
                          <a:effectLst/>
                          <a:latin typeface="Calibri" panose="020F0502020204030204" pitchFamily="34" charset="0"/>
                        </a:rPr>
                        <a:t>2019</a:t>
                      </a:r>
                    </a:p>
                  </a:txBody>
                  <a:tcPr marL="5270" marR="5270" marT="527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BUY</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CHF</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16 150 000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14 378 406</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1,1232</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1,1400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-211 740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-211 740</a:t>
                      </a:r>
                    </a:p>
                  </a:txBody>
                  <a:tcPr marL="5270" marR="5270" marT="527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717270634"/>
                  </a:ext>
                </a:extLst>
              </a:tr>
              <a:tr h="197376">
                <a:tc vMerge="1">
                  <a:txBody>
                    <a:bodyPr/>
                    <a:lstStyle/>
                    <a:p>
                      <a:endParaRPr lang="fr-FR"/>
                    </a:p>
                  </a:txBody>
                  <a:tcPr/>
                </a:tc>
                <a:tc>
                  <a:txBody>
                    <a:bodyPr/>
                    <a:lstStyle/>
                    <a:p>
                      <a:pPr algn="ctr" fontAlgn="ctr"/>
                      <a:r>
                        <a:rPr lang="fr-FR" sz="1100" b="0" i="0" u="none" strike="noStrike">
                          <a:solidFill>
                            <a:srgbClr val="000000"/>
                          </a:solidFill>
                          <a:effectLst/>
                          <a:latin typeface="Calibri" panose="020F0502020204030204" pitchFamily="34" charset="0"/>
                        </a:rPr>
                        <a:t>2020</a:t>
                      </a:r>
                    </a:p>
                  </a:txBody>
                  <a:tcPr marL="5270" marR="5270" marT="527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BUY</a:t>
                      </a:r>
                    </a:p>
                  </a:txBody>
                  <a:tcPr marL="5270" marR="5270" marT="5270" marB="0" anchor="ctr">
                    <a:lnL>
                      <a:noFill/>
                    </a:lnL>
                    <a:lnR>
                      <a:noFill/>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CHF</a:t>
                      </a:r>
                    </a:p>
                  </a:txBody>
                  <a:tcPr marL="5270" marR="5270" marT="5270" marB="0" anchor="ctr">
                    <a:lnL>
                      <a:noFill/>
                    </a:lnL>
                    <a:lnR>
                      <a:noFill/>
                    </a:lnR>
                    <a:lnT>
                      <a:noFill/>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11 400 000</a:t>
                      </a:r>
                    </a:p>
                  </a:txBody>
                  <a:tcPr marL="5270" marR="5270" marT="5270" marB="0" anchor="ctr">
                    <a:lnL>
                      <a:noFill/>
                    </a:lnL>
                    <a:lnR>
                      <a:noFill/>
                    </a:lnR>
                    <a:lnT>
                      <a:noFill/>
                    </a:lnT>
                    <a:lnB>
                      <a:noFill/>
                    </a:lnB>
                    <a:solidFill>
                      <a:srgbClr val="FFFFFF"/>
                    </a:solidFill>
                  </a:tcPr>
                </a:tc>
                <a:tc>
                  <a:txBody>
                    <a:bodyPr/>
                    <a:lstStyle/>
                    <a:p>
                      <a:pPr algn="r" fontAlgn="ctr"/>
                      <a:r>
                        <a:rPr lang="fr-FR" sz="1100" b="0" i="0" u="none" strike="noStrike" dirty="0">
                          <a:solidFill>
                            <a:srgbClr val="000000"/>
                          </a:solidFill>
                          <a:effectLst/>
                          <a:latin typeface="Calibri" panose="020F0502020204030204" pitchFamily="34" charset="0"/>
                        </a:rPr>
                        <a:t>10 703 849</a:t>
                      </a:r>
                    </a:p>
                  </a:txBody>
                  <a:tcPr marL="5270" marR="5270" marT="5270" marB="0" anchor="ctr">
                    <a:lnL>
                      <a:noFill/>
                    </a:lnL>
                    <a:lnR>
                      <a:noFill/>
                    </a:lnR>
                    <a:lnT>
                      <a:noFill/>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1,0650</a:t>
                      </a:r>
                    </a:p>
                  </a:txBody>
                  <a:tcPr marL="5270" marR="5270" marT="5270" marB="0" anchor="ctr">
                    <a:lnL>
                      <a:noFill/>
                    </a:lnL>
                    <a:lnR>
                      <a:noFill/>
                    </a:lnR>
                    <a:lnT>
                      <a:noFill/>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1,1000</a:t>
                      </a:r>
                    </a:p>
                  </a:txBody>
                  <a:tcPr marL="5270" marR="5270" marT="5270" marB="0" anchor="ctr">
                    <a:lnL>
                      <a:noFill/>
                    </a:lnL>
                    <a:lnR>
                      <a:noFill/>
                    </a:lnR>
                    <a:lnT>
                      <a:noFill/>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-610 294</a:t>
                      </a:r>
                    </a:p>
                  </a:txBody>
                  <a:tcPr marL="5270" marR="5270" marT="5270" marB="0" anchor="ctr">
                    <a:lnL>
                      <a:noFill/>
                    </a:lnL>
                    <a:lnR>
                      <a:noFill/>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270" marR="5270" marT="5270" marB="0" anchor="ctr">
                    <a:lnL>
                      <a:noFill/>
                    </a:lnL>
                    <a:lnR>
                      <a:noFill/>
                    </a:lnR>
                    <a:lnT>
                      <a:noFill/>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-610 294</a:t>
                      </a:r>
                    </a:p>
                  </a:txBody>
                  <a:tcPr marL="5270" marR="5270" marT="527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423191098"/>
                  </a:ext>
                </a:extLst>
              </a:tr>
              <a:tr h="197376">
                <a:tc vMerge="1">
                  <a:txBody>
                    <a:bodyPr/>
                    <a:lstStyle/>
                    <a:p>
                      <a:endParaRPr lang="fr-FR"/>
                    </a:p>
                  </a:txBody>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270" marR="5270" marT="527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BUY</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CHF</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5 500 000</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5 057 347</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1,0875</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1,1000</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-95 404</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-95 404</a:t>
                      </a:r>
                    </a:p>
                  </a:txBody>
                  <a:tcPr marL="5270" marR="5270" marT="527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21103496"/>
                  </a:ext>
                </a:extLst>
              </a:tr>
              <a:tr h="197376">
                <a:tc rowSpan="3">
                  <a:txBody>
                    <a:bodyPr/>
                    <a:lstStyle/>
                    <a:p>
                      <a:pPr algn="ctr" fontAlgn="ctr"/>
                      <a:r>
                        <a:rPr lang="fr-FR" sz="1100" b="0" i="0" u="none" strike="noStrike">
                          <a:solidFill>
                            <a:srgbClr val="000000"/>
                          </a:solidFill>
                          <a:effectLst/>
                          <a:latin typeface="Calibri" panose="020F0502020204030204" pitchFamily="34" charset="0"/>
                        </a:rPr>
                        <a:t>EURCNY</a:t>
                      </a:r>
                    </a:p>
                  </a:txBody>
                  <a:tcPr marL="5270" marR="5270" marT="5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100" b="0" i="0" u="none" strike="noStrike">
                          <a:solidFill>
                            <a:srgbClr val="000000"/>
                          </a:solidFill>
                          <a:effectLst/>
                          <a:latin typeface="Calibri" panose="020F0502020204030204" pitchFamily="34" charset="0"/>
                        </a:rPr>
                        <a:t>2019</a:t>
                      </a:r>
                    </a:p>
                  </a:txBody>
                  <a:tcPr marL="5270" marR="5270" marT="527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SELL</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CNY</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-40 800 000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-5 271 256</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7,7401</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8,1500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265 121</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265 121</a:t>
                      </a:r>
                    </a:p>
                  </a:txBody>
                  <a:tcPr marL="5270" marR="5270" marT="527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975518352"/>
                  </a:ext>
                </a:extLst>
              </a:tr>
              <a:tr h="197376">
                <a:tc vMerge="1">
                  <a:txBody>
                    <a:bodyPr/>
                    <a:lstStyle/>
                    <a:p>
                      <a:endParaRPr lang="fr-FR"/>
                    </a:p>
                  </a:txBody>
                  <a:tcPr/>
                </a:tc>
                <a:tc>
                  <a:txBody>
                    <a:bodyPr/>
                    <a:lstStyle/>
                    <a:p>
                      <a:pPr algn="ctr" fontAlgn="ctr"/>
                      <a:r>
                        <a:rPr lang="fr-FR" sz="1100" b="0" i="0" u="none" strike="noStrike">
                          <a:solidFill>
                            <a:srgbClr val="000000"/>
                          </a:solidFill>
                          <a:effectLst/>
                          <a:latin typeface="Calibri" panose="020F0502020204030204" pitchFamily="34" charset="0"/>
                        </a:rPr>
                        <a:t>2020</a:t>
                      </a:r>
                    </a:p>
                  </a:txBody>
                  <a:tcPr marL="5270" marR="5270" marT="527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SELL</a:t>
                      </a:r>
                    </a:p>
                  </a:txBody>
                  <a:tcPr marL="5270" marR="5270" marT="5270" marB="0" anchor="ctr">
                    <a:lnL>
                      <a:noFill/>
                    </a:lnL>
                    <a:lnR>
                      <a:noFill/>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CNY</a:t>
                      </a:r>
                    </a:p>
                  </a:txBody>
                  <a:tcPr marL="5270" marR="5270" marT="5270" marB="0" anchor="ctr">
                    <a:lnL>
                      <a:noFill/>
                    </a:lnL>
                    <a:lnR>
                      <a:noFill/>
                    </a:lnR>
                    <a:lnT>
                      <a:noFill/>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-19 030 000</a:t>
                      </a:r>
                    </a:p>
                  </a:txBody>
                  <a:tcPr marL="5270" marR="5270" marT="5270" marB="0" anchor="ctr">
                    <a:lnL>
                      <a:noFill/>
                    </a:lnL>
                    <a:lnR>
                      <a:noFill/>
                    </a:lnR>
                    <a:lnT>
                      <a:noFill/>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-2 442 761</a:t>
                      </a:r>
                    </a:p>
                  </a:txBody>
                  <a:tcPr marL="5270" marR="5270" marT="5270" marB="0" anchor="ctr">
                    <a:lnL>
                      <a:noFill/>
                    </a:lnL>
                    <a:lnR>
                      <a:noFill/>
                    </a:lnR>
                    <a:lnT>
                      <a:noFill/>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7,7904</a:t>
                      </a:r>
                    </a:p>
                  </a:txBody>
                  <a:tcPr marL="5270" marR="5270" marT="5270" marB="0" anchor="ctr">
                    <a:lnL>
                      <a:noFill/>
                    </a:lnL>
                    <a:lnR>
                      <a:noFill/>
                    </a:lnR>
                    <a:lnT>
                      <a:noFill/>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8,0000</a:t>
                      </a:r>
                    </a:p>
                  </a:txBody>
                  <a:tcPr marL="5270" marR="5270" marT="5270" marB="0" anchor="ctr">
                    <a:lnL>
                      <a:noFill/>
                    </a:lnL>
                    <a:lnR>
                      <a:noFill/>
                    </a:lnR>
                    <a:lnT>
                      <a:noFill/>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104 980</a:t>
                      </a:r>
                    </a:p>
                  </a:txBody>
                  <a:tcPr marL="5270" marR="5270" marT="5270" marB="0" anchor="ctr">
                    <a:lnL>
                      <a:noFill/>
                    </a:lnL>
                    <a:lnR>
                      <a:noFill/>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270" marR="5270" marT="5270" marB="0" anchor="ctr">
                    <a:lnL>
                      <a:noFill/>
                    </a:lnL>
                    <a:lnR>
                      <a:noFill/>
                    </a:lnR>
                    <a:lnT>
                      <a:noFill/>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104 980</a:t>
                      </a:r>
                    </a:p>
                  </a:txBody>
                  <a:tcPr marL="5270" marR="5270" marT="527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162402317"/>
                  </a:ext>
                </a:extLst>
              </a:tr>
              <a:tr h="197376">
                <a:tc vMerge="1">
                  <a:txBody>
                    <a:bodyPr/>
                    <a:lstStyle/>
                    <a:p>
                      <a:endParaRPr lang="fr-FR"/>
                    </a:p>
                  </a:txBody>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270" marR="5270" marT="527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SELL</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CNY</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-11 850 000</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-1 507 522</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7,8606</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8,0000</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48 110</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48 110</a:t>
                      </a:r>
                    </a:p>
                  </a:txBody>
                  <a:tcPr marL="5270" marR="5270" marT="527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3460930"/>
                  </a:ext>
                </a:extLst>
              </a:tr>
              <a:tr h="197376">
                <a:tc rowSpan="3">
                  <a:txBody>
                    <a:bodyPr/>
                    <a:lstStyle/>
                    <a:p>
                      <a:pPr algn="ctr" fontAlgn="ctr"/>
                      <a:r>
                        <a:rPr lang="fr-FR" sz="1100" b="0" i="0" u="none" strike="noStrike">
                          <a:solidFill>
                            <a:srgbClr val="000000"/>
                          </a:solidFill>
                          <a:effectLst/>
                          <a:latin typeface="Calibri" panose="020F0502020204030204" pitchFamily="34" charset="0"/>
                        </a:rPr>
                        <a:t>EURGBP</a:t>
                      </a:r>
                    </a:p>
                  </a:txBody>
                  <a:tcPr marL="5270" marR="5270" marT="5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100" b="0" i="0" u="none" strike="noStrike">
                          <a:solidFill>
                            <a:srgbClr val="000000"/>
                          </a:solidFill>
                          <a:effectLst/>
                          <a:latin typeface="Calibri" panose="020F0502020204030204" pitchFamily="34" charset="0"/>
                        </a:rPr>
                        <a:t>2019</a:t>
                      </a:r>
                    </a:p>
                  </a:txBody>
                  <a:tcPr marL="5270" marR="5270" marT="527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SELL</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GBP</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-750 000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-868 445</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0,8636</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0,9000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35 112</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35 112</a:t>
                      </a:r>
                    </a:p>
                  </a:txBody>
                  <a:tcPr marL="5270" marR="5270" marT="527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449991198"/>
                  </a:ext>
                </a:extLst>
              </a:tr>
              <a:tr h="197376">
                <a:tc vMerge="1">
                  <a:txBody>
                    <a:bodyPr/>
                    <a:lstStyle/>
                    <a:p>
                      <a:endParaRPr lang="fr-FR"/>
                    </a:p>
                  </a:txBody>
                  <a:tcPr/>
                </a:tc>
                <a:tc>
                  <a:txBody>
                    <a:bodyPr/>
                    <a:lstStyle/>
                    <a:p>
                      <a:pPr algn="ctr" fontAlgn="ctr"/>
                      <a:r>
                        <a:rPr lang="fr-FR" sz="1100" b="0" i="0" u="none" strike="noStrike">
                          <a:solidFill>
                            <a:srgbClr val="000000"/>
                          </a:solidFill>
                          <a:effectLst/>
                          <a:latin typeface="Calibri" panose="020F0502020204030204" pitchFamily="34" charset="0"/>
                        </a:rPr>
                        <a:t>2020</a:t>
                      </a:r>
                    </a:p>
                  </a:txBody>
                  <a:tcPr marL="5270" marR="5270" marT="527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SELL</a:t>
                      </a:r>
                    </a:p>
                  </a:txBody>
                  <a:tcPr marL="5270" marR="5270" marT="5270" marB="0" anchor="ctr">
                    <a:lnL>
                      <a:noFill/>
                    </a:lnL>
                    <a:lnR>
                      <a:noFill/>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GBP</a:t>
                      </a:r>
                    </a:p>
                  </a:txBody>
                  <a:tcPr marL="5270" marR="5270" marT="5270" marB="0" anchor="ctr">
                    <a:lnL>
                      <a:noFill/>
                    </a:lnL>
                    <a:lnR>
                      <a:noFill/>
                    </a:lnR>
                    <a:lnT>
                      <a:noFill/>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-244 000</a:t>
                      </a:r>
                    </a:p>
                  </a:txBody>
                  <a:tcPr marL="5270" marR="5270" marT="5270" marB="0" anchor="ctr">
                    <a:lnL>
                      <a:noFill/>
                    </a:lnL>
                    <a:lnR>
                      <a:noFill/>
                    </a:lnR>
                    <a:lnT>
                      <a:noFill/>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-269 272</a:t>
                      </a:r>
                    </a:p>
                  </a:txBody>
                  <a:tcPr marL="5270" marR="5270" marT="5270" marB="0" anchor="ctr">
                    <a:lnL>
                      <a:noFill/>
                    </a:lnL>
                    <a:lnR>
                      <a:noFill/>
                    </a:lnR>
                    <a:lnT>
                      <a:noFill/>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0,9061</a:t>
                      </a:r>
                    </a:p>
                  </a:txBody>
                  <a:tcPr marL="5270" marR="5270" marT="5270" marB="0" anchor="ctr">
                    <a:lnL>
                      <a:noFill/>
                    </a:lnL>
                    <a:lnR>
                      <a:noFill/>
                    </a:lnR>
                    <a:lnT>
                      <a:noFill/>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0,9100</a:t>
                      </a:r>
                    </a:p>
                  </a:txBody>
                  <a:tcPr marL="5270" marR="5270" marT="5270" marB="0" anchor="ctr">
                    <a:lnL>
                      <a:noFill/>
                    </a:lnL>
                    <a:lnR>
                      <a:noFill/>
                    </a:lnR>
                    <a:lnT>
                      <a:noFill/>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1 140</a:t>
                      </a:r>
                    </a:p>
                  </a:txBody>
                  <a:tcPr marL="5270" marR="5270" marT="5270" marB="0" anchor="ctr">
                    <a:lnL>
                      <a:noFill/>
                    </a:lnL>
                    <a:lnR>
                      <a:noFill/>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270" marR="5270" marT="5270" marB="0" anchor="ctr">
                    <a:lnL>
                      <a:noFill/>
                    </a:lnL>
                    <a:lnR>
                      <a:noFill/>
                    </a:lnR>
                    <a:lnT>
                      <a:noFill/>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1 140</a:t>
                      </a:r>
                    </a:p>
                  </a:txBody>
                  <a:tcPr marL="5270" marR="5270" marT="527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942984143"/>
                  </a:ext>
                </a:extLst>
              </a:tr>
              <a:tr h="197376">
                <a:tc vMerge="1">
                  <a:txBody>
                    <a:bodyPr/>
                    <a:lstStyle/>
                    <a:p>
                      <a:endParaRPr lang="fr-FR"/>
                    </a:p>
                  </a:txBody>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270" marR="5270" marT="527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SELL</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GBP</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-180 000</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-203 039</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0,8865</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0,9100</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10 474</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10 474</a:t>
                      </a:r>
                    </a:p>
                  </a:txBody>
                  <a:tcPr marL="5270" marR="5270" marT="527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90662078"/>
                  </a:ext>
                </a:extLst>
              </a:tr>
              <a:tr h="197376">
                <a:tc rowSpan="3">
                  <a:txBody>
                    <a:bodyPr/>
                    <a:lstStyle/>
                    <a:p>
                      <a:pPr algn="ctr" fontAlgn="ctr"/>
                      <a:r>
                        <a:rPr lang="fr-FR" sz="1100" b="0" i="0" u="none" strike="noStrike">
                          <a:solidFill>
                            <a:srgbClr val="000000"/>
                          </a:solidFill>
                          <a:effectLst/>
                          <a:latin typeface="Calibri" panose="020F0502020204030204" pitchFamily="34" charset="0"/>
                        </a:rPr>
                        <a:t>EURJPY</a:t>
                      </a:r>
                    </a:p>
                  </a:txBody>
                  <a:tcPr marL="5270" marR="5270" marT="5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100" b="0" i="0" u="none" strike="noStrike">
                          <a:solidFill>
                            <a:srgbClr val="000000"/>
                          </a:solidFill>
                          <a:effectLst/>
                          <a:latin typeface="Calibri" panose="020F0502020204030204" pitchFamily="34" charset="0"/>
                        </a:rPr>
                        <a:t>2019</a:t>
                      </a:r>
                    </a:p>
                  </a:txBody>
                  <a:tcPr marL="5270" marR="5270" marT="527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SELL</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JPY</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-262 950 000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-2 156 352</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121,9420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130,0000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133 660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133 660</a:t>
                      </a:r>
                    </a:p>
                  </a:txBody>
                  <a:tcPr marL="5270" marR="5270" marT="527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854021299"/>
                  </a:ext>
                </a:extLst>
              </a:tr>
              <a:tr h="197376">
                <a:tc vMerge="1">
                  <a:txBody>
                    <a:bodyPr/>
                    <a:lstStyle/>
                    <a:p>
                      <a:endParaRPr lang="fr-FR"/>
                    </a:p>
                  </a:txBody>
                  <a:tcPr/>
                </a:tc>
                <a:tc>
                  <a:txBody>
                    <a:bodyPr/>
                    <a:lstStyle/>
                    <a:p>
                      <a:pPr algn="ctr" fontAlgn="ctr"/>
                      <a:r>
                        <a:rPr lang="fr-FR" sz="1100" b="0" i="0" u="none" strike="noStrike">
                          <a:solidFill>
                            <a:srgbClr val="000000"/>
                          </a:solidFill>
                          <a:effectLst/>
                          <a:latin typeface="Calibri" panose="020F0502020204030204" pitchFamily="34" charset="0"/>
                        </a:rPr>
                        <a:t>2020</a:t>
                      </a:r>
                    </a:p>
                  </a:txBody>
                  <a:tcPr marL="5270" marR="5270" marT="527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SELL</a:t>
                      </a:r>
                    </a:p>
                  </a:txBody>
                  <a:tcPr marL="5270" marR="5270" marT="5270" marB="0" anchor="ctr">
                    <a:lnL>
                      <a:noFill/>
                    </a:lnL>
                    <a:lnR>
                      <a:noFill/>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JPY</a:t>
                      </a:r>
                    </a:p>
                  </a:txBody>
                  <a:tcPr marL="5270" marR="5270" marT="5270" marB="0" anchor="ctr">
                    <a:lnL>
                      <a:noFill/>
                    </a:lnL>
                    <a:lnR>
                      <a:noFill/>
                    </a:lnR>
                    <a:lnT>
                      <a:noFill/>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-214 050 000</a:t>
                      </a:r>
                    </a:p>
                  </a:txBody>
                  <a:tcPr marL="5270" marR="5270" marT="5270" marB="0" anchor="ctr">
                    <a:lnL>
                      <a:noFill/>
                    </a:lnL>
                    <a:lnR>
                      <a:noFill/>
                    </a:lnR>
                    <a:lnT>
                      <a:noFill/>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-1 788 118</a:t>
                      </a:r>
                    </a:p>
                  </a:txBody>
                  <a:tcPr marL="5270" marR="5270" marT="5270" marB="0" anchor="ctr">
                    <a:lnL>
                      <a:noFill/>
                    </a:lnL>
                    <a:lnR>
                      <a:noFill/>
                    </a:lnR>
                    <a:lnT>
                      <a:noFill/>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119,7069</a:t>
                      </a:r>
                    </a:p>
                  </a:txBody>
                  <a:tcPr marL="5270" marR="5270" marT="5270" marB="0" anchor="ctr">
                    <a:lnL>
                      <a:noFill/>
                    </a:lnL>
                    <a:lnR>
                      <a:noFill/>
                    </a:lnR>
                    <a:lnT>
                      <a:noFill/>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118,9000</a:t>
                      </a:r>
                    </a:p>
                  </a:txBody>
                  <a:tcPr marL="5270" marR="5270" marT="5270" marB="0" anchor="ctr">
                    <a:lnL>
                      <a:noFill/>
                    </a:lnL>
                    <a:lnR>
                      <a:noFill/>
                    </a:lnR>
                    <a:lnT>
                      <a:noFill/>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-19 053</a:t>
                      </a:r>
                    </a:p>
                  </a:txBody>
                  <a:tcPr marL="5270" marR="5270" marT="5270" marB="0" anchor="ctr">
                    <a:lnL>
                      <a:noFill/>
                    </a:lnL>
                    <a:lnR>
                      <a:noFill/>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270" marR="5270" marT="5270" marB="0" anchor="ctr">
                    <a:lnL>
                      <a:noFill/>
                    </a:lnL>
                    <a:lnR>
                      <a:noFill/>
                    </a:lnR>
                    <a:lnT>
                      <a:noFill/>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-19 053</a:t>
                      </a:r>
                    </a:p>
                  </a:txBody>
                  <a:tcPr marL="5270" marR="5270" marT="527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758735811"/>
                  </a:ext>
                </a:extLst>
              </a:tr>
              <a:tr h="197376">
                <a:tc vMerge="1">
                  <a:txBody>
                    <a:bodyPr/>
                    <a:lstStyle/>
                    <a:p>
                      <a:endParaRPr lang="fr-FR"/>
                    </a:p>
                  </a:txBody>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270" marR="5270" marT="527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SELL</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JPY</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-43 400 000</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-344 299</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126,0531</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118,9000</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-41 427</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-41 427</a:t>
                      </a:r>
                    </a:p>
                  </a:txBody>
                  <a:tcPr marL="5270" marR="5270" marT="527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14998593"/>
                  </a:ext>
                </a:extLst>
              </a:tr>
              <a:tr h="197376">
                <a:tc rowSpan="2">
                  <a:txBody>
                    <a:bodyPr/>
                    <a:lstStyle/>
                    <a:p>
                      <a:pPr algn="ctr" fontAlgn="ctr"/>
                      <a:r>
                        <a:rPr lang="fr-FR" sz="1100" b="0" i="0" u="none" strike="noStrike">
                          <a:solidFill>
                            <a:srgbClr val="000000"/>
                          </a:solidFill>
                          <a:effectLst/>
                          <a:latin typeface="Calibri" panose="020F0502020204030204" pitchFamily="34" charset="0"/>
                        </a:rPr>
                        <a:t>EURSEK</a:t>
                      </a:r>
                    </a:p>
                  </a:txBody>
                  <a:tcPr marL="5270" marR="5270" marT="5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100" b="0" i="0" u="none" strike="noStrike">
                          <a:solidFill>
                            <a:srgbClr val="000000"/>
                          </a:solidFill>
                          <a:effectLst/>
                          <a:latin typeface="Calibri" panose="020F0502020204030204" pitchFamily="34" charset="0"/>
                        </a:rPr>
                        <a:t>2019</a:t>
                      </a:r>
                    </a:p>
                  </a:txBody>
                  <a:tcPr marL="5270" marR="5270" marT="527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SELL</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SEK</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-5 400 000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-505 569</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10,6810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9,6500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-54 016</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-54 016</a:t>
                      </a:r>
                    </a:p>
                  </a:txBody>
                  <a:tcPr marL="5270" marR="5270" marT="527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838751210"/>
                  </a:ext>
                </a:extLst>
              </a:tr>
              <a:tr h="197376">
                <a:tc vMerge="1">
                  <a:txBody>
                    <a:bodyPr/>
                    <a:lstStyle/>
                    <a:p>
                      <a:endParaRPr lang="fr-FR"/>
                    </a:p>
                  </a:txBody>
                  <a:tcPr/>
                </a:tc>
                <a:tc>
                  <a:txBody>
                    <a:bodyPr/>
                    <a:lstStyle/>
                    <a:p>
                      <a:pPr algn="ctr" fontAlgn="ctr"/>
                      <a:r>
                        <a:rPr lang="fr-FR" sz="1100" b="0" i="0" u="none" strike="noStrike">
                          <a:solidFill>
                            <a:srgbClr val="000000"/>
                          </a:solidFill>
                          <a:effectLst/>
                          <a:latin typeface="Calibri" panose="020F0502020204030204" pitchFamily="34" charset="0"/>
                        </a:rPr>
                        <a:t>2020</a:t>
                      </a:r>
                    </a:p>
                  </a:txBody>
                  <a:tcPr marL="5270" marR="5270" marT="527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SELL</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SEK</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-8 285 000</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-794 753</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10,4246</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10,6300</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19 432</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19 432</a:t>
                      </a:r>
                    </a:p>
                  </a:txBody>
                  <a:tcPr marL="5270" marR="5270" marT="527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06456506"/>
                  </a:ext>
                </a:extLst>
              </a:tr>
              <a:tr h="197376">
                <a:tc rowSpan="3">
                  <a:txBody>
                    <a:bodyPr/>
                    <a:lstStyle/>
                    <a:p>
                      <a:pPr algn="ctr" fontAlgn="ctr"/>
                      <a:r>
                        <a:rPr lang="fr-FR" sz="1100" b="0" i="0" u="none" strike="noStrike">
                          <a:solidFill>
                            <a:srgbClr val="000000"/>
                          </a:solidFill>
                          <a:effectLst/>
                          <a:latin typeface="Calibri" panose="020F0502020204030204" pitchFamily="34" charset="0"/>
                        </a:rPr>
                        <a:t>EURUSD</a:t>
                      </a:r>
                    </a:p>
                  </a:txBody>
                  <a:tcPr marL="5270" marR="5270" marT="5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100" b="0" i="0" u="none" strike="noStrike">
                          <a:solidFill>
                            <a:srgbClr val="000000"/>
                          </a:solidFill>
                          <a:effectLst/>
                          <a:latin typeface="Calibri" panose="020F0502020204030204" pitchFamily="34" charset="0"/>
                        </a:rPr>
                        <a:t>2019</a:t>
                      </a:r>
                    </a:p>
                  </a:txBody>
                  <a:tcPr marL="5270" marR="5270" marT="527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SELL</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USD</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-7 680 000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-6 808 783</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1,1280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1,1700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244 680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244 680</a:t>
                      </a:r>
                    </a:p>
                  </a:txBody>
                  <a:tcPr marL="5270" marR="5270" marT="527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795736482"/>
                  </a:ext>
                </a:extLst>
              </a:tr>
              <a:tr h="197376">
                <a:tc vMerge="1">
                  <a:txBody>
                    <a:bodyPr/>
                    <a:lstStyle/>
                    <a:p>
                      <a:endParaRPr lang="fr-FR"/>
                    </a:p>
                  </a:txBody>
                  <a:tcPr/>
                </a:tc>
                <a:tc>
                  <a:txBody>
                    <a:bodyPr/>
                    <a:lstStyle/>
                    <a:p>
                      <a:pPr algn="ctr" fontAlgn="ctr"/>
                      <a:r>
                        <a:rPr lang="fr-FR" sz="1100" b="0" i="0" u="none" strike="noStrike">
                          <a:solidFill>
                            <a:srgbClr val="000000"/>
                          </a:solidFill>
                          <a:effectLst/>
                          <a:latin typeface="Calibri" panose="020F0502020204030204" pitchFamily="34" charset="0"/>
                        </a:rPr>
                        <a:t>2020</a:t>
                      </a:r>
                    </a:p>
                  </a:txBody>
                  <a:tcPr marL="5270" marR="5270" marT="527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SELL</a:t>
                      </a:r>
                    </a:p>
                  </a:txBody>
                  <a:tcPr marL="5270" marR="5270" marT="5270" marB="0" anchor="ctr">
                    <a:lnL>
                      <a:noFill/>
                    </a:lnL>
                    <a:lnR>
                      <a:noFill/>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USD</a:t>
                      </a:r>
                    </a:p>
                  </a:txBody>
                  <a:tcPr marL="5270" marR="5270" marT="5270" marB="0" anchor="ctr">
                    <a:lnL>
                      <a:noFill/>
                    </a:lnL>
                    <a:lnR>
                      <a:noFill/>
                    </a:lnR>
                    <a:lnT>
                      <a:noFill/>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-7 600 000</a:t>
                      </a:r>
                    </a:p>
                  </a:txBody>
                  <a:tcPr marL="5270" marR="5270" marT="5270" marB="0" anchor="ctr">
                    <a:lnL>
                      <a:noFill/>
                    </a:lnL>
                    <a:lnR>
                      <a:noFill/>
                    </a:lnR>
                    <a:lnT>
                      <a:noFill/>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-6 711 642</a:t>
                      </a:r>
                    </a:p>
                  </a:txBody>
                  <a:tcPr marL="5270" marR="5270" marT="5270" marB="0" anchor="ctr">
                    <a:lnL>
                      <a:noFill/>
                    </a:lnL>
                    <a:lnR>
                      <a:noFill/>
                    </a:lnR>
                    <a:lnT>
                      <a:noFill/>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1,1324</a:t>
                      </a:r>
                    </a:p>
                  </a:txBody>
                  <a:tcPr marL="5270" marR="5270" marT="5270" marB="0" anchor="ctr">
                    <a:lnL>
                      <a:noFill/>
                    </a:lnL>
                    <a:lnR>
                      <a:noFill/>
                    </a:lnR>
                    <a:lnT>
                      <a:noFill/>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1,1300</a:t>
                      </a:r>
                    </a:p>
                  </a:txBody>
                  <a:tcPr marL="5270" marR="5270" marT="5270" marB="0" anchor="ctr">
                    <a:lnL>
                      <a:noFill/>
                    </a:lnL>
                    <a:lnR>
                      <a:noFill/>
                    </a:lnR>
                    <a:lnT>
                      <a:noFill/>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-21 033</a:t>
                      </a:r>
                    </a:p>
                  </a:txBody>
                  <a:tcPr marL="5270" marR="5270" marT="5270" marB="0" anchor="ctr">
                    <a:lnL>
                      <a:noFill/>
                    </a:lnL>
                    <a:lnR>
                      <a:noFill/>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270" marR="5270" marT="5270" marB="0" anchor="ctr">
                    <a:lnL>
                      <a:noFill/>
                    </a:lnL>
                    <a:lnR>
                      <a:noFill/>
                    </a:lnR>
                    <a:lnT>
                      <a:noFill/>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-21 033</a:t>
                      </a:r>
                    </a:p>
                  </a:txBody>
                  <a:tcPr marL="5270" marR="5270" marT="527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098216629"/>
                  </a:ext>
                </a:extLst>
              </a:tr>
              <a:tr h="197376">
                <a:tc vMerge="1">
                  <a:txBody>
                    <a:bodyPr/>
                    <a:lstStyle/>
                    <a:p>
                      <a:endParaRPr lang="fr-FR"/>
                    </a:p>
                  </a:txBody>
                  <a:tcPr/>
                </a:tc>
                <a:tc>
                  <a:txBody>
                    <a:bodyPr/>
                    <a:lstStyle/>
                    <a:p>
                      <a:pPr algn="ctr" fontAlgn="ctr"/>
                      <a:r>
                        <a:rPr lang="fr-FR" sz="1100" b="0" i="0" u="none" strike="noStrike" dirty="0">
                          <a:solidFill>
                            <a:srgbClr val="000000"/>
                          </a:solidFill>
                          <a:effectLst/>
                          <a:latin typeface="Calibri" panose="020F0502020204030204" pitchFamily="34" charset="0"/>
                        </a:rPr>
                        <a:t>2021</a:t>
                      </a:r>
                    </a:p>
                  </a:txBody>
                  <a:tcPr marL="5270" marR="5270" marT="527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SELL</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USD</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dirty="0">
                          <a:solidFill>
                            <a:srgbClr val="000000"/>
                          </a:solidFill>
                          <a:effectLst/>
                          <a:latin typeface="Calibri" panose="020F0502020204030204" pitchFamily="34" charset="0"/>
                        </a:rPr>
                        <a:t>-2 020 000</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dirty="0">
                          <a:solidFill>
                            <a:srgbClr val="000000"/>
                          </a:solidFill>
                          <a:effectLst/>
                          <a:latin typeface="Calibri" panose="020F0502020204030204" pitchFamily="34" charset="0"/>
                        </a:rPr>
                        <a:t>-1 662 036</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1,2154</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dirty="0">
                          <a:solidFill>
                            <a:srgbClr val="000000"/>
                          </a:solidFill>
                          <a:effectLst/>
                          <a:latin typeface="Calibri" panose="020F0502020204030204" pitchFamily="34" charset="0"/>
                        </a:rPr>
                        <a:t>1,1300</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dirty="0">
                          <a:solidFill>
                            <a:srgbClr val="000000"/>
                          </a:solidFill>
                          <a:effectLst/>
                          <a:latin typeface="Calibri" panose="020F0502020204030204" pitchFamily="34" charset="0"/>
                        </a:rPr>
                        <a:t>-251 149</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0</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dirty="0">
                          <a:solidFill>
                            <a:srgbClr val="000000"/>
                          </a:solidFill>
                          <a:effectLst/>
                          <a:latin typeface="Calibri" panose="020F0502020204030204" pitchFamily="34" charset="0"/>
                        </a:rPr>
                        <a:t>-251 149</a:t>
                      </a:r>
                    </a:p>
                  </a:txBody>
                  <a:tcPr marL="5270" marR="5270" marT="527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67104595"/>
                  </a:ext>
                </a:extLst>
              </a:tr>
            </a:tbl>
          </a:graphicData>
        </a:graphic>
      </p:graphicFrame>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67C1B9E0-DF7C-4B22-8E14-3896E064B189}"/>
              </a:ext>
            </a:extLst>
          </p:cNvPr>
          <p:cNvPicPr>
            <a:picLocks noChangeAspect="1"/>
          </p:cNvPicPr>
          <p:nvPr/>
        </p:nvPicPr>
        <p:blipFill>
          <a:blip r:embed="rId2"/>
          <a:stretch>
            <a:fillRect/>
          </a:stretch>
        </p:blipFill>
        <p:spPr>
          <a:xfrm>
            <a:off x="825500" y="1270000"/>
            <a:ext cx="7373112" cy="5026152"/>
          </a:xfrm>
          <a:prstGeom prst="rect">
            <a:avLst/>
          </a:prstGeom>
        </p:spPr>
      </p:pic>
    </p:spTree>
    <p:extLst>
      <p:ext uri="{BB962C8B-B14F-4D97-AF65-F5344CB8AC3E}">
        <p14:creationId xmlns:p14="http://schemas.microsoft.com/office/powerpoint/2010/main" val="2947026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6" name="Image 5">
            <a:extLst>
              <a:ext uri="{FF2B5EF4-FFF2-40B4-BE49-F238E27FC236}">
                <a16:creationId xmlns:a16="http://schemas.microsoft.com/office/drawing/2014/main" id="{3FBDEF2E-F7D0-425F-8171-E0A5594753C9}"/>
              </a:ext>
            </a:extLst>
          </p:cNvPr>
          <p:cNvPicPr>
            <a:picLocks noChangeAspect="1"/>
          </p:cNvPicPr>
          <p:nvPr/>
        </p:nvPicPr>
        <p:blipFill>
          <a:blip r:embed="rId2"/>
          <a:stretch>
            <a:fillRect/>
          </a:stretch>
        </p:blipFill>
        <p:spPr>
          <a:xfrm>
            <a:off x="825500" y="1270000"/>
            <a:ext cx="7382896" cy="5029636"/>
          </a:xfrm>
          <a:prstGeom prst="rect">
            <a:avLst/>
          </a:prstGeom>
        </p:spPr>
      </p:pic>
    </p:spTree>
    <p:extLst>
      <p:ext uri="{BB962C8B-B14F-4D97-AF65-F5344CB8AC3E}">
        <p14:creationId xmlns:p14="http://schemas.microsoft.com/office/powerpoint/2010/main" val="3071266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a:t>
            </a:r>
          </a:p>
        </p:txBody>
      </p:sp>
      <p:pic>
        <p:nvPicPr>
          <p:cNvPr id="7" name="Image 6">
            <a:extLst>
              <a:ext uri="{FF2B5EF4-FFF2-40B4-BE49-F238E27FC236}">
                <a16:creationId xmlns:a16="http://schemas.microsoft.com/office/drawing/2014/main" id="{805AA2F0-DBA3-470A-929D-5D4634C0CC9F}"/>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8" name="Image 7">
            <a:extLst>
              <a:ext uri="{FF2B5EF4-FFF2-40B4-BE49-F238E27FC236}">
                <a16:creationId xmlns:a16="http://schemas.microsoft.com/office/drawing/2014/main" id="{B42B30A8-2602-4ED5-876C-69F329E0C5A3}"/>
              </a:ext>
            </a:extLst>
          </p:cNvPr>
          <p:cNvPicPr>
            <a:picLocks noChangeAspect="1"/>
          </p:cNvPicPr>
          <p:nvPr/>
        </p:nvPicPr>
        <p:blipFill>
          <a:blip r:embed="rId3"/>
          <a:stretch>
            <a:fillRect/>
          </a:stretch>
        </p:blipFill>
        <p:spPr>
          <a:xfrm>
            <a:off x="4749801" y="2349500"/>
            <a:ext cx="4204716" cy="3569208"/>
          </a:xfrm>
          <a:prstGeom prst="rect">
            <a:avLst/>
          </a:prstGeom>
        </p:spPr>
      </p:pic>
    </p:spTree>
    <p:extLst>
      <p:ext uri="{BB962C8B-B14F-4D97-AF65-F5344CB8AC3E}">
        <p14:creationId xmlns:p14="http://schemas.microsoft.com/office/powerpoint/2010/main" val="1745432437"/>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5801</TotalTime>
  <Words>1420</Words>
  <Application>Microsoft Office PowerPoint</Application>
  <PresentationFormat>Affichage à l'écran (4:3)</PresentationFormat>
  <Paragraphs>506</Paragraphs>
  <Slides>35</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35</vt:i4>
      </vt:variant>
    </vt:vector>
  </HeadingPairs>
  <TitlesOfParts>
    <vt:vector size="42"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- 2019</vt:lpstr>
      <vt:lpstr>EURCHF - 2020</vt:lpstr>
      <vt:lpstr>EURCHF - 2021</vt:lpstr>
      <vt:lpstr>EURCNY - Synthesis</vt:lpstr>
      <vt:lpstr>EURCNY - 2019</vt:lpstr>
      <vt:lpstr>EURCNY - 2020</vt:lpstr>
      <vt:lpstr>EURCNY - 2021</vt:lpstr>
      <vt:lpstr>EURGBP - Synthesis</vt:lpstr>
      <vt:lpstr>EURGBP - 2019</vt:lpstr>
      <vt:lpstr>EURGBP - 2020</vt:lpstr>
      <vt:lpstr>EURGBP - 2021</vt:lpstr>
      <vt:lpstr>EURINR - Synthesis</vt:lpstr>
      <vt:lpstr>EURJPY - Synthesis</vt:lpstr>
      <vt:lpstr>EURJPY - 2019</vt:lpstr>
      <vt:lpstr>EURJPY - 2020</vt:lpstr>
      <vt:lpstr>EURJPY - 2021</vt:lpstr>
      <vt:lpstr>EURSEK - Synthesis</vt:lpstr>
      <vt:lpstr>EURSEK - 2019</vt:lpstr>
      <vt:lpstr>EURSEK - 2020</vt:lpstr>
      <vt:lpstr>EURUSD - Historical &amp; Planned</vt:lpstr>
      <vt:lpstr>EURUSD - Synthesis</vt:lpstr>
      <vt:lpstr>EURUSD - 2019</vt:lpstr>
      <vt:lpstr>EURUSD - 2020</vt:lpstr>
      <vt:lpstr>EURUSD - 2021</vt:lpstr>
      <vt:lpstr>USDCHF - Historical &amp; Planned</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Marion DONDIN</cp:lastModifiedBy>
  <cp:revision>705</cp:revision>
  <cp:lastPrinted>2012-02-01T10:00:25Z</cp:lastPrinted>
  <dcterms:created xsi:type="dcterms:W3CDTF">2010-04-23T15:09:35Z</dcterms:created>
  <dcterms:modified xsi:type="dcterms:W3CDTF">2021-03-11T14:32:02Z</dcterms:modified>
</cp:coreProperties>
</file>