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6" r:id="rId3"/>
    <p:sldId id="277" r:id="rId4"/>
    <p:sldId id="275" r:id="rId5"/>
    <p:sldId id="273" r:id="rId6"/>
    <p:sldId id="282" r:id="rId7"/>
    <p:sldId id="283" r:id="rId8"/>
    <p:sldId id="284" r:id="rId9"/>
    <p:sldId id="285" r:id="rId10"/>
    <p:sldId id="278" r:id="rId11"/>
    <p:sldId id="279" r:id="rId12"/>
    <p:sldId id="280" r:id="rId13"/>
    <p:sldId id="281" r:id="rId14"/>
    <p:sldId id="266" r:id="rId15"/>
    <p:sldId id="267" r:id="rId1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8B39"/>
    <a:srgbClr val="0A4741"/>
    <a:srgbClr val="333333"/>
    <a:srgbClr val="0F9383"/>
    <a:srgbClr val="6CD2CB"/>
    <a:srgbClr val="E8E8E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5278" autoAdjust="0"/>
  </p:normalViewPr>
  <p:slideViewPr>
    <p:cSldViewPr snapToGrid="0">
      <p:cViewPr varScale="1">
        <p:scale>
          <a:sx n="106" d="100"/>
          <a:sy n="106" d="100"/>
        </p:scale>
        <p:origin x="756"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8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6E3BF3BD-F381-901C-E9ED-0AB2263E5BA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B13EDE56-EE1E-6BC0-8B98-EAEEC0E7DC0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8B3C144-A676-45C1-B0FA-8EFFA49624B9}" type="datetimeFigureOut">
              <a:rPr lang="fr-FR" smtClean="0"/>
              <a:t>08/10/2024</a:t>
            </a:fld>
            <a:endParaRPr lang="fr-FR"/>
          </a:p>
        </p:txBody>
      </p:sp>
      <p:sp>
        <p:nvSpPr>
          <p:cNvPr id="4" name="Espace réservé du pied de page 3">
            <a:extLst>
              <a:ext uri="{FF2B5EF4-FFF2-40B4-BE49-F238E27FC236}">
                <a16:creationId xmlns:a16="http://schemas.microsoft.com/office/drawing/2014/main" id="{21A33CE7-BA69-8485-BA2C-74482466C1C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C87639E7-B27D-27CD-BE60-80C4E4967BF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A1F36BC-2BA9-4FEE-B48B-80191FA29388}" type="slidenum">
              <a:rPr lang="fr-FR" smtClean="0"/>
              <a:t>‹#›</a:t>
            </a:fld>
            <a:endParaRPr lang="fr-FR"/>
          </a:p>
        </p:txBody>
      </p:sp>
    </p:spTree>
    <p:extLst>
      <p:ext uri="{BB962C8B-B14F-4D97-AF65-F5344CB8AC3E}">
        <p14:creationId xmlns:p14="http://schemas.microsoft.com/office/powerpoint/2010/main" val="28268387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FA025AC-B09D-4A80-96BC-7D31126AB98F}" type="datetimeFigureOut">
              <a:rPr lang="fr-FR" smtClean="0"/>
              <a:t>08/10/2024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360226-A3B4-4EF2-968D-22A9E2BA0AC8}" type="slidenum">
              <a:rPr lang="fr-FR" smtClean="0"/>
              <a:t>‹#›</a:t>
            </a:fld>
            <a:endParaRPr lang="fr-FR"/>
          </a:p>
        </p:txBody>
      </p:sp>
    </p:spTree>
    <p:extLst>
      <p:ext uri="{BB962C8B-B14F-4D97-AF65-F5344CB8AC3E}">
        <p14:creationId xmlns:p14="http://schemas.microsoft.com/office/powerpoint/2010/main" val="1561281965"/>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15.svg"/><Relationship Id="rId4" Type="http://schemas.openxmlformats.org/officeDocument/2006/relationships/image" Target="../media/image14.png"/></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6.png"/><Relationship Id="rId1" Type="http://schemas.openxmlformats.org/officeDocument/2006/relationships/slideMaster" Target="../slideMasters/slideMaster1.xml"/><Relationship Id="rId4" Type="http://schemas.openxmlformats.org/officeDocument/2006/relationships/image" Target="../media/image13.sv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de titre">
    <p:spTree>
      <p:nvGrpSpPr>
        <p:cNvPr id="1" name=""/>
        <p:cNvGrpSpPr/>
        <p:nvPr/>
      </p:nvGrpSpPr>
      <p:grpSpPr>
        <a:xfrm>
          <a:off x="0" y="0"/>
          <a:ext cx="0" cy="0"/>
          <a:chOff x="0" y="0"/>
          <a:chExt cx="0" cy="0"/>
        </a:xfrm>
      </p:grpSpPr>
      <p:sp>
        <p:nvSpPr>
          <p:cNvPr id="31" name="Espace réservé du texte 30">
            <a:extLst>
              <a:ext uri="{FF2B5EF4-FFF2-40B4-BE49-F238E27FC236}">
                <a16:creationId xmlns:a16="http://schemas.microsoft.com/office/drawing/2014/main" id="{F913D2FD-39A4-8236-78D5-F1EF9292EF52}"/>
              </a:ext>
            </a:extLst>
          </p:cNvPr>
          <p:cNvSpPr>
            <a:spLocks noGrp="1"/>
          </p:cNvSpPr>
          <p:nvPr>
            <p:ph type="body" sz="quarter" idx="11" hasCustomPrompt="1"/>
          </p:nvPr>
        </p:nvSpPr>
        <p:spPr>
          <a:xfrm>
            <a:off x="4419312" y="4387309"/>
            <a:ext cx="5442030" cy="499899"/>
          </a:xfrm>
          <a:prstGeom prst="rect">
            <a:avLst/>
          </a:prstGeom>
        </p:spPr>
        <p:txBody>
          <a:bodyPr/>
          <a:lstStyle>
            <a:lvl1pPr marL="0" indent="0">
              <a:buNone/>
              <a:defRPr>
                <a:solidFill>
                  <a:schemeClr val="bg1"/>
                </a:solidFill>
                <a:latin typeface="Hanken Grotesk Light" pitchFamily="2" charset="0"/>
              </a:defRPr>
            </a:lvl1pPr>
          </a:lstStyle>
          <a:p>
            <a:pPr lvl="0"/>
            <a:r>
              <a:rPr lang="fr-FR" dirty="0"/>
              <a:t>Titre de niveau 2</a:t>
            </a:r>
          </a:p>
        </p:txBody>
      </p:sp>
      <p:sp>
        <p:nvSpPr>
          <p:cNvPr id="29" name="Espace réservé du texte 28">
            <a:extLst>
              <a:ext uri="{FF2B5EF4-FFF2-40B4-BE49-F238E27FC236}">
                <a16:creationId xmlns:a16="http://schemas.microsoft.com/office/drawing/2014/main" id="{CF3A4C9A-2390-DF4F-929E-FD0D592926C5}"/>
              </a:ext>
            </a:extLst>
          </p:cNvPr>
          <p:cNvSpPr>
            <a:spLocks noGrp="1"/>
          </p:cNvSpPr>
          <p:nvPr>
            <p:ph type="body" sz="quarter" idx="10" hasCustomPrompt="1"/>
          </p:nvPr>
        </p:nvSpPr>
        <p:spPr>
          <a:xfrm>
            <a:off x="4419311" y="1723476"/>
            <a:ext cx="5442030" cy="2181225"/>
          </a:xfrm>
          <a:prstGeom prst="rect">
            <a:avLst/>
          </a:prstGeom>
        </p:spPr>
        <p:txBody>
          <a:bodyPr/>
          <a:lstStyle>
            <a:lvl1pPr marL="0" indent="0">
              <a:buNone/>
              <a:defRPr sz="6500">
                <a:solidFill>
                  <a:schemeClr val="bg1"/>
                </a:solidFill>
                <a:latin typeface="+mj-lt"/>
              </a:defRPr>
            </a:lvl1pPr>
            <a:lvl2pPr marL="457200" indent="0">
              <a:buNone/>
              <a:defRPr/>
            </a:lvl2pPr>
            <a:lvl3pPr marL="914400" indent="0">
              <a:buNone/>
              <a:defRPr/>
            </a:lvl3pPr>
            <a:lvl4pPr marL="1371600" indent="0">
              <a:buNone/>
              <a:defRPr/>
            </a:lvl4pPr>
            <a:lvl5pPr marL="1828800" indent="0">
              <a:buNone/>
              <a:defRPr/>
            </a:lvl5pPr>
          </a:lstStyle>
          <a:p>
            <a:pPr lvl="0"/>
            <a:r>
              <a:rPr lang="fr-FR" dirty="0"/>
              <a:t>Titre </a:t>
            </a:r>
          </a:p>
          <a:p>
            <a:pPr lvl="0"/>
            <a:r>
              <a:rPr lang="fr-FR" dirty="0"/>
              <a:t>de niveau 1</a:t>
            </a:r>
          </a:p>
        </p:txBody>
      </p:sp>
      <p:pic>
        <p:nvPicPr>
          <p:cNvPr id="7" name="Graphique 6">
            <a:extLst>
              <a:ext uri="{FF2B5EF4-FFF2-40B4-BE49-F238E27FC236}">
                <a16:creationId xmlns:a16="http://schemas.microsoft.com/office/drawing/2014/main" id="{4388011E-B12D-E701-BC23-51C299EC77E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a:off x="-2023745" y="1414278"/>
            <a:ext cx="6858001" cy="4029448"/>
          </a:xfrm>
          <a:prstGeom prst="rect">
            <a:avLst/>
          </a:prstGeom>
        </p:spPr>
      </p:pic>
      <p:cxnSp>
        <p:nvCxnSpPr>
          <p:cNvPr id="10" name="Connecteur droit 9">
            <a:extLst>
              <a:ext uri="{FF2B5EF4-FFF2-40B4-BE49-F238E27FC236}">
                <a16:creationId xmlns:a16="http://schemas.microsoft.com/office/drawing/2014/main" id="{D3545894-31DD-31DC-EFB7-89723DCACAFA}"/>
              </a:ext>
            </a:extLst>
          </p:cNvPr>
          <p:cNvCxnSpPr>
            <a:cxnSpLocks/>
          </p:cNvCxnSpPr>
          <p:nvPr/>
        </p:nvCxnSpPr>
        <p:spPr>
          <a:xfrm>
            <a:off x="4419311" y="3962324"/>
            <a:ext cx="6023129" cy="0"/>
          </a:xfrm>
          <a:prstGeom prst="line">
            <a:avLst/>
          </a:prstGeom>
          <a:ln w="63500" cap="rnd">
            <a:solidFill>
              <a:srgbClr val="6CD2CB"/>
            </a:solidFill>
            <a:round/>
          </a:ln>
        </p:spPr>
        <p:style>
          <a:lnRef idx="1">
            <a:schemeClr val="accent1"/>
          </a:lnRef>
          <a:fillRef idx="0">
            <a:schemeClr val="accent1"/>
          </a:fillRef>
          <a:effectRef idx="0">
            <a:schemeClr val="accent1"/>
          </a:effectRef>
          <a:fontRef idx="minor">
            <a:schemeClr val="tx1"/>
          </a:fontRef>
        </p:style>
      </p:cxnSp>
      <p:sp>
        <p:nvSpPr>
          <p:cNvPr id="15" name="ZoneTexte 14">
            <a:extLst>
              <a:ext uri="{FF2B5EF4-FFF2-40B4-BE49-F238E27FC236}">
                <a16:creationId xmlns:a16="http://schemas.microsoft.com/office/drawing/2014/main" id="{BA666E19-7F8D-C703-D8EB-E36FA9045542}"/>
              </a:ext>
            </a:extLst>
          </p:cNvPr>
          <p:cNvSpPr txBox="1"/>
          <p:nvPr userDrawn="1"/>
        </p:nvSpPr>
        <p:spPr>
          <a:xfrm>
            <a:off x="7692775" y="5950385"/>
            <a:ext cx="4499225" cy="510909"/>
          </a:xfrm>
          <a:prstGeom prst="rect">
            <a:avLst/>
          </a:prstGeom>
          <a:noFill/>
        </p:spPr>
        <p:txBody>
          <a:bodyPr wrap="square">
            <a:spAutoFit/>
          </a:bodyPr>
          <a:lstStyle/>
          <a:p>
            <a:pPr marL="342900" indent="-342900" algn="l" defTabSz="914400">
              <a:spcBef>
                <a:spcPct val="20000"/>
              </a:spcBef>
            </a:pPr>
            <a:r>
              <a:rPr lang="fr-FR" sz="800" i="0" dirty="0">
                <a:solidFill>
                  <a:schemeClr val="bg1"/>
                </a:solidFill>
                <a:latin typeface="+mn-lt"/>
              </a:rPr>
              <a:t>KERIUS Finance SAS </a:t>
            </a:r>
          </a:p>
          <a:p>
            <a:pPr marL="342900" indent="-342900" algn="l" defTabSz="914400">
              <a:spcBef>
                <a:spcPct val="20000"/>
              </a:spcBef>
            </a:pPr>
            <a:r>
              <a:rPr lang="fr-FR" sz="800" i="0" dirty="0">
                <a:solidFill>
                  <a:schemeClr val="bg1"/>
                </a:solidFill>
                <a:latin typeface="+mn-lt"/>
              </a:rPr>
              <a:t>Conseiller en Investissements Financiers </a:t>
            </a:r>
          </a:p>
          <a:p>
            <a:pPr marL="342900" indent="-342900" algn="l" defTabSz="914400">
              <a:spcBef>
                <a:spcPct val="20000"/>
              </a:spcBef>
            </a:pPr>
            <a:r>
              <a:rPr lang="fr-FR" sz="800" i="0" dirty="0">
                <a:solidFill>
                  <a:schemeClr val="bg1"/>
                </a:solidFill>
                <a:latin typeface="+mn-lt"/>
              </a:rPr>
              <a:t>Membre de l’ANACOFI  CIF- Association agréée par l’AMF  - ORIAS N° 13000716</a:t>
            </a:r>
          </a:p>
        </p:txBody>
      </p:sp>
      <p:sp>
        <p:nvSpPr>
          <p:cNvPr id="32" name="Espace réservé du texte 30">
            <a:extLst>
              <a:ext uri="{FF2B5EF4-FFF2-40B4-BE49-F238E27FC236}">
                <a16:creationId xmlns:a16="http://schemas.microsoft.com/office/drawing/2014/main" id="{32EB66FF-64B8-8AF3-D506-DF1F74A4A558}"/>
              </a:ext>
            </a:extLst>
          </p:cNvPr>
          <p:cNvSpPr>
            <a:spLocks noGrp="1"/>
          </p:cNvSpPr>
          <p:nvPr>
            <p:ph type="body" sz="quarter" idx="12" hasCustomPrompt="1"/>
          </p:nvPr>
        </p:nvSpPr>
        <p:spPr>
          <a:xfrm>
            <a:off x="4419311" y="5031914"/>
            <a:ext cx="5442030" cy="326105"/>
          </a:xfrm>
          <a:prstGeom prst="rect">
            <a:avLst/>
          </a:prstGeom>
        </p:spPr>
        <p:txBody>
          <a:bodyPr/>
          <a:lstStyle>
            <a:lvl1pPr marL="0" indent="0">
              <a:buNone/>
              <a:defRPr sz="1400">
                <a:solidFill>
                  <a:schemeClr val="bg1"/>
                </a:solidFill>
                <a:latin typeface="+mn-lt"/>
              </a:defRPr>
            </a:lvl1pPr>
          </a:lstStyle>
          <a:p>
            <a:pPr lvl="0"/>
            <a:r>
              <a:rPr lang="fr-FR" dirty="0"/>
              <a:t>Date : JJ/MM/AAAA</a:t>
            </a:r>
          </a:p>
        </p:txBody>
      </p:sp>
    </p:spTree>
    <p:extLst>
      <p:ext uri="{BB962C8B-B14F-4D97-AF65-F5344CB8AC3E}">
        <p14:creationId xmlns:p14="http://schemas.microsoft.com/office/powerpoint/2010/main" val="3887083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Multigraphiqu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4907666"/>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Espace réservé du contenu 4">
            <a:extLst>
              <a:ext uri="{FF2B5EF4-FFF2-40B4-BE49-F238E27FC236}">
                <a16:creationId xmlns:a16="http://schemas.microsoft.com/office/drawing/2014/main" id="{19ED1EB2-40AC-07E6-F125-9F238A94EA30}"/>
              </a:ext>
            </a:extLst>
          </p:cNvPr>
          <p:cNvSpPr>
            <a:spLocks noGrp="1"/>
          </p:cNvSpPr>
          <p:nvPr>
            <p:ph sz="quarter" idx="11" hasCustomPrompt="1"/>
          </p:nvPr>
        </p:nvSpPr>
        <p:spPr>
          <a:xfrm>
            <a:off x="47626" y="889300"/>
            <a:ext cx="4000493"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0" name="Espace réservé du contenu 4">
            <a:extLst>
              <a:ext uri="{FF2B5EF4-FFF2-40B4-BE49-F238E27FC236}">
                <a16:creationId xmlns:a16="http://schemas.microsoft.com/office/drawing/2014/main" id="{21A500C2-8AEC-6973-CE8F-15BF65BF1D4B}"/>
              </a:ext>
            </a:extLst>
          </p:cNvPr>
          <p:cNvSpPr>
            <a:spLocks noGrp="1"/>
          </p:cNvSpPr>
          <p:nvPr>
            <p:ph sz="quarter" idx="12" hasCustomPrompt="1"/>
          </p:nvPr>
        </p:nvSpPr>
        <p:spPr>
          <a:xfrm>
            <a:off x="4095749" y="889300"/>
            <a:ext cx="4000493"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2" name="Espace réservé du contenu 4">
            <a:extLst>
              <a:ext uri="{FF2B5EF4-FFF2-40B4-BE49-F238E27FC236}">
                <a16:creationId xmlns:a16="http://schemas.microsoft.com/office/drawing/2014/main" id="{33B49AE0-8BF7-A62F-3D73-1CF0D778EC08}"/>
              </a:ext>
            </a:extLst>
          </p:cNvPr>
          <p:cNvSpPr>
            <a:spLocks noGrp="1"/>
          </p:cNvSpPr>
          <p:nvPr>
            <p:ph sz="quarter" idx="14" hasCustomPrompt="1"/>
          </p:nvPr>
        </p:nvSpPr>
        <p:spPr>
          <a:xfrm>
            <a:off x="47627" y="3400425"/>
            <a:ext cx="4000492" cy="244340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5" name="Espace réservé du contenu 4">
            <a:extLst>
              <a:ext uri="{FF2B5EF4-FFF2-40B4-BE49-F238E27FC236}">
                <a16:creationId xmlns:a16="http://schemas.microsoft.com/office/drawing/2014/main" id="{E845BBB1-F35E-64D2-F6B4-ABD43AF3F435}"/>
              </a:ext>
            </a:extLst>
          </p:cNvPr>
          <p:cNvSpPr>
            <a:spLocks noGrp="1"/>
          </p:cNvSpPr>
          <p:nvPr>
            <p:ph sz="quarter" idx="15" hasCustomPrompt="1"/>
          </p:nvPr>
        </p:nvSpPr>
        <p:spPr>
          <a:xfrm>
            <a:off x="4095750" y="3400425"/>
            <a:ext cx="4000492"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6" name="Espace réservé du contenu 4">
            <a:extLst>
              <a:ext uri="{FF2B5EF4-FFF2-40B4-BE49-F238E27FC236}">
                <a16:creationId xmlns:a16="http://schemas.microsoft.com/office/drawing/2014/main" id="{2EFA4FA4-FA6C-BD19-4846-2C7BC9C4C109}"/>
              </a:ext>
            </a:extLst>
          </p:cNvPr>
          <p:cNvSpPr>
            <a:spLocks noGrp="1"/>
          </p:cNvSpPr>
          <p:nvPr>
            <p:ph sz="quarter" idx="16" hasCustomPrompt="1"/>
          </p:nvPr>
        </p:nvSpPr>
        <p:spPr>
          <a:xfrm>
            <a:off x="8143868" y="3400425"/>
            <a:ext cx="4000505"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contenu 4">
            <a:extLst>
              <a:ext uri="{FF2B5EF4-FFF2-40B4-BE49-F238E27FC236}">
                <a16:creationId xmlns:a16="http://schemas.microsoft.com/office/drawing/2014/main" id="{F8A33071-1BFC-F5E6-36DC-A5DBDABC96C7}"/>
              </a:ext>
            </a:extLst>
          </p:cNvPr>
          <p:cNvSpPr>
            <a:spLocks noGrp="1"/>
          </p:cNvSpPr>
          <p:nvPr>
            <p:ph sz="quarter" idx="13" hasCustomPrompt="1"/>
          </p:nvPr>
        </p:nvSpPr>
        <p:spPr>
          <a:xfrm>
            <a:off x="8143881" y="889300"/>
            <a:ext cx="4000492" cy="2443408"/>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2" name="Espace réservé du texte 6">
            <a:extLst>
              <a:ext uri="{FF2B5EF4-FFF2-40B4-BE49-F238E27FC236}">
                <a16:creationId xmlns:a16="http://schemas.microsoft.com/office/drawing/2014/main" id="{A2EB2D3E-1DDD-25D4-4663-0489A3CCE22D}"/>
              </a:ext>
            </a:extLst>
          </p:cNvPr>
          <p:cNvSpPr>
            <a:spLocks noGrp="1"/>
          </p:cNvSpPr>
          <p:nvPr>
            <p:ph type="body" sz="quarter" idx="17"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3" name="Connecteur droit 2">
            <a:extLst>
              <a:ext uri="{FF2B5EF4-FFF2-40B4-BE49-F238E27FC236}">
                <a16:creationId xmlns:a16="http://schemas.microsoft.com/office/drawing/2014/main" id="{6104B85B-87CE-4C0D-29AB-D1D5B1E219B9}"/>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70764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Bloc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423094" y="1876425"/>
            <a:ext cx="3910679" cy="3162300"/>
          </a:xfrm>
          <a:prstGeom prst="roundRect">
            <a:avLst>
              <a:gd name="adj" fmla="val 3678"/>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010ECC0A-5BA7-5832-10FB-E1B56FA08E49}"/>
              </a:ext>
            </a:extLst>
          </p:cNvPr>
          <p:cNvSpPr>
            <a:spLocks noGrp="1"/>
          </p:cNvSpPr>
          <p:nvPr>
            <p:ph sz="quarter" idx="17" hasCustomPrompt="1"/>
          </p:nvPr>
        </p:nvSpPr>
        <p:spPr>
          <a:xfrm>
            <a:off x="4620635" y="1193444"/>
            <a:ext cx="7148271" cy="4639184"/>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texte 22">
            <a:extLst>
              <a:ext uri="{FF2B5EF4-FFF2-40B4-BE49-F238E27FC236}">
                <a16:creationId xmlns:a16="http://schemas.microsoft.com/office/drawing/2014/main" id="{67BCD3F3-3AF0-3D2A-4BE1-A805D3681DB4}"/>
              </a:ext>
            </a:extLst>
          </p:cNvPr>
          <p:cNvSpPr>
            <a:spLocks noGrp="1"/>
          </p:cNvSpPr>
          <p:nvPr>
            <p:ph type="body" sz="quarter" idx="11" hasCustomPrompt="1"/>
          </p:nvPr>
        </p:nvSpPr>
        <p:spPr>
          <a:xfrm>
            <a:off x="795195" y="1984012"/>
            <a:ext cx="3166479"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5" name="Espace réservé du texte 6">
            <a:extLst>
              <a:ext uri="{FF2B5EF4-FFF2-40B4-BE49-F238E27FC236}">
                <a16:creationId xmlns:a16="http://schemas.microsoft.com/office/drawing/2014/main" id="{A84D7370-9B7C-548C-EE8F-040B454EF2CF}"/>
              </a:ext>
            </a:extLst>
          </p:cNvPr>
          <p:cNvSpPr>
            <a:spLocks noGrp="1"/>
          </p:cNvSpPr>
          <p:nvPr>
            <p:ph type="body" sz="quarter" idx="16" hasCustomPrompt="1"/>
          </p:nvPr>
        </p:nvSpPr>
        <p:spPr>
          <a:xfrm>
            <a:off x="795195" y="2810252"/>
            <a:ext cx="3166479" cy="1637752"/>
          </a:xfrm>
          <a:prstGeom prst="rect">
            <a:avLst/>
          </a:prstGeom>
        </p:spPr>
        <p:txBody>
          <a:bodyPr/>
          <a:lstStyle>
            <a:lvl1pPr marL="0" indent="0" algn="l">
              <a:lnSpc>
                <a:spcPts val="1700"/>
              </a:lnSpc>
              <a:spcBef>
                <a:spcPts val="0"/>
              </a:spcBef>
              <a:buSzPct val="100000"/>
              <a:buFont typeface="Arial" panose="020B0604020202020204" pitchFamily="34" charset="0"/>
              <a:buNone/>
              <a:defRPr sz="1200" b="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a:p>
            <a:pPr>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Unde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Rufinus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tempestate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praefectus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praetorio</a:t>
            </a:r>
            <a:r>
              <a:rPr lang="fr-FR" sz="1200" b="0" i="0" dirty="0">
                <a:solidFill>
                  <a:srgbClr val="333333"/>
                </a:solidFill>
                <a:effectLst/>
                <a:latin typeface="Open Sans "/>
                <a:ea typeface="Open Sans bold" pitchFamily="2" charset="0"/>
                <a:cs typeface="Open Sans bold" pitchFamily="2" charset="0"/>
              </a:rPr>
              <a:t>.</a:t>
            </a:r>
            <a:endParaRPr lang="fr-FR" sz="1200" dirty="0">
              <a:solidFill>
                <a:srgbClr val="333333"/>
              </a:solidFill>
              <a:latin typeface="Open Sans regular" pitchFamily="2" charset="0"/>
              <a:ea typeface="Open Sans regular" pitchFamily="2" charset="0"/>
              <a:cs typeface="Open Sans regular" pitchFamily="2" charset="0"/>
            </a:endParaRPr>
          </a:p>
        </p:txBody>
      </p:sp>
      <p:sp>
        <p:nvSpPr>
          <p:cNvPr id="6" name="Espace réservé du texte 6">
            <a:extLst>
              <a:ext uri="{FF2B5EF4-FFF2-40B4-BE49-F238E27FC236}">
                <a16:creationId xmlns:a16="http://schemas.microsoft.com/office/drawing/2014/main" id="{9884EA4D-57AC-1595-E25D-146414356AC6}"/>
              </a:ext>
            </a:extLst>
          </p:cNvPr>
          <p:cNvSpPr>
            <a:spLocks noGrp="1"/>
          </p:cNvSpPr>
          <p:nvPr>
            <p:ph type="body" sz="quarter" idx="18"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8" name="Connecteur droit 7">
            <a:extLst>
              <a:ext uri="{FF2B5EF4-FFF2-40B4-BE49-F238E27FC236}">
                <a16:creationId xmlns:a16="http://schemas.microsoft.com/office/drawing/2014/main" id="{2A97F6A7-481E-ADB6-460A-4BDB014946B3}"/>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564541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Bloc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9138339" y="891541"/>
            <a:ext cx="2868746" cy="5074920"/>
          </a:xfrm>
          <a:prstGeom prst="roundRect">
            <a:avLst>
              <a:gd name="adj" fmla="val 3678"/>
            </a:avLst>
          </a:prstGeom>
          <a:solidFill>
            <a:schemeClr val="accent2"/>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010ECC0A-5BA7-5832-10FB-E1B56FA08E49}"/>
              </a:ext>
            </a:extLst>
          </p:cNvPr>
          <p:cNvSpPr>
            <a:spLocks noGrp="1"/>
          </p:cNvSpPr>
          <p:nvPr>
            <p:ph sz="quarter" idx="17" hasCustomPrompt="1"/>
          </p:nvPr>
        </p:nvSpPr>
        <p:spPr>
          <a:xfrm>
            <a:off x="379273" y="891541"/>
            <a:ext cx="8482717" cy="507491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texte 22">
            <a:extLst>
              <a:ext uri="{FF2B5EF4-FFF2-40B4-BE49-F238E27FC236}">
                <a16:creationId xmlns:a16="http://schemas.microsoft.com/office/drawing/2014/main" id="{67BCD3F3-3AF0-3D2A-4BE1-A805D3681DB4}"/>
              </a:ext>
            </a:extLst>
          </p:cNvPr>
          <p:cNvSpPr>
            <a:spLocks noGrp="1"/>
          </p:cNvSpPr>
          <p:nvPr>
            <p:ph type="body" sz="quarter" idx="11" hasCustomPrompt="1"/>
          </p:nvPr>
        </p:nvSpPr>
        <p:spPr>
          <a:xfrm>
            <a:off x="9462141" y="954095"/>
            <a:ext cx="2350586"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5" name="Espace réservé du texte 6">
            <a:extLst>
              <a:ext uri="{FF2B5EF4-FFF2-40B4-BE49-F238E27FC236}">
                <a16:creationId xmlns:a16="http://schemas.microsoft.com/office/drawing/2014/main" id="{A84D7370-9B7C-548C-EE8F-040B454EF2CF}"/>
              </a:ext>
            </a:extLst>
          </p:cNvPr>
          <p:cNvSpPr>
            <a:spLocks noGrp="1"/>
          </p:cNvSpPr>
          <p:nvPr>
            <p:ph type="body" sz="quarter" idx="16" hasCustomPrompt="1"/>
          </p:nvPr>
        </p:nvSpPr>
        <p:spPr>
          <a:xfrm>
            <a:off x="9375480" y="1469334"/>
            <a:ext cx="2341197" cy="1637752"/>
          </a:xfrm>
          <a:prstGeom prst="rect">
            <a:avLst/>
          </a:prstGeom>
        </p:spPr>
        <p:txBody>
          <a:bodyPr/>
          <a:lstStyle>
            <a:lvl1pPr marL="0" indent="0" algn="l">
              <a:lnSpc>
                <a:spcPts val="1700"/>
              </a:lnSpc>
              <a:spcBef>
                <a:spcPts val="0"/>
              </a:spcBef>
              <a:buSzPct val="100000"/>
              <a:buFont typeface="Arial" panose="020B0604020202020204" pitchFamily="34" charset="0"/>
              <a:buNone/>
              <a:defRPr sz="1200" b="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a:p>
            <a:pPr>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Unde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Rufinus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tempestate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praefectus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praetorio</a:t>
            </a:r>
            <a:r>
              <a:rPr lang="fr-FR" sz="1200" b="0" i="0" dirty="0">
                <a:solidFill>
                  <a:srgbClr val="333333"/>
                </a:solidFill>
                <a:effectLst/>
                <a:latin typeface="Open Sans "/>
                <a:ea typeface="Open Sans bold" pitchFamily="2" charset="0"/>
                <a:cs typeface="Open Sans bold" pitchFamily="2" charset="0"/>
              </a:rPr>
              <a:t>.</a:t>
            </a:r>
            <a:endParaRPr lang="fr-FR" sz="1200" dirty="0">
              <a:solidFill>
                <a:srgbClr val="333333"/>
              </a:solidFill>
              <a:latin typeface="Open Sans regular" pitchFamily="2" charset="0"/>
              <a:ea typeface="Open Sans regular" pitchFamily="2" charset="0"/>
              <a:cs typeface="Open Sans regular" pitchFamily="2" charset="0"/>
            </a:endParaRPr>
          </a:p>
        </p:txBody>
      </p:sp>
      <p:sp>
        <p:nvSpPr>
          <p:cNvPr id="6" name="Espace réservé du texte 6">
            <a:extLst>
              <a:ext uri="{FF2B5EF4-FFF2-40B4-BE49-F238E27FC236}">
                <a16:creationId xmlns:a16="http://schemas.microsoft.com/office/drawing/2014/main" id="{9884EA4D-57AC-1595-E25D-146414356AC6}"/>
              </a:ext>
            </a:extLst>
          </p:cNvPr>
          <p:cNvSpPr>
            <a:spLocks noGrp="1"/>
          </p:cNvSpPr>
          <p:nvPr>
            <p:ph type="body" sz="quarter" idx="18"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8" name="Connecteur droit 7">
            <a:extLst>
              <a:ext uri="{FF2B5EF4-FFF2-40B4-BE49-F238E27FC236}">
                <a16:creationId xmlns:a16="http://schemas.microsoft.com/office/drawing/2014/main" id="{2A97F6A7-481E-ADB6-460A-4BDB014946B3}"/>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1048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_Bloc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9138339" y="891541"/>
            <a:ext cx="2868746" cy="5074920"/>
          </a:xfrm>
          <a:prstGeom prst="roundRect">
            <a:avLst>
              <a:gd name="adj" fmla="val 3678"/>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010ECC0A-5BA7-5832-10FB-E1B56FA08E49}"/>
              </a:ext>
            </a:extLst>
          </p:cNvPr>
          <p:cNvSpPr>
            <a:spLocks noGrp="1"/>
          </p:cNvSpPr>
          <p:nvPr>
            <p:ph sz="quarter" idx="17" hasCustomPrompt="1"/>
          </p:nvPr>
        </p:nvSpPr>
        <p:spPr>
          <a:xfrm>
            <a:off x="379273" y="891541"/>
            <a:ext cx="8482717" cy="507491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11" name="Espace réservé du texte 22">
            <a:extLst>
              <a:ext uri="{FF2B5EF4-FFF2-40B4-BE49-F238E27FC236}">
                <a16:creationId xmlns:a16="http://schemas.microsoft.com/office/drawing/2014/main" id="{67BCD3F3-3AF0-3D2A-4BE1-A805D3681DB4}"/>
              </a:ext>
            </a:extLst>
          </p:cNvPr>
          <p:cNvSpPr>
            <a:spLocks noGrp="1"/>
          </p:cNvSpPr>
          <p:nvPr>
            <p:ph type="body" sz="quarter" idx="11" hasCustomPrompt="1"/>
          </p:nvPr>
        </p:nvSpPr>
        <p:spPr>
          <a:xfrm>
            <a:off x="9462141" y="954095"/>
            <a:ext cx="2350586"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5" name="Espace réservé du texte 6">
            <a:extLst>
              <a:ext uri="{FF2B5EF4-FFF2-40B4-BE49-F238E27FC236}">
                <a16:creationId xmlns:a16="http://schemas.microsoft.com/office/drawing/2014/main" id="{A84D7370-9B7C-548C-EE8F-040B454EF2CF}"/>
              </a:ext>
            </a:extLst>
          </p:cNvPr>
          <p:cNvSpPr>
            <a:spLocks noGrp="1"/>
          </p:cNvSpPr>
          <p:nvPr>
            <p:ph type="body" sz="quarter" idx="16" hasCustomPrompt="1"/>
          </p:nvPr>
        </p:nvSpPr>
        <p:spPr>
          <a:xfrm>
            <a:off x="9375480" y="1469334"/>
            <a:ext cx="2341197" cy="1637752"/>
          </a:xfrm>
          <a:prstGeom prst="rect">
            <a:avLst/>
          </a:prstGeom>
        </p:spPr>
        <p:txBody>
          <a:bodyPr/>
          <a:lstStyle>
            <a:lvl1pPr marL="0" indent="0" algn="l">
              <a:lnSpc>
                <a:spcPts val="1700"/>
              </a:lnSpc>
              <a:spcBef>
                <a:spcPts val="0"/>
              </a:spcBef>
              <a:buSzPct val="100000"/>
              <a:buFont typeface="Arial" panose="020B0604020202020204" pitchFamily="34" charset="0"/>
              <a:buNone/>
              <a:defRPr sz="1200" b="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a:p>
            <a:pPr>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Unde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Rufinus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tempestate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praefectus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praetorio</a:t>
            </a:r>
            <a:r>
              <a:rPr lang="fr-FR" sz="1200" b="0" i="0" dirty="0">
                <a:solidFill>
                  <a:srgbClr val="333333"/>
                </a:solidFill>
                <a:effectLst/>
                <a:latin typeface="Open Sans "/>
                <a:ea typeface="Open Sans bold" pitchFamily="2" charset="0"/>
                <a:cs typeface="Open Sans bold" pitchFamily="2" charset="0"/>
              </a:rPr>
              <a:t>.</a:t>
            </a:r>
            <a:endParaRPr lang="fr-FR" sz="1200" dirty="0">
              <a:solidFill>
                <a:srgbClr val="333333"/>
              </a:solidFill>
              <a:latin typeface="Open Sans regular" pitchFamily="2" charset="0"/>
              <a:ea typeface="Open Sans regular" pitchFamily="2" charset="0"/>
              <a:cs typeface="Open Sans regular" pitchFamily="2" charset="0"/>
            </a:endParaRPr>
          </a:p>
        </p:txBody>
      </p:sp>
      <p:sp>
        <p:nvSpPr>
          <p:cNvPr id="6" name="Espace réservé du texte 6">
            <a:extLst>
              <a:ext uri="{FF2B5EF4-FFF2-40B4-BE49-F238E27FC236}">
                <a16:creationId xmlns:a16="http://schemas.microsoft.com/office/drawing/2014/main" id="{9884EA4D-57AC-1595-E25D-146414356AC6}"/>
              </a:ext>
            </a:extLst>
          </p:cNvPr>
          <p:cNvSpPr>
            <a:spLocks noGrp="1"/>
          </p:cNvSpPr>
          <p:nvPr>
            <p:ph type="body" sz="quarter" idx="18"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8" name="Connecteur droit 7">
            <a:extLst>
              <a:ext uri="{FF2B5EF4-FFF2-40B4-BE49-F238E27FC236}">
                <a16:creationId xmlns:a16="http://schemas.microsoft.com/office/drawing/2014/main" id="{2A97F6A7-481E-ADB6-460A-4BDB014946B3}"/>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959128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blocs + graphiqu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521425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Espace réservé du texte 6">
            <a:extLst>
              <a:ext uri="{FF2B5EF4-FFF2-40B4-BE49-F238E27FC236}">
                <a16:creationId xmlns:a16="http://schemas.microsoft.com/office/drawing/2014/main" id="{7B8BDB8C-6824-5201-7005-3B8CE920A1DC}"/>
              </a:ext>
            </a:extLst>
          </p:cNvPr>
          <p:cNvSpPr>
            <a:spLocks noGrp="1"/>
          </p:cNvSpPr>
          <p:nvPr>
            <p:ph type="body" sz="quarter" idx="2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4" name="Connecteur droit 3">
            <a:extLst>
              <a:ext uri="{FF2B5EF4-FFF2-40B4-BE49-F238E27FC236}">
                <a16:creationId xmlns:a16="http://schemas.microsoft.com/office/drawing/2014/main" id="{B98E925E-8BD4-BDDF-ED6A-5A794DDB547D}"/>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8963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Informations">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7FA5660-3AAC-2FCF-BBEB-11BE760A4DB8}"/>
              </a:ext>
            </a:extLst>
          </p:cNvPr>
          <p:cNvSpPr>
            <a:spLocks noGrp="1" noRot="1" noMove="1" noResize="1" noEditPoints="1" noAdjustHandles="1" noChangeArrowheads="1" noChangeShapeType="1"/>
          </p:cNvSpPr>
          <p:nvPr userDrawn="1"/>
        </p:nvSpPr>
        <p:spPr>
          <a:xfrm>
            <a:off x="0" y="4249566"/>
            <a:ext cx="12192000" cy="2608433"/>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29" name="Graphique 28">
            <a:extLst>
              <a:ext uri="{FF2B5EF4-FFF2-40B4-BE49-F238E27FC236}">
                <a16:creationId xmlns:a16="http://schemas.microsoft.com/office/drawing/2014/main" id="{9DD66654-9ABD-3E5D-531B-7F363149B71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0705983">
            <a:off x="-8170071" y="534116"/>
            <a:ext cx="12830708" cy="2833864"/>
          </a:xfrm>
          <a:prstGeom prst="rect">
            <a:avLst/>
          </a:prstGeom>
        </p:spPr>
      </p:pic>
      <p:grpSp>
        <p:nvGrpSpPr>
          <p:cNvPr id="17" name="Groupe 16">
            <a:extLst>
              <a:ext uri="{FF2B5EF4-FFF2-40B4-BE49-F238E27FC236}">
                <a16:creationId xmlns:a16="http://schemas.microsoft.com/office/drawing/2014/main" id="{D87E104A-4106-EADF-76AF-6F8036F75392}"/>
              </a:ext>
            </a:extLst>
          </p:cNvPr>
          <p:cNvGrpSpPr/>
          <p:nvPr userDrawn="1"/>
        </p:nvGrpSpPr>
        <p:grpSpPr>
          <a:xfrm>
            <a:off x="6609144" y="1320988"/>
            <a:ext cx="4531431" cy="3565970"/>
            <a:chOff x="6065134" y="776297"/>
            <a:chExt cx="4531431" cy="3667447"/>
          </a:xfrm>
        </p:grpSpPr>
        <p:sp>
          <p:nvSpPr>
            <p:cNvPr id="14" name="Rectangle : coins arrondis 13">
              <a:extLst>
                <a:ext uri="{FF2B5EF4-FFF2-40B4-BE49-F238E27FC236}">
                  <a16:creationId xmlns:a16="http://schemas.microsoft.com/office/drawing/2014/main" id="{81B34022-42AA-939C-E67C-3FDF1FAFA91B}"/>
                </a:ext>
              </a:extLst>
            </p:cNvPr>
            <p:cNvSpPr/>
            <p:nvPr userDrawn="1"/>
          </p:nvSpPr>
          <p:spPr>
            <a:xfrm>
              <a:off x="6065134" y="776297"/>
              <a:ext cx="4531431" cy="3667447"/>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5" name="ZoneTexte 14">
              <a:extLst>
                <a:ext uri="{FF2B5EF4-FFF2-40B4-BE49-F238E27FC236}">
                  <a16:creationId xmlns:a16="http://schemas.microsoft.com/office/drawing/2014/main" id="{1436E3B2-6437-EABE-AAFB-03F7DBC1E6EF}"/>
                </a:ext>
              </a:extLst>
            </p:cNvPr>
            <p:cNvSpPr txBox="1"/>
            <p:nvPr userDrawn="1"/>
          </p:nvSpPr>
          <p:spPr>
            <a:xfrm>
              <a:off x="6341755" y="1149918"/>
              <a:ext cx="3978188" cy="2264676"/>
            </a:xfrm>
            <a:prstGeom prst="rect">
              <a:avLst/>
            </a:prstGeom>
            <a:noFill/>
          </p:spPr>
          <p:txBody>
            <a:bodyPr wrap="square">
              <a:spAutoFit/>
            </a:bodyPr>
            <a:lstStyle/>
            <a:p>
              <a:pPr marL="342900" indent="-342900" algn="ctr" defTabSz="914400" eaLnBrk="1" hangingPunct="1">
                <a:lnSpc>
                  <a:spcPts val="1700"/>
                </a:lnSpc>
                <a:defRPr/>
              </a:pPr>
              <a:r>
                <a:rPr lang="en-US" sz="2200" dirty="0">
                  <a:solidFill>
                    <a:srgbClr val="0F9383"/>
                  </a:solidFill>
                  <a:latin typeface="+mj-lt"/>
                </a:rPr>
                <a:t>KERIUS Finance Suisse SARL</a:t>
              </a:r>
            </a:p>
            <a:p>
              <a:pPr marL="342900" indent="-342900" algn="ctr" defTabSz="914400" eaLnBrk="1" hangingPunct="1">
                <a:lnSpc>
                  <a:spcPts val="1700"/>
                </a:lnSpc>
                <a:defRPr/>
              </a:pPr>
              <a:endParaRPr lang="en-US" sz="2000" dirty="0">
                <a:solidFill>
                  <a:srgbClr val="0F9383"/>
                </a:solidFill>
                <a:latin typeface="Hanken Grotesk Light" pitchFamily="2" charset="0"/>
              </a:endParaRP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Chemin de </a:t>
              </a:r>
              <a:r>
                <a:rPr lang="fr-FR" sz="1400" kern="0" dirty="0" err="1">
                  <a:solidFill>
                    <a:srgbClr val="333333"/>
                  </a:solidFill>
                  <a:latin typeface="+mn-lt"/>
                  <a:cs typeface="Calibri" pitchFamily="34" charset="0"/>
                </a:rPr>
                <a:t>Blandonnet</a:t>
              </a:r>
              <a:r>
                <a:rPr lang="fr-FR" sz="1400" kern="0" dirty="0">
                  <a:solidFill>
                    <a:srgbClr val="333333"/>
                  </a:solidFill>
                  <a:latin typeface="+mn-lt"/>
                  <a:cs typeface="Calibri" pitchFamily="34" charset="0"/>
                </a:rPr>
                <a:t> 2, </a:t>
              </a: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1214 Vernier - Genève, Suisse</a:t>
              </a:r>
            </a:p>
            <a:p>
              <a:pPr marL="342900" indent="-342900" algn="ctr" defTabSz="914400" eaLnBrk="1" hangingPunct="1">
                <a:lnSpc>
                  <a:spcPts val="1700"/>
                </a:lnSpc>
                <a:spcBef>
                  <a:spcPct val="20000"/>
                </a:spcBef>
                <a:defRPr/>
              </a:pPr>
              <a:endParaRPr lang="fr-FR" sz="1400" kern="0" dirty="0">
                <a:solidFill>
                  <a:srgbClr val="333333"/>
                </a:solidFill>
                <a:latin typeface="+mn-lt"/>
                <a:cs typeface="Calibri" pitchFamily="34" charset="0"/>
              </a:endParaRPr>
            </a:p>
            <a:p>
              <a:pPr marL="342900" indent="-342900" algn="ctr" defTabSz="914400" eaLnBrk="1" hangingPunct="1">
                <a:lnSpc>
                  <a:spcPts val="1700"/>
                </a:lnSpc>
                <a:spcBef>
                  <a:spcPct val="20000"/>
                </a:spcBef>
                <a:defRPr/>
              </a:pPr>
              <a:r>
                <a:rPr lang="fr-FR" sz="1400" b="1" kern="0" dirty="0">
                  <a:solidFill>
                    <a:srgbClr val="333333"/>
                  </a:solidFill>
                  <a:latin typeface="+mn-lt"/>
                  <a:cs typeface="Calibri" pitchFamily="34" charset="0"/>
                </a:rPr>
                <a:t>Tel : + 41 22 566 40 52</a:t>
              </a:r>
            </a:p>
            <a:p>
              <a:pPr marL="342900" indent="-342900" algn="ctr" defTabSz="914400" eaLnBrk="1" hangingPunct="1">
                <a:lnSpc>
                  <a:spcPts val="1700"/>
                </a:lnSpc>
                <a:spcBef>
                  <a:spcPts val="0"/>
                </a:spcBef>
                <a:defRPr/>
              </a:pPr>
              <a:endParaRPr lang="en-US" sz="1100" dirty="0">
                <a:solidFill>
                  <a:srgbClr val="333333"/>
                </a:solidFill>
                <a:latin typeface="+mn-lt"/>
              </a:endParaRPr>
            </a:p>
            <a:p>
              <a:pPr marL="342900" indent="-342900" algn="ctr" defTabSz="914400" eaLnBrk="1" hangingPunct="1">
                <a:lnSpc>
                  <a:spcPts val="1700"/>
                </a:lnSpc>
                <a:spcBef>
                  <a:spcPts val="0"/>
                </a:spcBef>
                <a:defRPr/>
              </a:pPr>
              <a:r>
                <a:rPr lang="fr-FR" sz="900" i="1" dirty="0">
                  <a:solidFill>
                    <a:srgbClr val="333333"/>
                  </a:solidFill>
                  <a:latin typeface="+mn-lt"/>
                </a:rPr>
                <a:t>RC Genève IDE CHE-460.735.969 </a:t>
              </a:r>
            </a:p>
            <a:p>
              <a:pPr marL="342900" indent="-342900" algn="ctr" defTabSz="914400" eaLnBrk="1" hangingPunct="1">
                <a:lnSpc>
                  <a:spcPts val="1700"/>
                </a:lnSpc>
                <a:spcBef>
                  <a:spcPts val="0"/>
                </a:spcBef>
                <a:defRPr/>
              </a:pPr>
              <a:r>
                <a:rPr lang="fr-FR" sz="900" i="1" dirty="0">
                  <a:solidFill>
                    <a:srgbClr val="333333"/>
                  </a:solidFill>
                  <a:latin typeface="+mn-lt"/>
                </a:rPr>
                <a:t>Numéro fédéral: CH-660-2330011-1</a:t>
              </a:r>
            </a:p>
          </p:txBody>
        </p:sp>
      </p:grpSp>
      <p:grpSp>
        <p:nvGrpSpPr>
          <p:cNvPr id="16" name="Groupe 15">
            <a:extLst>
              <a:ext uri="{FF2B5EF4-FFF2-40B4-BE49-F238E27FC236}">
                <a16:creationId xmlns:a16="http://schemas.microsoft.com/office/drawing/2014/main" id="{5CEF0377-AE51-C6B8-9FAC-11550EDC0B81}"/>
              </a:ext>
            </a:extLst>
          </p:cNvPr>
          <p:cNvGrpSpPr/>
          <p:nvPr userDrawn="1"/>
        </p:nvGrpSpPr>
        <p:grpSpPr>
          <a:xfrm>
            <a:off x="787077" y="1320988"/>
            <a:ext cx="5460293" cy="3565970"/>
            <a:chOff x="21060" y="776297"/>
            <a:chExt cx="5460293" cy="3565970"/>
          </a:xfrm>
        </p:grpSpPr>
        <p:sp>
          <p:nvSpPr>
            <p:cNvPr id="8" name="Rectangle : coins arrondis 7">
              <a:extLst>
                <a:ext uri="{FF2B5EF4-FFF2-40B4-BE49-F238E27FC236}">
                  <a16:creationId xmlns:a16="http://schemas.microsoft.com/office/drawing/2014/main" id="{C61F3129-2F74-CA7F-326B-B2B5E0D185C8}"/>
                </a:ext>
              </a:extLst>
            </p:cNvPr>
            <p:cNvSpPr/>
            <p:nvPr userDrawn="1"/>
          </p:nvSpPr>
          <p:spPr>
            <a:xfrm>
              <a:off x="21060" y="776297"/>
              <a:ext cx="5460293" cy="3565970"/>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ZoneTexte 9">
              <a:extLst>
                <a:ext uri="{FF2B5EF4-FFF2-40B4-BE49-F238E27FC236}">
                  <a16:creationId xmlns:a16="http://schemas.microsoft.com/office/drawing/2014/main" id="{871E74E6-D866-A735-FD30-5D0FA3946895}"/>
                </a:ext>
              </a:extLst>
            </p:cNvPr>
            <p:cNvSpPr txBox="1"/>
            <p:nvPr userDrawn="1"/>
          </p:nvSpPr>
          <p:spPr>
            <a:xfrm>
              <a:off x="285408" y="1143366"/>
              <a:ext cx="4931595" cy="2848857"/>
            </a:xfrm>
            <a:prstGeom prst="rect">
              <a:avLst/>
            </a:prstGeom>
            <a:noFill/>
          </p:spPr>
          <p:txBody>
            <a:bodyPr wrap="square">
              <a:spAutoFit/>
            </a:bodyPr>
            <a:lstStyle/>
            <a:p>
              <a:pPr marL="342900" indent="-342900" algn="ctr" defTabSz="914400" eaLnBrk="1" hangingPunct="1">
                <a:lnSpc>
                  <a:spcPts val="1700"/>
                </a:lnSpc>
                <a:defRPr/>
              </a:pPr>
              <a:r>
                <a:rPr lang="en-US" sz="2200" dirty="0">
                  <a:solidFill>
                    <a:srgbClr val="0F9383"/>
                  </a:solidFill>
                  <a:latin typeface="+mj-lt"/>
                </a:rPr>
                <a:t>KERIUS Finance SAS</a:t>
              </a:r>
            </a:p>
            <a:p>
              <a:pPr marL="342900" indent="-342900" algn="ctr" defTabSz="914400" eaLnBrk="1" hangingPunct="1">
                <a:lnSpc>
                  <a:spcPts val="1700"/>
                </a:lnSpc>
                <a:defRPr/>
              </a:pPr>
              <a:endParaRPr lang="en-US" sz="2000" dirty="0">
                <a:solidFill>
                  <a:srgbClr val="0F9383"/>
                </a:solidFill>
                <a:latin typeface="Hanken Grotesk Light" pitchFamily="2" charset="0"/>
              </a:endParaRP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17 rue Dupin, </a:t>
              </a:r>
            </a:p>
            <a:p>
              <a:pPr marL="342900" indent="-342900" algn="ctr" defTabSz="914400" eaLnBrk="1" hangingPunct="1">
                <a:lnSpc>
                  <a:spcPts val="1700"/>
                </a:lnSpc>
                <a:spcBef>
                  <a:spcPct val="20000"/>
                </a:spcBef>
                <a:defRPr/>
              </a:pPr>
              <a:r>
                <a:rPr lang="fr-FR" sz="1400" kern="0" dirty="0">
                  <a:solidFill>
                    <a:srgbClr val="333333"/>
                  </a:solidFill>
                  <a:latin typeface="+mn-lt"/>
                  <a:cs typeface="Calibri" pitchFamily="34" charset="0"/>
                </a:rPr>
                <a:t>75006 Paris, France</a:t>
              </a:r>
            </a:p>
            <a:p>
              <a:pPr marL="342900" indent="-342900" algn="ctr" defTabSz="914400" eaLnBrk="1" hangingPunct="1">
                <a:lnSpc>
                  <a:spcPts val="1700"/>
                </a:lnSpc>
                <a:spcBef>
                  <a:spcPts val="0"/>
                </a:spcBef>
                <a:defRPr/>
              </a:pPr>
              <a:endParaRPr lang="en-US" sz="1400" b="1" dirty="0">
                <a:solidFill>
                  <a:srgbClr val="333333"/>
                </a:solidFill>
                <a:latin typeface="+mn-lt"/>
              </a:endParaRPr>
            </a:p>
            <a:p>
              <a:pPr marL="342900" indent="-342900" algn="ctr" defTabSz="914400" eaLnBrk="1" hangingPunct="1">
                <a:lnSpc>
                  <a:spcPts val="1700"/>
                </a:lnSpc>
                <a:spcBef>
                  <a:spcPts val="0"/>
                </a:spcBef>
                <a:defRPr/>
              </a:pPr>
              <a:r>
                <a:rPr lang="en-US" sz="1400" b="1" dirty="0">
                  <a:solidFill>
                    <a:srgbClr val="333333"/>
                  </a:solidFill>
                  <a:latin typeface="+mn-lt"/>
                </a:rPr>
                <a:t>Tel: +33 1 83 62 27 61</a:t>
              </a:r>
            </a:p>
            <a:p>
              <a:pPr marL="342900" indent="-342900" algn="ctr" defTabSz="914400" eaLnBrk="1" hangingPunct="1">
                <a:lnSpc>
                  <a:spcPts val="1700"/>
                </a:lnSpc>
                <a:spcBef>
                  <a:spcPts val="0"/>
                </a:spcBef>
                <a:defRPr/>
              </a:pPr>
              <a:endParaRPr lang="en-US" sz="1100" dirty="0">
                <a:solidFill>
                  <a:srgbClr val="333333"/>
                </a:solidFill>
                <a:latin typeface="+mn-lt"/>
              </a:endParaRPr>
            </a:p>
            <a:p>
              <a:pPr marL="342900" indent="-342900" algn="ctr" defTabSz="914400" eaLnBrk="1" hangingPunct="1">
                <a:lnSpc>
                  <a:spcPts val="1700"/>
                </a:lnSpc>
                <a:spcBef>
                  <a:spcPts val="0"/>
                </a:spcBef>
                <a:defRPr/>
              </a:pPr>
              <a:r>
                <a:rPr lang="fr-FR" sz="900" i="1" dirty="0">
                  <a:solidFill>
                    <a:srgbClr val="333333"/>
                  </a:solidFill>
                  <a:latin typeface="+mn-lt"/>
                </a:rPr>
                <a:t>RC Paris: 520 300 948</a:t>
              </a:r>
            </a:p>
            <a:p>
              <a:pPr algn="ctr" eaLnBrk="1" hangingPunct="1">
                <a:lnSpc>
                  <a:spcPts val="1700"/>
                </a:lnSpc>
                <a:spcBef>
                  <a:spcPts val="600"/>
                </a:spcBef>
                <a:spcAft>
                  <a:spcPts val="0"/>
                </a:spcAft>
                <a:tabLst>
                  <a:tab pos="0" algn="l"/>
                </a:tabLst>
                <a:defRPr/>
              </a:pPr>
              <a:r>
                <a:rPr lang="fr-FR" sz="900" dirty="0">
                  <a:solidFill>
                    <a:srgbClr val="333333"/>
                  </a:solidFill>
                  <a:latin typeface="+mn-lt"/>
                  <a:ea typeface="Andale Sans UI"/>
                  <a:cs typeface="Times New Roman"/>
                </a:rPr>
                <a:t>Immatriculé au Registre Unique des Intermédiaires en Assurance, Banque et Finance (ORIAS) sous le n°13000716 au titre des activités de </a:t>
              </a:r>
              <a:r>
                <a:rPr lang="fr-FR" sz="900" b="1" dirty="0">
                  <a:solidFill>
                    <a:srgbClr val="333333"/>
                  </a:solidFill>
                  <a:latin typeface="+mn-lt"/>
                  <a:ea typeface="Andale Sans UI"/>
                  <a:cs typeface="Times New Roman"/>
                </a:rPr>
                <a:t>Conseiller en Investissements Financiers</a:t>
              </a:r>
              <a:r>
                <a:rPr lang="fr-FR" sz="900" dirty="0">
                  <a:solidFill>
                    <a:srgbClr val="333333"/>
                  </a:solidFill>
                  <a:latin typeface="+mn-lt"/>
                  <a:ea typeface="Andale Sans UI"/>
                  <a:cs typeface="Times New Roman"/>
                </a:rPr>
                <a:t>, enregistré auprès de l’Association Nationale des Conseils Financiers-CIF, association agréée par l’Autorité des Marchés Financiers .</a:t>
              </a:r>
              <a:endParaRPr lang="fr-FR" sz="900" dirty="0">
                <a:solidFill>
                  <a:srgbClr val="333333"/>
                </a:solidFill>
                <a:latin typeface="+mn-lt"/>
              </a:endParaRPr>
            </a:p>
          </p:txBody>
        </p:sp>
      </p:grpSp>
      <p:sp>
        <p:nvSpPr>
          <p:cNvPr id="12" name="Rectangle : coins arrondis 11">
            <a:extLst>
              <a:ext uri="{FF2B5EF4-FFF2-40B4-BE49-F238E27FC236}">
                <a16:creationId xmlns:a16="http://schemas.microsoft.com/office/drawing/2014/main" id="{ECFB039F-B7D4-208D-1FC5-4F77C02779AD}"/>
              </a:ext>
            </a:extLst>
          </p:cNvPr>
          <p:cNvSpPr/>
          <p:nvPr userDrawn="1"/>
        </p:nvSpPr>
        <p:spPr>
          <a:xfrm>
            <a:off x="4271307" y="5181681"/>
            <a:ext cx="3741093" cy="602670"/>
          </a:xfrm>
          <a:prstGeom prst="roundRect">
            <a:avLst>
              <a:gd name="adj" fmla="val 31115"/>
            </a:avLst>
          </a:prstGeom>
          <a:solidFill>
            <a:srgbClr val="E58B39"/>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effectLst>
                <a:outerShdw blurRad="1003300" dist="1917700" dir="3900000" algn="tl" rotWithShape="0">
                  <a:prstClr val="black"/>
                </a:outerShdw>
              </a:effectLst>
            </a:endParaRPr>
          </a:p>
        </p:txBody>
      </p:sp>
      <p:sp>
        <p:nvSpPr>
          <p:cNvPr id="13" name="ZoneTexte 12">
            <a:extLst>
              <a:ext uri="{FF2B5EF4-FFF2-40B4-BE49-F238E27FC236}">
                <a16:creationId xmlns:a16="http://schemas.microsoft.com/office/drawing/2014/main" id="{398E1F30-1EF8-C2E8-2203-B4367852B65C}"/>
              </a:ext>
            </a:extLst>
          </p:cNvPr>
          <p:cNvSpPr txBox="1"/>
          <p:nvPr userDrawn="1"/>
        </p:nvSpPr>
        <p:spPr>
          <a:xfrm>
            <a:off x="4035237" y="5343254"/>
            <a:ext cx="4121526" cy="315471"/>
          </a:xfrm>
          <a:prstGeom prst="rect">
            <a:avLst/>
          </a:prstGeom>
          <a:noFill/>
        </p:spPr>
        <p:txBody>
          <a:bodyPr wrap="square" rtlCol="0">
            <a:spAutoFit/>
          </a:bodyPr>
          <a:lstStyle/>
          <a:p>
            <a:pPr algn="ctr">
              <a:lnSpc>
                <a:spcPts val="1700"/>
              </a:lnSpc>
            </a:pPr>
            <a:r>
              <a:rPr lang="fr-FR" sz="1800" dirty="0">
                <a:solidFill>
                  <a:schemeClr val="bg1"/>
                </a:solidFill>
                <a:latin typeface="Open Sans bold" pitchFamily="2" charset="0"/>
                <a:ea typeface="Open Sans bold" pitchFamily="2" charset="0"/>
                <a:cs typeface="Open Sans bold" pitchFamily="2" charset="0"/>
              </a:rPr>
              <a:t>www.kerius-finance.com</a:t>
            </a:r>
          </a:p>
        </p:txBody>
      </p:sp>
      <p:grpSp>
        <p:nvGrpSpPr>
          <p:cNvPr id="27" name="Groupe 26">
            <a:extLst>
              <a:ext uri="{FF2B5EF4-FFF2-40B4-BE49-F238E27FC236}">
                <a16:creationId xmlns:a16="http://schemas.microsoft.com/office/drawing/2014/main" id="{DA6A3D0F-05A6-DB4E-B9CD-21FCEFB9AF7B}"/>
              </a:ext>
            </a:extLst>
          </p:cNvPr>
          <p:cNvGrpSpPr/>
          <p:nvPr userDrawn="1"/>
        </p:nvGrpSpPr>
        <p:grpSpPr>
          <a:xfrm>
            <a:off x="3564571" y="5800794"/>
            <a:ext cx="6128345" cy="683915"/>
            <a:chOff x="3351322" y="5904968"/>
            <a:chExt cx="6128345" cy="683915"/>
          </a:xfrm>
        </p:grpSpPr>
        <p:sp>
          <p:nvSpPr>
            <p:cNvPr id="22" name="ZoneTexte 21">
              <a:extLst>
                <a:ext uri="{FF2B5EF4-FFF2-40B4-BE49-F238E27FC236}">
                  <a16:creationId xmlns:a16="http://schemas.microsoft.com/office/drawing/2014/main" id="{68864C63-AAF0-3E14-67E8-B85421512D41}"/>
                </a:ext>
              </a:extLst>
            </p:cNvPr>
            <p:cNvSpPr txBox="1"/>
            <p:nvPr userDrawn="1"/>
          </p:nvSpPr>
          <p:spPr>
            <a:xfrm>
              <a:off x="4076679" y="6089190"/>
              <a:ext cx="5402988" cy="315471"/>
            </a:xfrm>
            <a:prstGeom prst="rect">
              <a:avLst/>
            </a:prstGeom>
            <a:noFill/>
          </p:spPr>
          <p:txBody>
            <a:bodyPr wrap="square">
              <a:spAutoFit/>
            </a:bodyPr>
            <a:lstStyle/>
            <a:p>
              <a:pPr marL="342900" indent="-342900" algn="l" defTabSz="914400" eaLnBrk="1" hangingPunct="1">
                <a:spcBef>
                  <a:spcPts val="1200"/>
                </a:spcBef>
                <a:defRPr/>
              </a:pPr>
              <a:r>
                <a:rPr lang="fr-FR" sz="1400" b="1" kern="0" dirty="0">
                  <a:solidFill>
                    <a:srgbClr val="0A4741"/>
                  </a:solidFill>
                  <a:latin typeface="+mn-lt"/>
                  <a:cs typeface="Calibri" pitchFamily="34" charset="0"/>
                </a:rPr>
                <a:t>Solal Huard :  </a:t>
              </a:r>
              <a:r>
                <a:rPr lang="en-US" sz="1400" b="1" kern="0" dirty="0">
                  <a:solidFill>
                    <a:srgbClr val="0A4741"/>
                  </a:solidFill>
                  <a:latin typeface="+mn-lt"/>
                  <a:cs typeface="Calibri" pitchFamily="34" charset="0"/>
                </a:rPr>
                <a:t>s.huard@kerius-finance.com</a:t>
              </a:r>
              <a:endParaRPr lang="fr-FR" sz="1400" b="1" kern="0" dirty="0">
                <a:solidFill>
                  <a:srgbClr val="0A4741"/>
                </a:solidFill>
                <a:latin typeface="+mn-lt"/>
                <a:cs typeface="Calibri" pitchFamily="34" charset="0"/>
              </a:endParaRPr>
            </a:p>
          </p:txBody>
        </p:sp>
        <p:pic>
          <p:nvPicPr>
            <p:cNvPr id="24" name="Graphique 23" descr="Enveloppe avec un remplissage uni">
              <a:extLst>
                <a:ext uri="{FF2B5EF4-FFF2-40B4-BE49-F238E27FC236}">
                  <a16:creationId xmlns:a16="http://schemas.microsoft.com/office/drawing/2014/main" id="{35802092-6486-D36D-B694-CF9C7A6D76C3}"/>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351322" y="5904968"/>
              <a:ext cx="683915" cy="683915"/>
            </a:xfrm>
            <a:prstGeom prst="rect">
              <a:avLst/>
            </a:prstGeom>
          </p:spPr>
        </p:pic>
      </p:grpSp>
      <p:grpSp>
        <p:nvGrpSpPr>
          <p:cNvPr id="7" name="Groupe 6">
            <a:extLst>
              <a:ext uri="{FF2B5EF4-FFF2-40B4-BE49-F238E27FC236}">
                <a16:creationId xmlns:a16="http://schemas.microsoft.com/office/drawing/2014/main" id="{23F70BB8-7ED9-9CC9-E87A-7BD4E240C272}"/>
              </a:ext>
            </a:extLst>
          </p:cNvPr>
          <p:cNvGrpSpPr/>
          <p:nvPr userDrawn="1"/>
        </p:nvGrpSpPr>
        <p:grpSpPr>
          <a:xfrm>
            <a:off x="3254478" y="479873"/>
            <a:ext cx="5683045" cy="455843"/>
            <a:chOff x="3254478" y="479873"/>
            <a:chExt cx="5683045" cy="455843"/>
          </a:xfrm>
        </p:grpSpPr>
        <p:sp>
          <p:nvSpPr>
            <p:cNvPr id="18" name="ZoneTexte 17">
              <a:extLst>
                <a:ext uri="{FF2B5EF4-FFF2-40B4-BE49-F238E27FC236}">
                  <a16:creationId xmlns:a16="http://schemas.microsoft.com/office/drawing/2014/main" id="{AA641C97-49D7-049C-B0F6-632964621D2F}"/>
                </a:ext>
              </a:extLst>
            </p:cNvPr>
            <p:cNvSpPr txBox="1"/>
            <p:nvPr userDrawn="1"/>
          </p:nvSpPr>
          <p:spPr>
            <a:xfrm>
              <a:off x="3254478" y="479873"/>
              <a:ext cx="5683045" cy="400110"/>
            </a:xfrm>
            <a:prstGeom prst="rect">
              <a:avLst/>
            </a:prstGeom>
            <a:noFill/>
          </p:spPr>
          <p:txBody>
            <a:bodyPr wrap="square" rtlCol="0" anchor="ctr">
              <a:spAutoFit/>
            </a:bodyPr>
            <a:lstStyle/>
            <a:p>
              <a:pPr algn="ctr"/>
              <a:r>
                <a:rPr lang="fr-FR" sz="2000" dirty="0">
                  <a:solidFill>
                    <a:schemeClr val="bg1"/>
                  </a:solidFill>
                  <a:latin typeface="+mj-lt"/>
                </a:rPr>
                <a:t>Informations</a:t>
              </a:r>
            </a:p>
          </p:txBody>
        </p:sp>
        <p:cxnSp>
          <p:nvCxnSpPr>
            <p:cNvPr id="19" name="Connecteur droit 18">
              <a:extLst>
                <a:ext uri="{FF2B5EF4-FFF2-40B4-BE49-F238E27FC236}">
                  <a16:creationId xmlns:a16="http://schemas.microsoft.com/office/drawing/2014/main" id="{04ACCA69-F478-34B4-3CEF-6DB2EA4AEF35}"/>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091810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20" name="Graphique 19">
            <a:extLst>
              <a:ext uri="{FF2B5EF4-FFF2-40B4-BE49-F238E27FC236}">
                <a16:creationId xmlns:a16="http://schemas.microsoft.com/office/drawing/2014/main" id="{B34A5E86-A70D-15EF-A0C0-00486495832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flipH="1">
            <a:off x="7377678" y="1444114"/>
            <a:ext cx="7002686" cy="4114458"/>
          </a:xfrm>
          <a:prstGeom prst="rect">
            <a:avLst/>
          </a:prstGeom>
        </p:spPr>
      </p:pic>
      <p:grpSp>
        <p:nvGrpSpPr>
          <p:cNvPr id="18" name="Groupe 17">
            <a:extLst>
              <a:ext uri="{FF2B5EF4-FFF2-40B4-BE49-F238E27FC236}">
                <a16:creationId xmlns:a16="http://schemas.microsoft.com/office/drawing/2014/main" id="{C53D0448-DA05-1E30-93B8-7FB4B0631883}"/>
              </a:ext>
            </a:extLst>
          </p:cNvPr>
          <p:cNvGrpSpPr/>
          <p:nvPr userDrawn="1"/>
        </p:nvGrpSpPr>
        <p:grpSpPr>
          <a:xfrm>
            <a:off x="448550" y="1189072"/>
            <a:ext cx="11294900" cy="2172815"/>
            <a:chOff x="499707" y="1256182"/>
            <a:chExt cx="11294900" cy="2708477"/>
          </a:xfrm>
        </p:grpSpPr>
        <p:sp>
          <p:nvSpPr>
            <p:cNvPr id="11" name="Rectangle : coins arrondis 10">
              <a:extLst>
                <a:ext uri="{FF2B5EF4-FFF2-40B4-BE49-F238E27FC236}">
                  <a16:creationId xmlns:a16="http://schemas.microsoft.com/office/drawing/2014/main" id="{6C6F4378-C894-3F28-5CBE-EF8BA33B1147}"/>
                </a:ext>
              </a:extLst>
            </p:cNvPr>
            <p:cNvSpPr>
              <a:spLocks/>
            </p:cNvSpPr>
            <p:nvPr userDrawn="1"/>
          </p:nvSpPr>
          <p:spPr>
            <a:xfrm>
              <a:off x="499707" y="1256182"/>
              <a:ext cx="11294900" cy="2708477"/>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8" name="ZoneTexte 7">
              <a:extLst>
                <a:ext uri="{FF2B5EF4-FFF2-40B4-BE49-F238E27FC236}">
                  <a16:creationId xmlns:a16="http://schemas.microsoft.com/office/drawing/2014/main" id="{D1BC1626-3ABE-89FC-7A3F-9D2514C1DBF6}"/>
                </a:ext>
              </a:extLst>
            </p:cNvPr>
            <p:cNvSpPr txBox="1">
              <a:spLocks/>
            </p:cNvSpPr>
            <p:nvPr userDrawn="1"/>
          </p:nvSpPr>
          <p:spPr>
            <a:xfrm>
              <a:off x="764162" y="1447537"/>
              <a:ext cx="10765990" cy="2325768"/>
            </a:xfrm>
            <a:prstGeom prst="rect">
              <a:avLst/>
            </a:prstGeom>
            <a:noFill/>
          </p:spPr>
          <p:txBody>
            <a:bodyPr wrap="square">
              <a:spAutoFit/>
            </a:bodyPr>
            <a:lstStyle/>
            <a:p>
              <a:pPr algn="just" defTabSz="914400" eaLnBrk="1" fontAlgn="auto" hangingPunct="1">
                <a:lnSpc>
                  <a:spcPts val="1500"/>
                </a:lnSpc>
                <a:spcBef>
                  <a:spcPct val="20000"/>
                </a:spcBef>
                <a:spcAft>
                  <a:spcPts val="0"/>
                </a:spcAft>
                <a:defRPr/>
              </a:pPr>
              <a:r>
                <a:rPr lang="fr-FR" sz="1100" b="1" dirty="0">
                  <a:solidFill>
                    <a:srgbClr val="0A4741"/>
                  </a:solidFill>
                  <a:latin typeface="+mn-lt"/>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100" dirty="0">
                <a:solidFill>
                  <a:srgbClr val="0A4741"/>
                </a:solidFill>
                <a:latin typeface="+mn-lt"/>
                <a:cs typeface="Calibri" pitchFamily="34" charset="0"/>
              </a:endParaRPr>
            </a:p>
            <a:p>
              <a:pPr algn="just" defTabSz="914400" eaLnBrk="1" fontAlgn="auto" hangingPunct="1">
                <a:lnSpc>
                  <a:spcPts val="1500"/>
                </a:lnSpc>
                <a:spcBef>
                  <a:spcPct val="20000"/>
                </a:spcBef>
                <a:spcAft>
                  <a:spcPts val="0"/>
                </a:spcAft>
                <a:defRPr/>
              </a:pPr>
              <a:r>
                <a:rPr lang="fr-FR" sz="960" dirty="0">
                  <a:solidFill>
                    <a:srgbClr val="333333"/>
                  </a:solidFill>
                  <a:latin typeface="+mn-lt"/>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a:t>
              </a:r>
            </a:p>
            <a:p>
              <a:pPr algn="just" defTabSz="914400" eaLnBrk="1" fontAlgn="auto" hangingPunct="1">
                <a:lnSpc>
                  <a:spcPts val="1500"/>
                </a:lnSpc>
                <a:spcBef>
                  <a:spcPct val="20000"/>
                </a:spcBef>
                <a:spcAft>
                  <a:spcPts val="0"/>
                </a:spcAft>
                <a:defRPr/>
              </a:pPr>
              <a:r>
                <a:rPr lang="fr-FR" sz="960" dirty="0">
                  <a:solidFill>
                    <a:srgbClr val="333333"/>
                  </a:solidFill>
                  <a:latin typeface="+mn-lt"/>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960" dirty="0">
                <a:solidFill>
                  <a:srgbClr val="333333"/>
                </a:solidFill>
                <a:latin typeface="+mn-lt"/>
                <a:cs typeface="Calibri" pitchFamily="34" charset="0"/>
              </a:endParaRPr>
            </a:p>
          </p:txBody>
        </p:sp>
      </p:grpSp>
      <p:grpSp>
        <p:nvGrpSpPr>
          <p:cNvPr id="19" name="Groupe 18">
            <a:extLst>
              <a:ext uri="{FF2B5EF4-FFF2-40B4-BE49-F238E27FC236}">
                <a16:creationId xmlns:a16="http://schemas.microsoft.com/office/drawing/2014/main" id="{29E8799A-6E7C-7E23-3396-308416D7F888}"/>
              </a:ext>
            </a:extLst>
          </p:cNvPr>
          <p:cNvGrpSpPr/>
          <p:nvPr userDrawn="1"/>
        </p:nvGrpSpPr>
        <p:grpSpPr>
          <a:xfrm>
            <a:off x="488129" y="3480672"/>
            <a:ext cx="11204164" cy="2299846"/>
            <a:chOff x="488129" y="3547783"/>
            <a:chExt cx="11204164" cy="2299846"/>
          </a:xfrm>
        </p:grpSpPr>
        <p:sp>
          <p:nvSpPr>
            <p:cNvPr id="16" name="Rectangle : coins arrondis 15">
              <a:extLst>
                <a:ext uri="{FF2B5EF4-FFF2-40B4-BE49-F238E27FC236}">
                  <a16:creationId xmlns:a16="http://schemas.microsoft.com/office/drawing/2014/main" id="{8B3F676E-6A6F-A17C-0B86-0CC3A6A719F6}"/>
                </a:ext>
              </a:extLst>
            </p:cNvPr>
            <p:cNvSpPr/>
            <p:nvPr userDrawn="1"/>
          </p:nvSpPr>
          <p:spPr>
            <a:xfrm>
              <a:off x="488129" y="3547783"/>
              <a:ext cx="11204164" cy="2299846"/>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ZoneTexte 9">
              <a:extLst>
                <a:ext uri="{FF2B5EF4-FFF2-40B4-BE49-F238E27FC236}">
                  <a16:creationId xmlns:a16="http://schemas.microsoft.com/office/drawing/2014/main" id="{D9FA9926-1AEF-CAF7-AA20-7E77AB3FC660}"/>
                </a:ext>
              </a:extLst>
            </p:cNvPr>
            <p:cNvSpPr txBox="1"/>
            <p:nvPr userDrawn="1"/>
          </p:nvSpPr>
          <p:spPr>
            <a:xfrm>
              <a:off x="707217" y="3799227"/>
              <a:ext cx="10765989" cy="1866408"/>
            </a:xfrm>
            <a:prstGeom prst="rect">
              <a:avLst/>
            </a:prstGeom>
            <a:noFill/>
          </p:spPr>
          <p:txBody>
            <a:bodyPr wrap="square">
              <a:spAutoFit/>
            </a:bodyPr>
            <a:lstStyle/>
            <a:p>
              <a:pPr algn="just" defTabSz="914400" eaLnBrk="1" fontAlgn="auto" hangingPunct="1">
                <a:lnSpc>
                  <a:spcPts val="1500"/>
                </a:lnSpc>
                <a:spcBef>
                  <a:spcPct val="20000"/>
                </a:spcBef>
                <a:spcAft>
                  <a:spcPts val="0"/>
                </a:spcAft>
                <a:defRPr/>
              </a:pPr>
              <a:r>
                <a:rPr lang="fr-CH" sz="1100" b="1" dirty="0">
                  <a:solidFill>
                    <a:srgbClr val="0A4741"/>
                  </a:solidFill>
                  <a:latin typeface="+mn-lt"/>
                  <a:cs typeface="Calibri" pitchFamily="34" charset="0"/>
                </a:rPr>
                <a:t>This document has been </a:t>
              </a:r>
              <a:r>
                <a:rPr lang="fr-CH" sz="1100" b="1" dirty="0" err="1">
                  <a:solidFill>
                    <a:srgbClr val="0A4741"/>
                  </a:solidFill>
                  <a:latin typeface="+mn-lt"/>
                  <a:cs typeface="Calibri" pitchFamily="34" charset="0"/>
                </a:rPr>
                <a:t>prepared</a:t>
              </a:r>
              <a:r>
                <a:rPr lang="fr-CH" sz="1100" b="1" dirty="0">
                  <a:solidFill>
                    <a:srgbClr val="0A4741"/>
                  </a:solidFill>
                  <a:latin typeface="+mn-lt"/>
                  <a:cs typeface="Calibri" pitchFamily="34" charset="0"/>
                </a:rPr>
                <a:t> for the Finance </a:t>
              </a:r>
              <a:r>
                <a:rPr lang="fr-CH" sz="1100" b="1" dirty="0" err="1">
                  <a:solidFill>
                    <a:srgbClr val="0A4741"/>
                  </a:solidFill>
                  <a:latin typeface="+mn-lt"/>
                  <a:cs typeface="Calibri" pitchFamily="34" charset="0"/>
                </a:rPr>
                <a:t>department</a:t>
              </a:r>
              <a:r>
                <a:rPr lang="fr-CH" sz="1100" b="1" dirty="0">
                  <a:solidFill>
                    <a:srgbClr val="0A4741"/>
                  </a:solidFill>
                  <a:latin typeface="+mn-lt"/>
                  <a:cs typeface="Calibri" pitchFamily="34" charset="0"/>
                </a:rPr>
                <a:t> of the Client. It must not </a:t>
              </a:r>
              <a:r>
                <a:rPr lang="fr-CH" sz="1100" b="1" dirty="0" err="1">
                  <a:solidFill>
                    <a:srgbClr val="0A4741"/>
                  </a:solidFill>
                  <a:latin typeface="+mn-lt"/>
                  <a:cs typeface="Calibri" pitchFamily="34" charset="0"/>
                </a:rPr>
                <a:t>be</a:t>
              </a:r>
              <a:r>
                <a:rPr lang="fr-CH" sz="1100" b="1" dirty="0">
                  <a:solidFill>
                    <a:srgbClr val="0A4741"/>
                  </a:solidFill>
                  <a:latin typeface="+mn-lt"/>
                  <a:cs typeface="Calibri" pitchFamily="34" charset="0"/>
                </a:rPr>
                <a:t> </a:t>
              </a:r>
              <a:r>
                <a:rPr lang="fr-CH" sz="1100" b="1" dirty="0" err="1">
                  <a:solidFill>
                    <a:srgbClr val="0A4741"/>
                  </a:solidFill>
                  <a:latin typeface="+mn-lt"/>
                  <a:cs typeface="Calibri" pitchFamily="34" charset="0"/>
                </a:rPr>
                <a:t>communicated</a:t>
              </a:r>
              <a:r>
                <a:rPr lang="fr-CH" sz="1100" b="1" dirty="0">
                  <a:solidFill>
                    <a:srgbClr val="0A4741"/>
                  </a:solidFill>
                  <a:latin typeface="+mn-lt"/>
                  <a:cs typeface="Calibri" pitchFamily="34" charset="0"/>
                </a:rPr>
                <a:t> or </a:t>
              </a:r>
              <a:r>
                <a:rPr lang="fr-CH" sz="1100" b="1" dirty="0" err="1">
                  <a:solidFill>
                    <a:srgbClr val="0A4741"/>
                  </a:solidFill>
                  <a:latin typeface="+mn-lt"/>
                  <a:cs typeface="Calibri" pitchFamily="34" charset="0"/>
                </a:rPr>
                <a:t>published</a:t>
              </a:r>
              <a:r>
                <a:rPr lang="fr-CH" sz="1100" b="1" dirty="0">
                  <a:solidFill>
                    <a:srgbClr val="0A4741"/>
                  </a:solidFill>
                  <a:latin typeface="+mn-lt"/>
                  <a:cs typeface="Calibri" pitchFamily="34" charset="0"/>
                </a:rPr>
                <a:t> </a:t>
              </a:r>
              <a:r>
                <a:rPr lang="fr-CH" sz="1100" b="1" dirty="0" err="1">
                  <a:solidFill>
                    <a:srgbClr val="0A4741"/>
                  </a:solidFill>
                  <a:latin typeface="+mn-lt"/>
                  <a:cs typeface="Calibri" pitchFamily="34" charset="0"/>
                </a:rPr>
                <a:t>externally</a:t>
              </a:r>
              <a:r>
                <a:rPr lang="fr-CH" sz="1100" b="1" dirty="0">
                  <a:solidFill>
                    <a:srgbClr val="0A4741"/>
                  </a:solidFill>
                  <a:latin typeface="+mn-lt"/>
                  <a:cs typeface="Calibri" pitchFamily="34" charset="0"/>
                </a:rPr>
                <a:t> without </a:t>
              </a:r>
              <a:r>
                <a:rPr lang="fr-CH" sz="1100" b="1" dirty="0" err="1">
                  <a:solidFill>
                    <a:srgbClr val="0A4741"/>
                  </a:solidFill>
                  <a:latin typeface="+mn-lt"/>
                  <a:cs typeface="Calibri" pitchFamily="34" charset="0"/>
                </a:rPr>
                <a:t>prior</a:t>
              </a:r>
              <a:r>
                <a:rPr lang="fr-CH" sz="1100" b="1" dirty="0">
                  <a:solidFill>
                    <a:srgbClr val="0A4741"/>
                  </a:solidFill>
                  <a:latin typeface="+mn-lt"/>
                  <a:cs typeface="Calibri" pitchFamily="34" charset="0"/>
                </a:rPr>
                <a:t> </a:t>
              </a:r>
              <a:r>
                <a:rPr lang="fr-CH" sz="1100" b="1" dirty="0" err="1">
                  <a:solidFill>
                    <a:srgbClr val="0A4741"/>
                  </a:solidFill>
                  <a:latin typeface="+mn-lt"/>
                  <a:cs typeface="Calibri" pitchFamily="34" charset="0"/>
                </a:rPr>
                <a:t>written</a:t>
              </a:r>
              <a:r>
                <a:rPr lang="fr-CH" sz="1100" b="1" dirty="0">
                  <a:solidFill>
                    <a:srgbClr val="0A4741"/>
                  </a:solidFill>
                  <a:latin typeface="+mn-lt"/>
                  <a:cs typeface="Calibri" pitchFamily="34" charset="0"/>
                </a:rPr>
                <a:t> consent of  KERIUS FINANCE.</a:t>
              </a:r>
              <a:endParaRPr lang="fr-FR" sz="1100" dirty="0">
                <a:solidFill>
                  <a:srgbClr val="0A4741"/>
                </a:solidFill>
                <a:latin typeface="+mn-lt"/>
                <a:cs typeface="Calibri" pitchFamily="34" charset="0"/>
              </a:endParaRPr>
            </a:p>
            <a:p>
              <a:pPr algn="just" defTabSz="914400" eaLnBrk="1" fontAlgn="auto" hangingPunct="1">
                <a:lnSpc>
                  <a:spcPts val="1500"/>
                </a:lnSpc>
                <a:spcBef>
                  <a:spcPct val="20000"/>
                </a:spcBef>
                <a:spcAft>
                  <a:spcPts val="0"/>
                </a:spcAft>
                <a:defRPr/>
              </a:pPr>
              <a:r>
                <a:rPr lang="en-GB" sz="960" dirty="0">
                  <a:solidFill>
                    <a:srgbClr val="333333"/>
                  </a:solidFill>
                  <a:latin typeface="+mn-lt"/>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960" dirty="0" err="1">
                  <a:solidFill>
                    <a:srgbClr val="333333"/>
                  </a:solidFill>
                  <a:latin typeface="+mn-lt"/>
                  <a:cs typeface="Calibri" pitchFamily="34" charset="0"/>
                </a:rPr>
                <a:t>Please</a:t>
              </a:r>
              <a:r>
                <a:rPr lang="fr-FR" sz="960" dirty="0">
                  <a:solidFill>
                    <a:srgbClr val="333333"/>
                  </a:solidFill>
                  <a:latin typeface="+mn-lt"/>
                  <a:cs typeface="Calibri" pitchFamily="34" charset="0"/>
                </a:rPr>
                <a:t> note </a:t>
              </a:r>
              <a:r>
                <a:rPr lang="fr-FR" sz="960" dirty="0" err="1">
                  <a:solidFill>
                    <a:srgbClr val="333333"/>
                  </a:solidFill>
                  <a:latin typeface="+mn-lt"/>
                  <a:cs typeface="Calibri" pitchFamily="34" charset="0"/>
                </a:rPr>
                <a:t>that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this</a:t>
              </a:r>
              <a:r>
                <a:rPr lang="fr-FR" sz="960" dirty="0">
                  <a:solidFill>
                    <a:srgbClr val="333333"/>
                  </a:solidFill>
                  <a:latin typeface="+mn-lt"/>
                  <a:cs typeface="Calibri" pitchFamily="34" charset="0"/>
                </a:rPr>
                <a:t> document </a:t>
              </a:r>
              <a:r>
                <a:rPr lang="fr-FR" sz="960" dirty="0" err="1">
                  <a:solidFill>
                    <a:srgbClr val="333333"/>
                  </a:solidFill>
                  <a:latin typeface="+mn-lt"/>
                  <a:cs typeface="Calibri" pitchFamily="34" charset="0"/>
                </a:rPr>
                <a:t>does</a:t>
              </a:r>
              <a:r>
                <a:rPr lang="fr-FR" sz="960" dirty="0">
                  <a:solidFill>
                    <a:srgbClr val="333333"/>
                  </a:solidFill>
                  <a:latin typeface="+mn-lt"/>
                  <a:cs typeface="Calibri" pitchFamily="34" charset="0"/>
                </a:rPr>
                <a:t> not </a:t>
              </a:r>
              <a:r>
                <a:rPr lang="fr-FR" sz="960" dirty="0" err="1">
                  <a:solidFill>
                    <a:srgbClr val="333333"/>
                  </a:solidFill>
                  <a:latin typeface="+mn-lt"/>
                  <a:cs typeface="Calibri" pitchFamily="34" charset="0"/>
                </a:rPr>
                <a:t>constitute</a:t>
              </a:r>
              <a:r>
                <a:rPr lang="fr-FR" sz="960" dirty="0">
                  <a:solidFill>
                    <a:srgbClr val="333333"/>
                  </a:solidFill>
                  <a:latin typeface="+mn-lt"/>
                  <a:cs typeface="Calibri" pitchFamily="34" charset="0"/>
                </a:rPr>
                <a:t> a </a:t>
              </a:r>
              <a:r>
                <a:rPr lang="fr-FR" sz="960" dirty="0" err="1">
                  <a:solidFill>
                    <a:srgbClr val="333333"/>
                  </a:solidFill>
                  <a:latin typeface="+mn-lt"/>
                  <a:cs typeface="Calibri" pitchFamily="34" charset="0"/>
                </a:rPr>
                <a:t>contractual</a:t>
              </a:r>
              <a:r>
                <a:rPr lang="fr-FR" sz="960" dirty="0">
                  <a:solidFill>
                    <a:srgbClr val="333333"/>
                  </a:solidFill>
                  <a:latin typeface="+mn-lt"/>
                  <a:cs typeface="Calibri" pitchFamily="34" charset="0"/>
                </a:rPr>
                <a:t> documentation of the transactions or </a:t>
              </a:r>
              <a:r>
                <a:rPr lang="fr-FR" sz="960" dirty="0" err="1">
                  <a:solidFill>
                    <a:srgbClr val="333333"/>
                  </a:solidFill>
                  <a:latin typeface="+mn-lt"/>
                  <a:cs typeface="Calibri" pitchFamily="34" charset="0"/>
                </a:rPr>
                <a:t>processes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that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may</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be</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described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nor</a:t>
              </a:r>
              <a:r>
                <a:rPr lang="fr-FR" sz="960" dirty="0">
                  <a:solidFill>
                    <a:srgbClr val="333333"/>
                  </a:solidFill>
                  <a:latin typeface="+mn-lt"/>
                  <a:cs typeface="Calibri" pitchFamily="34" charset="0"/>
                </a:rPr>
                <a:t> a </a:t>
              </a:r>
              <a:r>
                <a:rPr lang="fr-FR" sz="960" dirty="0" err="1">
                  <a:solidFill>
                    <a:srgbClr val="333333"/>
                  </a:solidFill>
                  <a:latin typeface="+mn-lt"/>
                  <a:cs typeface="Calibri" pitchFamily="34" charset="0"/>
                </a:rPr>
                <a:t>recommendation</a:t>
              </a:r>
              <a:r>
                <a:rPr lang="fr-FR" sz="960" dirty="0">
                  <a:solidFill>
                    <a:srgbClr val="333333"/>
                  </a:solidFill>
                  <a:latin typeface="+mn-lt"/>
                  <a:cs typeface="Calibri" pitchFamily="34" charset="0"/>
                </a:rPr>
                <a:t> or </a:t>
              </a:r>
              <a:r>
                <a:rPr lang="fr-FR" sz="960" dirty="0" err="1">
                  <a:solidFill>
                    <a:srgbClr val="333333"/>
                  </a:solidFill>
                  <a:latin typeface="+mn-lt"/>
                  <a:cs typeface="Calibri" pitchFamily="34" charset="0"/>
                </a:rPr>
                <a:t>solicitation</a:t>
              </a:r>
              <a:r>
                <a:rPr lang="fr-FR" sz="960" dirty="0">
                  <a:solidFill>
                    <a:srgbClr val="333333"/>
                  </a:solidFill>
                  <a:latin typeface="+mn-lt"/>
                  <a:cs typeface="Calibri" pitchFamily="34" charset="0"/>
                </a:rPr>
                <a:t> to enter </a:t>
              </a:r>
              <a:r>
                <a:rPr lang="fr-FR" sz="960" dirty="0" err="1">
                  <a:solidFill>
                    <a:srgbClr val="333333"/>
                  </a:solidFill>
                  <a:latin typeface="+mn-lt"/>
                  <a:cs typeface="Calibri" pitchFamily="34" charset="0"/>
                </a:rPr>
                <a:t>into</a:t>
              </a:r>
              <a:r>
                <a:rPr lang="fr-FR" sz="960" dirty="0">
                  <a:solidFill>
                    <a:srgbClr val="333333"/>
                  </a:solidFill>
                  <a:latin typeface="+mn-lt"/>
                  <a:cs typeface="Calibri" pitchFamily="34" charset="0"/>
                </a:rPr>
                <a:t> the transactions or </a:t>
              </a:r>
              <a:r>
                <a:rPr lang="fr-FR" sz="960" dirty="0" err="1">
                  <a:solidFill>
                    <a:srgbClr val="333333"/>
                  </a:solidFill>
                  <a:latin typeface="+mn-lt"/>
                  <a:cs typeface="Calibri" pitchFamily="34" charset="0"/>
                </a:rPr>
                <a:t>processes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described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herein</a:t>
              </a:r>
              <a:r>
                <a:rPr lang="fr-FR" sz="960" dirty="0">
                  <a:solidFill>
                    <a:srgbClr val="333333"/>
                  </a:solidFill>
                  <a:latin typeface="+mn-lt"/>
                  <a:cs typeface="Calibri" pitchFamily="34" charset="0"/>
                </a:rPr>
                <a:t>.  If the Client </a:t>
              </a:r>
              <a:r>
                <a:rPr lang="fr-FR" sz="960" dirty="0" err="1">
                  <a:solidFill>
                    <a:srgbClr val="333333"/>
                  </a:solidFill>
                  <a:latin typeface="+mn-lt"/>
                  <a:cs typeface="Calibri" pitchFamily="34" charset="0"/>
                </a:rPr>
                <a:t>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interested</a:t>
              </a:r>
              <a:r>
                <a:rPr lang="fr-FR" sz="960" dirty="0">
                  <a:solidFill>
                    <a:srgbClr val="333333"/>
                  </a:solidFill>
                  <a:latin typeface="+mn-lt"/>
                  <a:cs typeface="Calibri" pitchFamily="34" charset="0"/>
                </a:rPr>
                <a:t> in setting up </a:t>
              </a:r>
              <a:r>
                <a:rPr lang="fr-FR" sz="960" dirty="0" err="1">
                  <a:solidFill>
                    <a:srgbClr val="333333"/>
                  </a:solidFill>
                  <a:latin typeface="+mn-lt"/>
                  <a:cs typeface="Calibri" pitchFamily="34" charset="0"/>
                </a:rPr>
                <a:t>this</a:t>
              </a:r>
              <a:r>
                <a:rPr lang="fr-FR" sz="960" dirty="0">
                  <a:solidFill>
                    <a:srgbClr val="333333"/>
                  </a:solidFill>
                  <a:latin typeface="+mn-lt"/>
                  <a:cs typeface="Calibri" pitchFamily="34" charset="0"/>
                </a:rPr>
                <a:t> type of transactions or </a:t>
              </a:r>
              <a:r>
                <a:rPr lang="fr-FR" sz="960" dirty="0" err="1">
                  <a:solidFill>
                    <a:srgbClr val="333333"/>
                  </a:solidFill>
                  <a:latin typeface="+mn-lt"/>
                  <a:cs typeface="Calibri" pitchFamily="34" charset="0"/>
                </a:rPr>
                <a:t>processes</a:t>
              </a:r>
              <a:r>
                <a:rPr lang="fr-FR" sz="960" dirty="0">
                  <a:solidFill>
                    <a:srgbClr val="333333"/>
                  </a:solidFill>
                  <a:latin typeface="+mn-lt"/>
                  <a:cs typeface="Calibri" pitchFamily="34" charset="0"/>
                </a:rPr>
                <a:t>, the Client </a:t>
              </a:r>
              <a:r>
                <a:rPr lang="fr-FR" sz="960" dirty="0" err="1">
                  <a:solidFill>
                    <a:srgbClr val="333333"/>
                  </a:solidFill>
                  <a:latin typeface="+mn-lt"/>
                  <a:cs typeface="Calibri" pitchFamily="34" charset="0"/>
                </a:rPr>
                <a:t>should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conduct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his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own</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analysis</a:t>
              </a:r>
              <a:r>
                <a:rPr lang="fr-FR" sz="960" dirty="0">
                  <a:solidFill>
                    <a:srgbClr val="333333"/>
                  </a:solidFill>
                  <a:latin typeface="+mn-lt"/>
                  <a:cs typeface="Calibri" pitchFamily="34" charset="0"/>
                </a:rPr>
                <a:t> of the </a:t>
              </a:r>
              <a:r>
                <a:rPr lang="fr-FR" sz="960" dirty="0" err="1">
                  <a:solidFill>
                    <a:srgbClr val="333333"/>
                  </a:solidFill>
                  <a:latin typeface="+mn-lt"/>
                  <a:cs typeface="Calibri" pitchFamily="34" charset="0"/>
                </a:rPr>
                <a:t>suitability</a:t>
              </a:r>
              <a:r>
                <a:rPr lang="fr-FR" sz="960" dirty="0">
                  <a:solidFill>
                    <a:srgbClr val="333333"/>
                  </a:solidFill>
                  <a:latin typeface="+mn-lt"/>
                  <a:cs typeface="Calibri" pitchFamily="34" charset="0"/>
                </a:rPr>
                <a:t> to </a:t>
              </a:r>
              <a:r>
                <a:rPr lang="fr-FR" sz="960" dirty="0" err="1">
                  <a:solidFill>
                    <a:srgbClr val="333333"/>
                  </a:solidFill>
                  <a:latin typeface="+mn-lt"/>
                  <a:cs typeface="Calibri" pitchFamily="34" charset="0"/>
                </a:rPr>
                <a:t>his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needs</a:t>
              </a:r>
              <a:r>
                <a:rPr lang="fr-FR" sz="960" dirty="0">
                  <a:solidFill>
                    <a:srgbClr val="333333"/>
                  </a:solidFill>
                  <a:latin typeface="+mn-lt"/>
                  <a:cs typeface="Calibri" pitchFamily="34" charset="0"/>
                </a:rPr>
                <a:t>.  The Client must </a:t>
              </a:r>
              <a:r>
                <a:rPr lang="fr-FR" sz="960" dirty="0" err="1">
                  <a:solidFill>
                    <a:srgbClr val="333333"/>
                  </a:solidFill>
                  <a:latin typeface="+mn-lt"/>
                  <a:cs typeface="Calibri" pitchFamily="34" charset="0"/>
                </a:rPr>
                <a:t>also</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verify</a:t>
              </a:r>
              <a:r>
                <a:rPr lang="fr-FR" sz="960" dirty="0">
                  <a:solidFill>
                    <a:srgbClr val="333333"/>
                  </a:solidFill>
                  <a:latin typeface="+mn-lt"/>
                  <a:cs typeface="Calibri" pitchFamily="34" charset="0"/>
                </a:rPr>
                <a:t> the </a:t>
              </a:r>
              <a:r>
                <a:rPr lang="fr-FR" sz="960" dirty="0" err="1">
                  <a:solidFill>
                    <a:srgbClr val="333333"/>
                  </a:solidFill>
                  <a:latin typeface="+mn-lt"/>
                  <a:cs typeface="Calibri" pitchFamily="34" charset="0"/>
                </a:rPr>
                <a:t>consequences</a:t>
              </a:r>
              <a:r>
                <a:rPr lang="fr-FR" sz="960" dirty="0">
                  <a:solidFill>
                    <a:srgbClr val="333333"/>
                  </a:solidFill>
                  <a:latin typeface="+mn-lt"/>
                  <a:cs typeface="Calibri" pitchFamily="34" charset="0"/>
                </a:rPr>
                <a:t> of </a:t>
              </a:r>
              <a:r>
                <a:rPr lang="fr-FR" sz="960" dirty="0" err="1">
                  <a:solidFill>
                    <a:srgbClr val="333333"/>
                  </a:solidFill>
                  <a:latin typeface="+mn-lt"/>
                  <a:cs typeface="Calibri" pitchFamily="34" charset="0"/>
                </a:rPr>
                <a:t>his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decisions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including</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accounting</a:t>
              </a:r>
              <a:r>
                <a:rPr lang="fr-FR" sz="960" dirty="0">
                  <a:solidFill>
                    <a:srgbClr val="333333"/>
                  </a:solidFill>
                  <a:latin typeface="+mn-lt"/>
                  <a:cs typeface="Calibri" pitchFamily="34" charset="0"/>
                </a:rPr>
                <a:t> and fiscal  aspects. </a:t>
              </a:r>
              <a:r>
                <a:rPr lang="en-GB" sz="960" dirty="0">
                  <a:solidFill>
                    <a:srgbClr val="333333"/>
                  </a:solidFill>
                  <a:latin typeface="+mn-lt"/>
                  <a:cs typeface="Calibri" pitchFamily="34" charset="0"/>
                </a:rPr>
                <a:t>The Client is also responsible for the implementation of his decisions.</a:t>
              </a:r>
            </a:p>
            <a:p>
              <a:pPr algn="just" defTabSz="914400" eaLnBrk="1" fontAlgn="auto" hangingPunct="1">
                <a:lnSpc>
                  <a:spcPts val="1500"/>
                </a:lnSpc>
                <a:spcBef>
                  <a:spcPct val="20000"/>
                </a:spcBef>
                <a:spcAft>
                  <a:spcPts val="0"/>
                </a:spcAft>
                <a:defRPr/>
              </a:pPr>
              <a:r>
                <a:rPr lang="fr-FR" sz="960" dirty="0" err="1">
                  <a:solidFill>
                    <a:srgbClr val="333333"/>
                  </a:solidFill>
                  <a:latin typeface="+mn-lt"/>
                  <a:cs typeface="Calibri" pitchFamily="34" charset="0"/>
                </a:rPr>
                <a:t>Neither</a:t>
              </a:r>
              <a:r>
                <a:rPr lang="fr-FR" sz="960" dirty="0">
                  <a:solidFill>
                    <a:srgbClr val="333333"/>
                  </a:solidFill>
                  <a:latin typeface="+mn-lt"/>
                  <a:cs typeface="Calibri" pitchFamily="34" charset="0"/>
                </a:rPr>
                <a:t>  KERIUS FINANCE </a:t>
              </a:r>
              <a:r>
                <a:rPr lang="fr-FR" sz="960" dirty="0" err="1">
                  <a:solidFill>
                    <a:srgbClr val="333333"/>
                  </a:solidFill>
                  <a:latin typeface="+mn-lt"/>
                  <a:cs typeface="Calibri" pitchFamily="34" charset="0"/>
                </a:rPr>
                <a:t>nor</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its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directors</a:t>
              </a:r>
              <a:r>
                <a:rPr lang="fr-FR" sz="960" dirty="0">
                  <a:solidFill>
                    <a:srgbClr val="333333"/>
                  </a:solidFill>
                  <a:latin typeface="+mn-lt"/>
                  <a:cs typeface="Calibri" pitchFamily="34" charset="0"/>
                </a:rPr>
                <a:t> and </a:t>
              </a:r>
              <a:r>
                <a:rPr lang="fr-FR" sz="960" dirty="0" err="1">
                  <a:solidFill>
                    <a:srgbClr val="333333"/>
                  </a:solidFill>
                  <a:latin typeface="+mn-lt"/>
                  <a:cs typeface="Calibri" pitchFamily="34" charset="0"/>
                </a:rPr>
                <a:t>employees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accept</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liability</a:t>
              </a:r>
              <a:r>
                <a:rPr lang="fr-FR" sz="960" dirty="0">
                  <a:solidFill>
                    <a:srgbClr val="333333"/>
                  </a:solidFill>
                  <a:latin typeface="+mn-lt"/>
                  <a:cs typeface="Calibri" pitchFamily="34" charset="0"/>
                </a:rPr>
                <a:t> for </a:t>
              </a:r>
              <a:r>
                <a:rPr lang="fr-FR" sz="960" dirty="0" err="1">
                  <a:solidFill>
                    <a:srgbClr val="333333"/>
                  </a:solidFill>
                  <a:latin typeface="+mn-lt"/>
                  <a:cs typeface="Calibri" pitchFamily="34" charset="0"/>
                </a:rPr>
                <a:t>any</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loss</a:t>
              </a:r>
              <a:r>
                <a:rPr lang="fr-FR" sz="960" dirty="0">
                  <a:solidFill>
                    <a:srgbClr val="333333"/>
                  </a:solidFill>
                  <a:latin typeface="+mn-lt"/>
                  <a:cs typeface="Calibri" pitchFamily="34" charset="0"/>
                </a:rPr>
                <a:t> or damage </a:t>
              </a:r>
              <a:r>
                <a:rPr lang="fr-FR" sz="960" dirty="0" err="1">
                  <a:solidFill>
                    <a:srgbClr val="333333"/>
                  </a:solidFill>
                  <a:latin typeface="+mn-lt"/>
                  <a:cs typeface="Calibri" pitchFamily="34" charset="0"/>
                </a:rPr>
                <a:t>resulting</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from</a:t>
              </a:r>
              <a:r>
                <a:rPr lang="fr-FR" sz="960" dirty="0">
                  <a:solidFill>
                    <a:srgbClr val="333333"/>
                  </a:solidFill>
                  <a:latin typeface="+mn-lt"/>
                  <a:cs typeface="Calibri" pitchFamily="34" charset="0"/>
                </a:rPr>
                <a:t> the use of </a:t>
              </a:r>
              <a:r>
                <a:rPr lang="fr-FR" sz="960" dirty="0" err="1">
                  <a:solidFill>
                    <a:srgbClr val="333333"/>
                  </a:solidFill>
                  <a:latin typeface="+mn-lt"/>
                  <a:cs typeface="Calibri" pitchFamily="34" charset="0"/>
                </a:rPr>
                <a:t>this</a:t>
              </a:r>
              <a:r>
                <a:rPr lang="fr-FR" sz="960" dirty="0">
                  <a:solidFill>
                    <a:srgbClr val="333333"/>
                  </a:solidFill>
                  <a:latin typeface="+mn-lt"/>
                  <a:cs typeface="Calibri" pitchFamily="34" charset="0"/>
                </a:rPr>
                <a:t> document and </a:t>
              </a:r>
              <a:r>
                <a:rPr lang="fr-FR" sz="960" dirty="0" err="1">
                  <a:solidFill>
                    <a:srgbClr val="333333"/>
                  </a:solidFill>
                  <a:latin typeface="+mn-lt"/>
                  <a:cs typeface="Calibri" pitchFamily="34" charset="0"/>
                </a:rPr>
                <a:t>expressly</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excludes</a:t>
              </a:r>
              <a:r>
                <a:rPr lang="fr-FR" sz="960" dirty="0">
                  <a:solidFill>
                    <a:srgbClr val="333333"/>
                  </a:solidFill>
                  <a:latin typeface="+mn-lt"/>
                  <a:cs typeface="Calibri" pitchFamily="34" charset="0"/>
                </a:rPr>
                <a:t> all </a:t>
              </a:r>
              <a:r>
                <a:rPr lang="fr-FR" sz="960" dirty="0" err="1">
                  <a:solidFill>
                    <a:srgbClr val="333333"/>
                  </a:solidFill>
                  <a:latin typeface="+mn-lt"/>
                  <a:cs typeface="Calibri" pitchFamily="34" charset="0"/>
                </a:rPr>
                <a:t>liability</a:t>
              </a:r>
              <a:r>
                <a:rPr lang="fr-FR" sz="960" dirty="0">
                  <a:solidFill>
                    <a:srgbClr val="333333"/>
                  </a:solidFill>
                  <a:latin typeface="+mn-lt"/>
                  <a:cs typeface="Calibri" pitchFamily="34" charset="0"/>
                </a:rPr>
                <a:t> in respect of </a:t>
              </a:r>
              <a:r>
                <a:rPr lang="fr-FR" sz="960" dirty="0" err="1">
                  <a:solidFill>
                    <a:srgbClr val="333333"/>
                  </a:solidFill>
                  <a:latin typeface="+mn-lt"/>
                  <a:cs typeface="Calibri" pitchFamily="34" charset="0"/>
                </a:rPr>
                <a:t>any</a:t>
              </a:r>
              <a:r>
                <a:rPr lang="fr-FR" sz="960" dirty="0">
                  <a:solidFill>
                    <a:srgbClr val="333333"/>
                  </a:solidFill>
                  <a:latin typeface="+mn-lt"/>
                  <a:cs typeface="Calibri" pitchFamily="34" charset="0"/>
                </a:rPr>
                <a:t> implication of the </a:t>
              </a:r>
              <a:r>
                <a:rPr lang="fr-FR" sz="960" dirty="0" err="1">
                  <a:solidFill>
                    <a:srgbClr val="333333"/>
                  </a:solidFill>
                  <a:latin typeface="+mn-lt"/>
                  <a:cs typeface="Calibri" pitchFamily="34" charset="0"/>
                </a:rPr>
                <a:t>described</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ideas</a:t>
              </a:r>
              <a:r>
                <a:rPr lang="fr-FR" sz="960" dirty="0">
                  <a:solidFill>
                    <a:srgbClr val="333333"/>
                  </a:solidFill>
                  <a:latin typeface="+mn-lt"/>
                  <a:cs typeface="Calibri" pitchFamily="34" charset="0"/>
                </a:rPr>
                <a:t> or transactions on the </a:t>
              </a:r>
              <a:r>
                <a:rPr lang="fr-FR" sz="960" dirty="0" err="1">
                  <a:solidFill>
                    <a:srgbClr val="333333"/>
                  </a:solidFill>
                  <a:latin typeface="+mn-lt"/>
                  <a:cs typeface="Calibri" pitchFamily="34" charset="0"/>
                </a:rPr>
                <a:t>Client’s</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own</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specific</a:t>
              </a:r>
              <a:r>
                <a:rPr lang="fr-FR" sz="960" dirty="0">
                  <a:solidFill>
                    <a:srgbClr val="333333"/>
                  </a:solidFill>
                  <a:latin typeface="+mn-lt"/>
                  <a:cs typeface="Calibri" pitchFamily="34" charset="0"/>
                </a:rPr>
                <a:t> </a:t>
              </a:r>
              <a:r>
                <a:rPr lang="fr-FR" sz="960" dirty="0" err="1">
                  <a:solidFill>
                    <a:srgbClr val="333333"/>
                  </a:solidFill>
                  <a:latin typeface="+mn-lt"/>
                  <a:cs typeface="Calibri" pitchFamily="34" charset="0"/>
                </a:rPr>
                <a:t>particulars</a:t>
              </a:r>
              <a:r>
                <a:rPr lang="fr-FR" sz="960" dirty="0">
                  <a:solidFill>
                    <a:srgbClr val="333333"/>
                  </a:solidFill>
                  <a:latin typeface="+mn-lt"/>
                  <a:cs typeface="Calibri" pitchFamily="34" charset="0"/>
                </a:rPr>
                <a:t>.</a:t>
              </a:r>
            </a:p>
          </p:txBody>
        </p:sp>
      </p:grpSp>
      <p:grpSp>
        <p:nvGrpSpPr>
          <p:cNvPr id="13" name="Groupe 12">
            <a:extLst>
              <a:ext uri="{FF2B5EF4-FFF2-40B4-BE49-F238E27FC236}">
                <a16:creationId xmlns:a16="http://schemas.microsoft.com/office/drawing/2014/main" id="{ADDE5BDA-6A83-4773-2E21-1D3AA574F5A5}"/>
              </a:ext>
            </a:extLst>
          </p:cNvPr>
          <p:cNvGrpSpPr/>
          <p:nvPr userDrawn="1"/>
        </p:nvGrpSpPr>
        <p:grpSpPr>
          <a:xfrm>
            <a:off x="3254478" y="479873"/>
            <a:ext cx="5683045" cy="455843"/>
            <a:chOff x="3254478" y="479873"/>
            <a:chExt cx="5683045" cy="455843"/>
          </a:xfrm>
        </p:grpSpPr>
        <p:sp>
          <p:nvSpPr>
            <p:cNvPr id="14" name="ZoneTexte 13">
              <a:extLst>
                <a:ext uri="{FF2B5EF4-FFF2-40B4-BE49-F238E27FC236}">
                  <a16:creationId xmlns:a16="http://schemas.microsoft.com/office/drawing/2014/main" id="{DE3165F8-16ED-FD22-2242-A8DDF9AC8182}"/>
                </a:ext>
              </a:extLst>
            </p:cNvPr>
            <p:cNvSpPr txBox="1"/>
            <p:nvPr userDrawn="1"/>
          </p:nvSpPr>
          <p:spPr>
            <a:xfrm>
              <a:off x="3254478" y="479873"/>
              <a:ext cx="5683045" cy="400110"/>
            </a:xfrm>
            <a:prstGeom prst="rect">
              <a:avLst/>
            </a:prstGeom>
            <a:noFill/>
          </p:spPr>
          <p:txBody>
            <a:bodyPr wrap="square" rtlCol="0" anchor="ctr">
              <a:spAutoFit/>
            </a:bodyPr>
            <a:lstStyle/>
            <a:p>
              <a:pPr algn="ctr"/>
              <a:r>
                <a:rPr lang="fr-FR" sz="2000" dirty="0">
                  <a:solidFill>
                    <a:schemeClr val="bg1"/>
                  </a:solidFill>
                  <a:latin typeface="+mj-lt"/>
                </a:rPr>
                <a:t>Avertissement - Disclaimer</a:t>
              </a:r>
            </a:p>
          </p:txBody>
        </p:sp>
        <p:cxnSp>
          <p:nvCxnSpPr>
            <p:cNvPr id="15" name="Connecteur droit 14">
              <a:extLst>
                <a:ext uri="{FF2B5EF4-FFF2-40B4-BE49-F238E27FC236}">
                  <a16:creationId xmlns:a16="http://schemas.microsoft.com/office/drawing/2014/main" id="{5DBD6844-CA9B-5BB6-C700-6C6BBC1A7C57}"/>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496921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4_Disclaimer">
    <p:spTree>
      <p:nvGrpSpPr>
        <p:cNvPr id="1" name=""/>
        <p:cNvGrpSpPr/>
        <p:nvPr/>
      </p:nvGrpSpPr>
      <p:grpSpPr>
        <a:xfrm>
          <a:off x="0" y="0"/>
          <a:ext cx="0" cy="0"/>
          <a:chOff x="0" y="0"/>
          <a:chExt cx="0" cy="0"/>
        </a:xfrm>
      </p:grpSpPr>
      <p:grpSp>
        <p:nvGrpSpPr>
          <p:cNvPr id="13" name="Groupe 12">
            <a:extLst>
              <a:ext uri="{FF2B5EF4-FFF2-40B4-BE49-F238E27FC236}">
                <a16:creationId xmlns:a16="http://schemas.microsoft.com/office/drawing/2014/main" id="{ADDE5BDA-6A83-4773-2E21-1D3AA574F5A5}"/>
              </a:ext>
            </a:extLst>
          </p:cNvPr>
          <p:cNvGrpSpPr/>
          <p:nvPr userDrawn="1"/>
        </p:nvGrpSpPr>
        <p:grpSpPr>
          <a:xfrm>
            <a:off x="3254478" y="479873"/>
            <a:ext cx="5683045" cy="455843"/>
            <a:chOff x="3254478" y="479873"/>
            <a:chExt cx="5683045" cy="455843"/>
          </a:xfrm>
        </p:grpSpPr>
        <p:sp>
          <p:nvSpPr>
            <p:cNvPr id="14" name="ZoneTexte 13">
              <a:extLst>
                <a:ext uri="{FF2B5EF4-FFF2-40B4-BE49-F238E27FC236}">
                  <a16:creationId xmlns:a16="http://schemas.microsoft.com/office/drawing/2014/main" id="{DE3165F8-16ED-FD22-2242-A8DDF9AC8182}"/>
                </a:ext>
              </a:extLst>
            </p:cNvPr>
            <p:cNvSpPr txBox="1"/>
            <p:nvPr userDrawn="1"/>
          </p:nvSpPr>
          <p:spPr>
            <a:xfrm>
              <a:off x="3254478" y="479873"/>
              <a:ext cx="5683045" cy="400110"/>
            </a:xfrm>
            <a:prstGeom prst="rect">
              <a:avLst/>
            </a:prstGeom>
            <a:noFill/>
          </p:spPr>
          <p:txBody>
            <a:bodyPr wrap="square" rtlCol="0" anchor="ctr">
              <a:spAutoFit/>
            </a:bodyPr>
            <a:lstStyle/>
            <a:p>
              <a:pPr algn="ctr"/>
              <a:r>
                <a:rPr lang="fr-FR" sz="2000" dirty="0">
                  <a:solidFill>
                    <a:schemeClr val="bg1"/>
                  </a:solidFill>
                  <a:latin typeface="+mj-lt"/>
                </a:rPr>
                <a:t>titre</a:t>
              </a:r>
            </a:p>
          </p:txBody>
        </p:sp>
        <p:cxnSp>
          <p:nvCxnSpPr>
            <p:cNvPr id="15" name="Connecteur droit 14">
              <a:extLst>
                <a:ext uri="{FF2B5EF4-FFF2-40B4-BE49-F238E27FC236}">
                  <a16:creationId xmlns:a16="http://schemas.microsoft.com/office/drawing/2014/main" id="{5DBD6844-CA9B-5BB6-C700-6C6BBC1A7C57}"/>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grpSp>
      <p:pic>
        <p:nvPicPr>
          <p:cNvPr id="2" name="Graphique 1">
            <a:extLst>
              <a:ext uri="{FF2B5EF4-FFF2-40B4-BE49-F238E27FC236}">
                <a16:creationId xmlns:a16="http://schemas.microsoft.com/office/drawing/2014/main" id="{E59A4331-1705-2459-C7B9-99561E2F7A4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16200000">
            <a:off x="-4364609" y="1487429"/>
            <a:ext cx="6858001" cy="4029448"/>
          </a:xfrm>
          <a:prstGeom prst="rect">
            <a:avLst/>
          </a:prstGeom>
        </p:spPr>
      </p:pic>
    </p:spTree>
    <p:extLst>
      <p:ext uri="{BB962C8B-B14F-4D97-AF65-F5344CB8AC3E}">
        <p14:creationId xmlns:p14="http://schemas.microsoft.com/office/powerpoint/2010/main" val="25418483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1_Graphique large">
    <p:bg>
      <p:bgPr>
        <a:solidFill>
          <a:schemeClr val="bg2"/>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Espace réservé du texte 6">
            <a:extLst>
              <a:ext uri="{FF2B5EF4-FFF2-40B4-BE49-F238E27FC236}">
                <a16:creationId xmlns:a16="http://schemas.microsoft.com/office/drawing/2014/main" id="{43055B16-727F-2DED-CA71-7C2A88DF8BD9}"/>
              </a:ext>
            </a:extLst>
          </p:cNvPr>
          <p:cNvSpPr>
            <a:spLocks noGrp="1"/>
          </p:cNvSpPr>
          <p:nvPr>
            <p:ph type="body" sz="quarter" idx="10" hasCustomPrompt="1"/>
          </p:nvPr>
        </p:nvSpPr>
        <p:spPr>
          <a:xfrm>
            <a:off x="2378436" y="509669"/>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3" name="Connecteur droit 12">
            <a:extLst>
              <a:ext uri="{FF2B5EF4-FFF2-40B4-BE49-F238E27FC236}">
                <a16:creationId xmlns:a16="http://schemas.microsoft.com/office/drawing/2014/main" id="{0DFA133A-303C-17A8-1D65-5368B8D18FCC}"/>
              </a:ext>
            </a:extLst>
          </p:cNvPr>
          <p:cNvCxnSpPr>
            <a:cxnSpLocks/>
          </p:cNvCxnSpPr>
          <p:nvPr userDrawn="1"/>
        </p:nvCxnSpPr>
        <p:spPr>
          <a:xfrm>
            <a:off x="4620635" y="935716"/>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pic>
        <p:nvPicPr>
          <p:cNvPr id="2" name="Image 1">
            <a:extLst>
              <a:ext uri="{FF2B5EF4-FFF2-40B4-BE49-F238E27FC236}">
                <a16:creationId xmlns:a16="http://schemas.microsoft.com/office/drawing/2014/main" id="{677FF933-4336-0A09-053B-B3B34829AD96}"/>
              </a:ext>
            </a:extLst>
          </p:cNvPr>
          <p:cNvPicPr>
            <a:picLocks noChangeAspect="1"/>
          </p:cNvPicPr>
          <p:nvPr userDrawn="1"/>
        </p:nvPicPr>
        <p:blipFill>
          <a:blip r:embed="rId2"/>
          <a:stretch>
            <a:fillRect/>
          </a:stretch>
        </p:blipFill>
        <p:spPr>
          <a:xfrm>
            <a:off x="10379499" y="146246"/>
            <a:ext cx="1623112" cy="499727"/>
          </a:xfrm>
          <a:prstGeom prst="rect">
            <a:avLst/>
          </a:prstGeom>
        </p:spPr>
      </p:pic>
      <p:pic>
        <p:nvPicPr>
          <p:cNvPr id="5" name="Graphique 4">
            <a:extLst>
              <a:ext uri="{FF2B5EF4-FFF2-40B4-BE49-F238E27FC236}">
                <a16:creationId xmlns:a16="http://schemas.microsoft.com/office/drawing/2014/main" id="{7F55AA11-ED05-A8BA-B22C-9FA473702E8C}"/>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8835484">
            <a:off x="5699245" y="5441068"/>
            <a:ext cx="12830708" cy="2833864"/>
          </a:xfrm>
          <a:prstGeom prst="rect">
            <a:avLst/>
          </a:prstGeom>
        </p:spPr>
      </p:pic>
    </p:spTree>
    <p:extLst>
      <p:ext uri="{BB962C8B-B14F-4D97-AF65-F5344CB8AC3E}">
        <p14:creationId xmlns:p14="http://schemas.microsoft.com/office/powerpoint/2010/main" val="88837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bloc">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6B4CF2-AFFE-197C-C914-D74CAF0F31AA}"/>
              </a:ext>
            </a:extLst>
          </p:cNvPr>
          <p:cNvSpPr>
            <a:spLocks noGrp="1" noRot="1" noMove="1" noResize="1" noEditPoints="1" noAdjustHandles="1" noChangeArrowheads="1" noChangeShapeType="1"/>
          </p:cNvSpPr>
          <p:nvPr userDrawn="1"/>
        </p:nvSpPr>
        <p:spPr>
          <a:xfrm>
            <a:off x="-3" y="0"/>
            <a:ext cx="12192000" cy="5023414"/>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11" name="Graphique 10">
            <a:extLst>
              <a:ext uri="{FF2B5EF4-FFF2-40B4-BE49-F238E27FC236}">
                <a16:creationId xmlns:a16="http://schemas.microsoft.com/office/drawing/2014/main" id="{C45847E5-689C-8E64-A31E-DAAEAD16A18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567073">
            <a:off x="5551042" y="3920823"/>
            <a:ext cx="8419080" cy="2261285"/>
          </a:xfrm>
          <a:prstGeom prst="rect">
            <a:avLst/>
          </a:prstGeom>
        </p:spPr>
      </p:pic>
      <p:sp>
        <p:nvSpPr>
          <p:cNvPr id="5" name="Rectangle : coins arrondis 4">
            <a:extLst>
              <a:ext uri="{FF2B5EF4-FFF2-40B4-BE49-F238E27FC236}">
                <a16:creationId xmlns:a16="http://schemas.microsoft.com/office/drawing/2014/main" id="{56500C0F-41EB-6587-41FA-5FD5BA13FCE5}"/>
              </a:ext>
            </a:extLst>
          </p:cNvPr>
          <p:cNvSpPr/>
          <p:nvPr userDrawn="1"/>
        </p:nvSpPr>
        <p:spPr>
          <a:xfrm>
            <a:off x="1020498" y="3037848"/>
            <a:ext cx="10150998" cy="2239002"/>
          </a:xfrm>
          <a:prstGeom prst="roundRect">
            <a:avLst>
              <a:gd name="adj" fmla="val 5314"/>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8" name="Espace réservé du texte 6">
            <a:extLst>
              <a:ext uri="{FF2B5EF4-FFF2-40B4-BE49-F238E27FC236}">
                <a16:creationId xmlns:a16="http://schemas.microsoft.com/office/drawing/2014/main" id="{ED90451D-0BAE-B864-BCB9-690B76AF6F33}"/>
              </a:ext>
            </a:extLst>
          </p:cNvPr>
          <p:cNvSpPr>
            <a:spLocks noGrp="1"/>
          </p:cNvSpPr>
          <p:nvPr>
            <p:ph type="body" sz="quarter" idx="11" hasCustomPrompt="1"/>
          </p:nvPr>
        </p:nvSpPr>
        <p:spPr>
          <a:xfrm>
            <a:off x="1803773" y="2038627"/>
            <a:ext cx="8584455" cy="756127"/>
          </a:xfrm>
          <a:prstGeom prst="rect">
            <a:avLst/>
          </a:prstGeom>
        </p:spPr>
        <p:txBody>
          <a:bodyPr/>
          <a:lstStyle>
            <a:lvl1pPr marL="0" indent="0" algn="l">
              <a:lnSpc>
                <a:spcPts val="1700"/>
              </a:lnSpc>
              <a:spcBef>
                <a:spcPts val="0"/>
              </a:spcBef>
              <a:buNone/>
              <a:defRPr sz="1200" b="1">
                <a:solidFill>
                  <a:srgbClr val="0A4741"/>
                </a:solidFill>
                <a:latin typeface="+mn-lt"/>
              </a:defRPr>
            </a:lvl1pPr>
            <a:lvl2pPr marL="457200" indent="0">
              <a:buNone/>
              <a:defRPr/>
            </a:lvl2pPr>
          </a:lstStyle>
          <a:p>
            <a:pPr algn="l">
              <a:lnSpc>
                <a:spcPts val="1700"/>
              </a:lnSpc>
            </a:pPr>
            <a:r>
              <a:rPr lang="fr-FR" sz="1200" b="0" i="0" dirty="0">
                <a:solidFill>
                  <a:srgbClr val="0A4741"/>
                </a:solidFill>
                <a:effectLst/>
                <a:latin typeface="Open Sans bold" pitchFamily="2" charset="0"/>
                <a:ea typeface="Open Sans bold" pitchFamily="2" charset="0"/>
                <a:cs typeface="Open Sans bold" pitchFamily="2" charset="0"/>
              </a:rPr>
              <a:t>Et olim </a:t>
            </a:r>
            <a:r>
              <a:rPr lang="fr-FR" sz="1200" b="0" i="0" dirty="0" err="1">
                <a:solidFill>
                  <a:srgbClr val="0A4741"/>
                </a:solidFill>
                <a:effectLst/>
                <a:latin typeface="Open Sans bold" pitchFamily="2" charset="0"/>
                <a:ea typeface="Open Sans bold" pitchFamily="2" charset="0"/>
                <a:cs typeface="Open Sans bold" pitchFamily="2" charset="0"/>
              </a:rPr>
              <a:t>licet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otiosae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sint</a:t>
            </a:r>
            <a:r>
              <a:rPr lang="fr-FR" sz="1200" b="0" i="0" dirty="0">
                <a:solidFill>
                  <a:srgbClr val="0A4741"/>
                </a:solidFill>
                <a:effectLst/>
                <a:latin typeface="Open Sans bold" pitchFamily="2" charset="0"/>
                <a:ea typeface="Open Sans bold" pitchFamily="2" charset="0"/>
                <a:cs typeface="Open Sans bold" pitchFamily="2" charset="0"/>
              </a:rPr>
              <a:t> tribus </a:t>
            </a:r>
            <a:r>
              <a:rPr lang="fr-FR" sz="1200" b="0" i="0" dirty="0" err="1">
                <a:solidFill>
                  <a:srgbClr val="0A4741"/>
                </a:solidFill>
                <a:effectLst/>
                <a:latin typeface="Open Sans bold" pitchFamily="2" charset="0"/>
                <a:ea typeface="Open Sans bold" pitchFamily="2" charset="0"/>
                <a:cs typeface="Open Sans bold" pitchFamily="2" charset="0"/>
              </a:rPr>
              <a:t>pacataeque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centuriae</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nulla</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suffragiorum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certamina</a:t>
            </a:r>
            <a:r>
              <a:rPr lang="fr-FR" sz="1200" b="0" i="0" dirty="0">
                <a:solidFill>
                  <a:srgbClr val="0A4741"/>
                </a:solidFill>
                <a:effectLst/>
                <a:latin typeface="Open Sans bold" pitchFamily="2" charset="0"/>
                <a:ea typeface="Open Sans bold" pitchFamily="2" charset="0"/>
                <a:cs typeface="Open Sans bold" pitchFamily="2" charset="0"/>
              </a:rPr>
              <a:t> set </a:t>
            </a:r>
            <a:r>
              <a:rPr lang="fr-FR" sz="1200" b="0" i="0" dirty="0" err="1">
                <a:solidFill>
                  <a:srgbClr val="0A4741"/>
                </a:solidFill>
                <a:effectLst/>
                <a:latin typeface="Open Sans bold" pitchFamily="2" charset="0"/>
                <a:ea typeface="Open Sans bold" pitchFamily="2" charset="0"/>
                <a:cs typeface="Open Sans bold" pitchFamily="2" charset="0"/>
              </a:rPr>
              <a:t>Pompiliani</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redierit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securitas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temporis</a:t>
            </a:r>
            <a:r>
              <a:rPr lang="fr-FR" sz="1200" b="0" i="0" dirty="0">
                <a:solidFill>
                  <a:srgbClr val="0A4741"/>
                </a:solidFill>
                <a:effectLst/>
                <a:latin typeface="Open Sans bold" pitchFamily="2" charset="0"/>
                <a:ea typeface="Open Sans bold" pitchFamily="2" charset="0"/>
                <a:cs typeface="Open Sans bold" pitchFamily="2" charset="0"/>
              </a:rPr>
              <a:t>, per </a:t>
            </a:r>
            <a:r>
              <a:rPr lang="fr-FR" sz="1200" b="0" i="0" dirty="0" err="1">
                <a:solidFill>
                  <a:srgbClr val="0A4741"/>
                </a:solidFill>
                <a:effectLst/>
                <a:latin typeface="Open Sans bold" pitchFamily="2" charset="0"/>
                <a:ea typeface="Open Sans bold" pitchFamily="2" charset="0"/>
                <a:cs typeface="Open Sans bold" pitchFamily="2" charset="0"/>
              </a:rPr>
              <a:t>omnes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tamen</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quotquot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sunt</a:t>
            </a:r>
            <a:r>
              <a:rPr lang="fr-FR" sz="1200" b="0" i="0" dirty="0">
                <a:solidFill>
                  <a:srgbClr val="0A4741"/>
                </a:solidFill>
                <a:effectLst/>
                <a:latin typeface="Open Sans bold" pitchFamily="2" charset="0"/>
                <a:ea typeface="Open Sans bold" pitchFamily="2" charset="0"/>
                <a:cs typeface="Open Sans bold" pitchFamily="2" charset="0"/>
              </a:rPr>
              <a:t> partes </a:t>
            </a:r>
            <a:r>
              <a:rPr lang="fr-FR" sz="1200" b="0" i="0" dirty="0" err="1">
                <a:solidFill>
                  <a:srgbClr val="0A4741"/>
                </a:solidFill>
                <a:effectLst/>
                <a:latin typeface="Open Sans bold" pitchFamily="2" charset="0"/>
                <a:ea typeface="Open Sans bold" pitchFamily="2" charset="0"/>
                <a:cs typeface="Open Sans bold" pitchFamily="2" charset="0"/>
              </a:rPr>
              <a:t>terrarum</a:t>
            </a:r>
            <a:r>
              <a:rPr lang="fr-FR" sz="1200" b="0" i="0" dirty="0">
                <a:solidFill>
                  <a:srgbClr val="0A4741"/>
                </a:solidFill>
                <a:effectLst/>
                <a:latin typeface="Open Sans bold" pitchFamily="2" charset="0"/>
                <a:ea typeface="Open Sans bold" pitchFamily="2" charset="0"/>
                <a:cs typeface="Open Sans bold" pitchFamily="2" charset="0"/>
              </a:rPr>
              <a:t>, ut domina </a:t>
            </a:r>
            <a:r>
              <a:rPr lang="fr-FR" sz="1200" b="0" i="0" dirty="0" err="1">
                <a:solidFill>
                  <a:srgbClr val="0A4741"/>
                </a:solidFill>
                <a:effectLst/>
                <a:latin typeface="Open Sans bold" pitchFamily="2" charset="0"/>
                <a:ea typeface="Open Sans bold" pitchFamily="2" charset="0"/>
                <a:cs typeface="Open Sans bold" pitchFamily="2" charset="0"/>
              </a:rPr>
              <a:t>suscipitur</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regina</a:t>
            </a:r>
            <a:r>
              <a:rPr lang="fr-FR" sz="1200" b="0" i="0" dirty="0">
                <a:solidFill>
                  <a:srgbClr val="0A4741"/>
                </a:solidFill>
                <a:effectLst/>
                <a:latin typeface="Open Sans bold" pitchFamily="2" charset="0"/>
                <a:ea typeface="Open Sans bold" pitchFamily="2" charset="0"/>
                <a:cs typeface="Open Sans bold" pitchFamily="2" charset="0"/>
              </a:rPr>
              <a:t> et ubique </a:t>
            </a:r>
            <a:r>
              <a:rPr lang="fr-FR" sz="1200" b="0" i="0" dirty="0" err="1">
                <a:solidFill>
                  <a:srgbClr val="0A4741"/>
                </a:solidFill>
                <a:effectLst/>
                <a:latin typeface="Open Sans bold" pitchFamily="2" charset="0"/>
                <a:ea typeface="Open Sans bold" pitchFamily="2" charset="0"/>
                <a:cs typeface="Open Sans bold" pitchFamily="2" charset="0"/>
              </a:rPr>
              <a:t>patrum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reverenda</a:t>
            </a:r>
            <a:r>
              <a:rPr lang="fr-FR" sz="1200" b="0" i="0" dirty="0">
                <a:solidFill>
                  <a:srgbClr val="0A4741"/>
                </a:solidFill>
                <a:effectLst/>
                <a:latin typeface="Open Sans bold" pitchFamily="2" charset="0"/>
                <a:ea typeface="Open Sans bold" pitchFamily="2" charset="0"/>
                <a:cs typeface="Open Sans bold" pitchFamily="2" charset="0"/>
              </a:rPr>
              <a:t> cum </a:t>
            </a:r>
            <a:r>
              <a:rPr lang="fr-FR" sz="1200" b="0" i="0" dirty="0" err="1">
                <a:solidFill>
                  <a:srgbClr val="0A4741"/>
                </a:solidFill>
                <a:effectLst/>
                <a:latin typeface="Open Sans bold" pitchFamily="2" charset="0"/>
                <a:ea typeface="Open Sans bold" pitchFamily="2" charset="0"/>
                <a:cs typeface="Open Sans bold" pitchFamily="2" charset="0"/>
              </a:rPr>
              <a:t>auctoritate</a:t>
            </a:r>
            <a:r>
              <a:rPr lang="fr-FR" sz="1200" b="0" i="0" dirty="0">
                <a:solidFill>
                  <a:srgbClr val="0A4741"/>
                </a:solidFill>
                <a:effectLst/>
                <a:latin typeface="Open Sans bold" pitchFamily="2" charset="0"/>
                <a:ea typeface="Open Sans bold" pitchFamily="2" charset="0"/>
                <a:cs typeface="Open Sans bold" pitchFamily="2" charset="0"/>
              </a:rPr>
              <a:t> canities </a:t>
            </a:r>
            <a:r>
              <a:rPr lang="fr-FR" sz="1200" b="0" i="0" dirty="0" err="1">
                <a:solidFill>
                  <a:srgbClr val="0A4741"/>
                </a:solidFill>
                <a:effectLst/>
                <a:latin typeface="Open Sans bold" pitchFamily="2" charset="0"/>
                <a:ea typeface="Open Sans bold" pitchFamily="2" charset="0"/>
                <a:cs typeface="Open Sans bold" pitchFamily="2" charset="0"/>
              </a:rPr>
              <a:t>populique</a:t>
            </a:r>
            <a:r>
              <a:rPr lang="fr-FR" sz="1200" b="0" i="0" dirty="0">
                <a:solidFill>
                  <a:srgbClr val="0A4741"/>
                </a:solidFill>
                <a:effectLst/>
                <a:latin typeface="Open Sans bold" pitchFamily="2" charset="0"/>
                <a:ea typeface="Open Sans bold" pitchFamily="2" charset="0"/>
                <a:cs typeface="Open Sans bold" pitchFamily="2" charset="0"/>
              </a:rPr>
              <a:t> Romani nomen </a:t>
            </a:r>
            <a:r>
              <a:rPr lang="fr-FR" sz="1200" b="0" i="0" dirty="0" err="1">
                <a:solidFill>
                  <a:srgbClr val="0A4741"/>
                </a:solidFill>
                <a:effectLst/>
                <a:latin typeface="Open Sans bold" pitchFamily="2" charset="0"/>
                <a:ea typeface="Open Sans bold" pitchFamily="2" charset="0"/>
                <a:cs typeface="Open Sans bold" pitchFamily="2" charset="0"/>
              </a:rPr>
              <a:t>circumspectum</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verecundum</a:t>
            </a:r>
            <a:r>
              <a:rPr lang="fr-FR" sz="1200" b="0" i="0" dirty="0">
                <a:solidFill>
                  <a:srgbClr val="0A4741"/>
                </a:solidFill>
                <a:effectLst/>
                <a:latin typeface="Open Sans bold" pitchFamily="2" charset="0"/>
                <a:ea typeface="Open Sans bold" pitchFamily="2" charset="0"/>
                <a:cs typeface="Open Sans bold" pitchFamily="2" charset="0"/>
              </a:rPr>
              <a:t>.</a:t>
            </a:r>
          </a:p>
        </p:txBody>
      </p:sp>
      <p:sp>
        <p:nvSpPr>
          <p:cNvPr id="13" name="Espace réservé du texte 6">
            <a:extLst>
              <a:ext uri="{FF2B5EF4-FFF2-40B4-BE49-F238E27FC236}">
                <a16:creationId xmlns:a16="http://schemas.microsoft.com/office/drawing/2014/main" id="{6E31D8ED-86B7-1736-066F-059C488187C9}"/>
              </a:ext>
            </a:extLst>
          </p:cNvPr>
          <p:cNvSpPr>
            <a:spLocks noGrp="1"/>
          </p:cNvSpPr>
          <p:nvPr>
            <p:ph type="body" sz="quarter" idx="12" hasCustomPrompt="1"/>
          </p:nvPr>
        </p:nvSpPr>
        <p:spPr>
          <a:xfrm>
            <a:off x="1803773" y="3453160"/>
            <a:ext cx="8584455" cy="1605118"/>
          </a:xfrm>
          <a:prstGeom prst="rect">
            <a:avLst/>
          </a:prstGeom>
        </p:spPr>
        <p:txBody>
          <a:bodyPr/>
          <a:lstStyle>
            <a:lvl1pPr marL="0" indent="0" algn="l">
              <a:lnSpc>
                <a:spcPts val="1700"/>
              </a:lnSpc>
              <a:spcBef>
                <a:spcPts val="0"/>
              </a:spcBef>
              <a:buNone/>
              <a:defRPr sz="1200">
                <a:solidFill>
                  <a:schemeClr val="tx1"/>
                </a:solidFill>
                <a:latin typeface="Open Sans regular" pitchFamily="2" charset="0"/>
                <a:ea typeface="Open Sans regular" pitchFamily="2" charset="0"/>
                <a:cs typeface="Open Sans regular" pitchFamily="2" charset="0"/>
              </a:defRPr>
            </a:lvl1pPr>
            <a:lvl2pPr marL="457200" indent="0">
              <a:buNone/>
              <a:defRPr/>
            </a:lvl2pPr>
          </a:lstStyle>
          <a:p>
            <a:pPr algn="l">
              <a:lnSpc>
                <a:spcPts val="1700"/>
              </a:lnSpc>
            </a:pPr>
            <a:r>
              <a:rPr lang="fr-FR" sz="1200" b="0" i="0" dirty="0">
                <a:solidFill>
                  <a:srgbClr val="333333"/>
                </a:solidFill>
                <a:effectLst/>
                <a:latin typeface="Open Sans "/>
                <a:ea typeface="Open Sans bold" pitchFamily="2" charset="0"/>
                <a:cs typeface="Open Sans bold" pitchFamily="2" charset="0"/>
              </a:rPr>
              <a:t>Post et post est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in et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quarto cum </a:t>
            </a:r>
            <a:r>
              <a:rPr lang="fr-FR" sz="1200" b="0" i="0" dirty="0" err="1">
                <a:solidFill>
                  <a:srgbClr val="333333"/>
                </a:solidFill>
                <a:effectLst/>
                <a:latin typeface="Open Sans "/>
                <a:ea typeface="Open Sans bold" pitchFamily="2" charset="0"/>
                <a:cs typeface="Open Sans bold" pitchFamily="2" charset="0"/>
              </a:rPr>
              <a:t>scilicet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fractis</a:t>
            </a:r>
            <a:r>
              <a:rPr lang="fr-FR" sz="1200" b="0" i="0" dirty="0">
                <a:solidFill>
                  <a:srgbClr val="333333"/>
                </a:solidFill>
                <a:effectLst/>
                <a:latin typeface="Open Sans "/>
                <a:ea typeface="Open Sans bold" pitchFamily="2" charset="0"/>
                <a:cs typeface="Open Sans bold" pitchFamily="2" charset="0"/>
              </a:rPr>
              <a:t> ut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locum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ab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nomine est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acti</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actitata</a:t>
            </a:r>
            <a:r>
              <a:rPr lang="fr-FR" sz="1200" b="0" i="0" dirty="0">
                <a:solidFill>
                  <a:srgbClr val="333333"/>
                </a:solidFill>
                <a:effectLst/>
                <a:latin typeface="Open Sans "/>
                <a:ea typeface="Open Sans bold" pitchFamily="2" charset="0"/>
                <a:cs typeface="Open Sans bold" pitchFamily="2" charset="0"/>
              </a:rPr>
              <a:t> ab </a:t>
            </a:r>
            <a:r>
              <a:rPr lang="fr-FR" sz="1200" b="0" i="0" dirty="0" err="1">
                <a:solidFill>
                  <a:srgbClr val="333333"/>
                </a:solidFill>
                <a:effectLst/>
                <a:latin typeface="Open Sans "/>
                <a:ea typeface="Open Sans bold" pitchFamily="2" charset="0"/>
                <a:cs typeface="Open Sans bold" pitchFamily="2" charset="0"/>
              </a:rPr>
              <a:t>Crateras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occiduntur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suam</a:t>
            </a:r>
            <a:r>
              <a:rPr lang="fr-FR" sz="1200" b="0" i="0" dirty="0">
                <a:solidFill>
                  <a:srgbClr val="333333"/>
                </a:solidFill>
                <a:effectLst/>
                <a:latin typeface="Open Sans "/>
                <a:ea typeface="Open Sans bold" pitchFamily="2" charset="0"/>
                <a:cs typeface="Open Sans bold" pitchFamily="2" charset="0"/>
              </a:rPr>
              <a:t> non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exilium</a:t>
            </a:r>
            <a:r>
              <a:rPr lang="fr-FR" sz="1200" b="0" i="0" dirty="0">
                <a:solidFill>
                  <a:srgbClr val="333333"/>
                </a:solidFill>
                <a:effectLst/>
                <a:latin typeface="Open Sans "/>
                <a:ea typeface="Open Sans bold" pitchFamily="2" charset="0"/>
                <a:cs typeface="Open Sans bold" pitchFamily="2" charset="0"/>
              </a:rPr>
              <a:t> non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ambo </a:t>
            </a:r>
            <a:r>
              <a:rPr lang="fr-FR" sz="1200" b="0" i="0" dirty="0" err="1">
                <a:solidFill>
                  <a:srgbClr val="333333"/>
                </a:solidFill>
                <a:effectLst/>
                <a:latin typeface="Open Sans "/>
                <a:ea typeface="Open Sans bold" pitchFamily="2" charset="0"/>
                <a:cs typeface="Open Sans bold" pitchFamily="2" charset="0"/>
              </a:rPr>
              <a:t>disiungitur</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nulla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multiplices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quarto </a:t>
            </a:r>
            <a:r>
              <a:rPr lang="fr-FR" sz="1200" b="0" i="0" dirty="0" err="1">
                <a:solidFill>
                  <a:srgbClr val="333333"/>
                </a:solidFill>
                <a:effectLst/>
                <a:latin typeface="Open Sans "/>
                <a:ea typeface="Open Sans bold" pitchFamily="2" charset="0"/>
                <a:cs typeface="Open Sans bold" pitchFamily="2" charset="0"/>
              </a:rPr>
              <a:t>acti</a:t>
            </a:r>
            <a:r>
              <a:rPr lang="fr-FR" sz="1200" b="0" i="0" dirty="0">
                <a:solidFill>
                  <a:srgbClr val="333333"/>
                </a:solidFill>
                <a:effectLst/>
                <a:latin typeface="Open Sans "/>
                <a:ea typeface="Open Sans bold" pitchFamily="2" charset="0"/>
                <a:cs typeface="Open Sans bold" pitchFamily="2" charset="0"/>
              </a:rPr>
              <a:t> non est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non cum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cum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quarto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Apollinares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villam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Crateras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ad </a:t>
            </a:r>
            <a:r>
              <a:rPr lang="fr-FR" sz="1200" b="0" i="0" dirty="0" err="1">
                <a:solidFill>
                  <a:srgbClr val="333333"/>
                </a:solidFill>
                <a:effectLst/>
                <a:latin typeface="Open Sans "/>
                <a:ea typeface="Open Sans bold" pitchFamily="2" charset="0"/>
                <a:cs typeface="Open Sans bold" pitchFamily="2" charset="0"/>
              </a:rPr>
              <a:t>suam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multiplices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pervenissent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actitata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multorum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post </a:t>
            </a:r>
            <a:r>
              <a:rPr lang="fr-FR" sz="1200" b="0" i="0" dirty="0" err="1">
                <a:solidFill>
                  <a:srgbClr val="333333"/>
                </a:solidFill>
                <a:effectLst/>
                <a:latin typeface="Open Sans "/>
                <a:ea typeface="Open Sans bold" pitchFamily="2" charset="0"/>
                <a:cs typeface="Open Sans bold" pitchFamily="2" charset="0"/>
              </a:rPr>
              <a:t>Crateras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vicensimo</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Antiochia</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exilium</a:t>
            </a:r>
            <a:r>
              <a:rPr lang="fr-FR" sz="1200" b="0" i="0" dirty="0">
                <a:solidFill>
                  <a:srgbClr val="333333"/>
                </a:solidFill>
                <a:effectLst/>
                <a:latin typeface="Open Sans "/>
                <a:ea typeface="Open Sans bold" pitchFamily="2" charset="0"/>
                <a:cs typeface="Open Sans bold" pitchFamily="2" charset="0"/>
              </a:rPr>
              <a:t> nomine </a:t>
            </a:r>
            <a:r>
              <a:rPr lang="fr-FR" sz="1200" b="0" i="0" dirty="0" err="1">
                <a:solidFill>
                  <a:srgbClr val="333333"/>
                </a:solidFill>
                <a:effectLst/>
                <a:latin typeface="Open Sans "/>
                <a:ea typeface="Open Sans bold" pitchFamily="2" charset="0"/>
                <a:cs typeface="Open Sans bold" pitchFamily="2" charset="0"/>
              </a:rPr>
              <a:t>mandatum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pater </a:t>
            </a:r>
            <a:r>
              <a:rPr lang="fr-FR" sz="1200" b="0" i="0" dirty="0" err="1">
                <a:solidFill>
                  <a:srgbClr val="333333"/>
                </a:solidFill>
                <a:effectLst/>
                <a:latin typeface="Open Sans "/>
                <a:ea typeface="Open Sans bold" pitchFamily="2" charset="0"/>
                <a:cs typeface="Open Sans bold" pitchFamily="2" charset="0"/>
              </a:rPr>
              <a:t>suam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levius</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quaedam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fortunas</a:t>
            </a:r>
            <a:r>
              <a:rPr lang="fr-FR" sz="1200" b="0" i="0" dirty="0">
                <a:solidFill>
                  <a:srgbClr val="333333"/>
                </a:solidFill>
                <a:effectLst/>
                <a:latin typeface="Open Sans "/>
                <a:ea typeface="Open Sans bold" pitchFamily="2" charset="0"/>
                <a:cs typeface="Open Sans bold" pitchFamily="2" charset="0"/>
              </a:rPr>
              <a:t> ab cum ambo </a:t>
            </a:r>
            <a:r>
              <a:rPr lang="fr-FR" sz="1200" b="0" i="0" dirty="0" err="1">
                <a:solidFill>
                  <a:srgbClr val="333333"/>
                </a:solidFill>
                <a:effectLst/>
                <a:latin typeface="Open Sans "/>
                <a:ea typeface="Open Sans bold" pitchFamily="2" charset="0"/>
                <a:cs typeface="Open Sans bold" pitchFamily="2" charset="0"/>
              </a:rPr>
              <a:t>exilium</a:t>
            </a:r>
            <a:r>
              <a:rPr lang="fr-FR" sz="1200" b="0" i="0" dirty="0">
                <a:solidFill>
                  <a:srgbClr val="333333"/>
                </a:solidFill>
                <a:effectLst/>
                <a:latin typeface="Open Sans "/>
                <a:ea typeface="Open Sans bold" pitchFamily="2" charset="0"/>
                <a:cs typeface="Open Sans bold" pitchFamily="2" charset="0"/>
              </a:rPr>
              <a:t> </a:t>
            </a:r>
            <a:r>
              <a:rPr lang="fr-FR" sz="1200" b="0" i="0" dirty="0" err="1">
                <a:solidFill>
                  <a:srgbClr val="333333"/>
                </a:solidFill>
                <a:effectLst/>
                <a:latin typeface="Open Sans "/>
                <a:ea typeface="Open Sans bold" pitchFamily="2" charset="0"/>
                <a:cs typeface="Open Sans bold" pitchFamily="2" charset="0"/>
              </a:rPr>
              <a:t>constaret</a:t>
            </a:r>
            <a:r>
              <a:rPr lang="fr-FR" sz="1200" b="0" i="0" dirty="0">
                <a:solidFill>
                  <a:srgbClr val="333333"/>
                </a:solidFill>
                <a:effectLst/>
                <a:latin typeface="Open Sans "/>
                <a:ea typeface="Open Sans bold" pitchFamily="2" charset="0"/>
                <a:cs typeface="Open Sans bold" pitchFamily="2" charset="0"/>
              </a:rPr>
              <a:t>.</a:t>
            </a:r>
          </a:p>
        </p:txBody>
      </p:sp>
      <p:sp>
        <p:nvSpPr>
          <p:cNvPr id="2" name="Espace réservé du texte 6">
            <a:extLst>
              <a:ext uri="{FF2B5EF4-FFF2-40B4-BE49-F238E27FC236}">
                <a16:creationId xmlns:a16="http://schemas.microsoft.com/office/drawing/2014/main" id="{5B5BCDF2-01CF-52FD-ACD5-61ADCFAB663C}"/>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3" name="Connecteur droit 2">
            <a:extLst>
              <a:ext uri="{FF2B5EF4-FFF2-40B4-BE49-F238E27FC236}">
                <a16:creationId xmlns:a16="http://schemas.microsoft.com/office/drawing/2014/main" id="{E1B7410A-2ED8-8C03-53F1-60AD6AEB51D5}"/>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61858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bloc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6B4CF2-AFFE-197C-C914-D74CAF0F31AA}"/>
              </a:ext>
            </a:extLst>
          </p:cNvPr>
          <p:cNvSpPr>
            <a:spLocks noGrp="1" noRot="1" noMove="1" noResize="1" noEditPoints="1" noAdjustHandles="1" noChangeArrowheads="1" noChangeShapeType="1"/>
          </p:cNvSpPr>
          <p:nvPr userDrawn="1"/>
        </p:nvSpPr>
        <p:spPr>
          <a:xfrm>
            <a:off x="0" y="0"/>
            <a:ext cx="12192000" cy="456042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5" name="Graphique 34">
            <a:extLst>
              <a:ext uri="{FF2B5EF4-FFF2-40B4-BE49-F238E27FC236}">
                <a16:creationId xmlns:a16="http://schemas.microsoft.com/office/drawing/2014/main" id="{AFF32C78-F148-FF80-4AFF-E6386E90359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1097646" flipH="1">
            <a:off x="-1681332" y="3505545"/>
            <a:ext cx="6434039" cy="3780347"/>
          </a:xfrm>
          <a:prstGeom prst="rect">
            <a:avLst/>
          </a:prstGeom>
        </p:spPr>
      </p:pic>
      <p:sp>
        <p:nvSpPr>
          <p:cNvPr id="5" name="Rectangle : coins arrondis 4">
            <a:extLst>
              <a:ext uri="{FF2B5EF4-FFF2-40B4-BE49-F238E27FC236}">
                <a16:creationId xmlns:a16="http://schemas.microsoft.com/office/drawing/2014/main" id="{56500C0F-41EB-6587-41FA-5FD5BA13FCE5}"/>
              </a:ext>
            </a:extLst>
          </p:cNvPr>
          <p:cNvSpPr/>
          <p:nvPr userDrawn="1"/>
        </p:nvSpPr>
        <p:spPr>
          <a:xfrm>
            <a:off x="310894" y="1265037"/>
            <a:ext cx="5687569" cy="4560425"/>
          </a:xfrm>
          <a:prstGeom prst="roundRect">
            <a:avLst>
              <a:gd name="adj" fmla="val 5314"/>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9" name="Espace réservé du texte 6">
            <a:extLst>
              <a:ext uri="{FF2B5EF4-FFF2-40B4-BE49-F238E27FC236}">
                <a16:creationId xmlns:a16="http://schemas.microsoft.com/office/drawing/2014/main" id="{7AD537A1-1286-A360-C5D3-841FCB9C5606}"/>
              </a:ext>
            </a:extLst>
          </p:cNvPr>
          <p:cNvSpPr>
            <a:spLocks noGrp="1"/>
          </p:cNvSpPr>
          <p:nvPr>
            <p:ph type="body" sz="quarter" idx="13" hasCustomPrompt="1"/>
          </p:nvPr>
        </p:nvSpPr>
        <p:spPr>
          <a:xfrm>
            <a:off x="429768" y="1945663"/>
            <a:ext cx="5431536" cy="3879800"/>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algn="l">
              <a:lnSpc>
                <a:spcPts val="1700"/>
              </a:lnSpc>
            </a:pPr>
            <a:r>
              <a:rPr lang="fr-FR" sz="1200" b="0" i="0" dirty="0" err="1">
                <a:solidFill>
                  <a:srgbClr val="333333"/>
                </a:solidFill>
                <a:effectLst/>
                <a:latin typeface="Open Sans bold" pitchFamily="2" charset="0"/>
                <a:ea typeface="Open Sans bold" pitchFamily="2" charset="0"/>
                <a:cs typeface="Open Sans bold" pitchFamily="2" charset="0"/>
              </a:rPr>
              <a:t>Illud</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autem</a:t>
            </a:r>
            <a:r>
              <a:rPr lang="fr-FR" sz="1200" b="0" i="0" dirty="0">
                <a:solidFill>
                  <a:srgbClr val="333333"/>
                </a:solidFill>
                <a:effectLst/>
                <a:latin typeface="Open Sans bold" pitchFamily="2" charset="0"/>
                <a:ea typeface="Open Sans bold" pitchFamily="2" charset="0"/>
                <a:cs typeface="Open Sans bold" pitchFamily="2" charset="0"/>
              </a:rPr>
              <a:t> non </a:t>
            </a:r>
            <a:r>
              <a:rPr lang="fr-FR" sz="1200" b="0" i="0" dirty="0" err="1">
                <a:solidFill>
                  <a:srgbClr val="333333"/>
                </a:solidFill>
                <a:effectLst/>
                <a:latin typeface="Open Sans bold" pitchFamily="2" charset="0"/>
                <a:ea typeface="Open Sans bold" pitchFamily="2" charset="0"/>
                <a:cs typeface="Open Sans bold" pitchFamily="2" charset="0"/>
              </a:rPr>
              <a:t>dubitatur</a:t>
            </a:r>
            <a:r>
              <a:rPr lang="fr-FR" sz="1200" b="0" i="0" dirty="0">
                <a:solidFill>
                  <a:srgbClr val="333333"/>
                </a:solidFill>
                <a:effectLst/>
                <a:latin typeface="Open Sans bold" pitchFamily="2" charset="0"/>
                <a:ea typeface="Open Sans bold" pitchFamily="2" charset="0"/>
                <a:cs typeface="Open Sans bold" pitchFamily="2" charset="0"/>
              </a:rPr>
              <a:t> quod cum </a:t>
            </a:r>
            <a:r>
              <a:rPr lang="fr-FR" sz="1200" b="0" i="0" dirty="0" err="1">
                <a:solidFill>
                  <a:srgbClr val="333333"/>
                </a:solidFill>
                <a:effectLst/>
                <a:latin typeface="Open Sans bold" pitchFamily="2" charset="0"/>
                <a:ea typeface="Open Sans bold" pitchFamily="2" charset="0"/>
                <a:cs typeface="Open Sans bold" pitchFamily="2" charset="0"/>
              </a:rPr>
              <a:t>esset</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aliquando</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virtutum</a:t>
            </a:r>
            <a:r>
              <a:rPr lang="fr-FR" sz="1200" b="0" i="0" dirty="0">
                <a:solidFill>
                  <a:srgbClr val="333333"/>
                </a:solidFill>
                <a:effectLst/>
                <a:latin typeface="Open Sans bold" pitchFamily="2" charset="0"/>
                <a:ea typeface="Open Sans bold" pitchFamily="2" charset="0"/>
                <a:cs typeface="Open Sans bold" pitchFamily="2" charset="0"/>
              </a:rPr>
              <a:t> omnium </a:t>
            </a:r>
            <a:r>
              <a:rPr lang="fr-FR" sz="1200" b="0" i="0" dirty="0" err="1">
                <a:solidFill>
                  <a:srgbClr val="333333"/>
                </a:solidFill>
                <a:effectLst/>
                <a:latin typeface="Open Sans bold" pitchFamily="2" charset="0"/>
                <a:ea typeface="Open Sans bold" pitchFamily="2" charset="0"/>
                <a:cs typeface="Open Sans bold" pitchFamily="2" charset="0"/>
              </a:rPr>
              <a:t>domicilium</a:t>
            </a:r>
            <a:r>
              <a:rPr lang="fr-FR" sz="1200" b="0" i="0" dirty="0">
                <a:solidFill>
                  <a:srgbClr val="333333"/>
                </a:solidFill>
                <a:effectLst/>
                <a:latin typeface="Open Sans bold" pitchFamily="2" charset="0"/>
                <a:ea typeface="Open Sans bold" pitchFamily="2" charset="0"/>
                <a:cs typeface="Open Sans bold" pitchFamily="2" charset="0"/>
              </a:rPr>
              <a:t> Roma, </a:t>
            </a:r>
            <a:r>
              <a:rPr lang="fr-FR" sz="1200" b="0" i="0" dirty="0" err="1">
                <a:solidFill>
                  <a:srgbClr val="333333"/>
                </a:solidFill>
                <a:effectLst/>
                <a:latin typeface="Open Sans bold" pitchFamily="2" charset="0"/>
                <a:ea typeface="Open Sans bold" pitchFamily="2" charset="0"/>
                <a:cs typeface="Open Sans bold" pitchFamily="2" charset="0"/>
              </a:rPr>
              <a:t>ingenuos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advenas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plerique</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nobilium</a:t>
            </a:r>
            <a:r>
              <a:rPr lang="fr-FR" sz="1200" b="0" i="0" dirty="0">
                <a:solidFill>
                  <a:srgbClr val="333333"/>
                </a:solidFill>
                <a:effectLst/>
                <a:latin typeface="Open Sans bold" pitchFamily="2" charset="0"/>
                <a:ea typeface="Open Sans bold" pitchFamily="2" charset="0"/>
                <a:cs typeface="Open Sans bold" pitchFamily="2" charset="0"/>
              </a:rPr>
              <a:t>.</a:t>
            </a:r>
          </a:p>
          <a:p>
            <a:pPr algn="l">
              <a:lnSpc>
                <a:spcPts val="1700"/>
              </a:lnSpc>
            </a:pPr>
            <a:r>
              <a:rPr lang="fr-FR" sz="1200" b="0" i="0" dirty="0" err="1">
                <a:solidFill>
                  <a:srgbClr val="333333"/>
                </a:solidFill>
                <a:effectLst/>
                <a:latin typeface="Open Sans (corps)"/>
                <a:ea typeface="Open Sans bold" pitchFamily="2" charset="0"/>
                <a:cs typeface="Open Sans bold" pitchFamily="2" charset="0"/>
              </a:rPr>
              <a:t>Homerici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bacarum</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suavitate</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Lotophagi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humanitatis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multiformibus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officiis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retentabant</a:t>
            </a:r>
            <a:r>
              <a:rPr lang="fr-FR" sz="1200" b="0" i="0" dirty="0">
                <a:solidFill>
                  <a:srgbClr val="333333"/>
                </a:solidFill>
                <a:effectLst/>
                <a:latin typeface="Open Sans (corps)"/>
                <a:ea typeface="Open Sans bold" pitchFamily="2" charset="0"/>
                <a:cs typeface="Open Sans bold" pitchFamily="2" charset="0"/>
              </a:rPr>
              <a:t>.</a:t>
            </a:r>
          </a:p>
        </p:txBody>
      </p:sp>
      <p:sp>
        <p:nvSpPr>
          <p:cNvPr id="24" name="Rectangle : coins arrondis 23">
            <a:extLst>
              <a:ext uri="{FF2B5EF4-FFF2-40B4-BE49-F238E27FC236}">
                <a16:creationId xmlns:a16="http://schemas.microsoft.com/office/drawing/2014/main" id="{59160DD4-442B-0048-BF3D-8BDE1FA1517B}"/>
              </a:ext>
            </a:extLst>
          </p:cNvPr>
          <p:cNvSpPr/>
          <p:nvPr userDrawn="1"/>
        </p:nvSpPr>
        <p:spPr>
          <a:xfrm>
            <a:off x="6310885" y="1265041"/>
            <a:ext cx="5687568" cy="4560421"/>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Espace réservé du texte 6">
            <a:extLst>
              <a:ext uri="{FF2B5EF4-FFF2-40B4-BE49-F238E27FC236}">
                <a16:creationId xmlns:a16="http://schemas.microsoft.com/office/drawing/2014/main" id="{FCB20ACC-9F8A-FC86-5994-6234D56E1F8D}"/>
              </a:ext>
            </a:extLst>
          </p:cNvPr>
          <p:cNvSpPr>
            <a:spLocks noGrp="1"/>
          </p:cNvSpPr>
          <p:nvPr>
            <p:ph type="body" sz="quarter" idx="14" hasCustomPrompt="1"/>
          </p:nvPr>
        </p:nvSpPr>
        <p:spPr>
          <a:xfrm>
            <a:off x="6428232" y="1945663"/>
            <a:ext cx="5452874" cy="3879799"/>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marL="216000" indent="-216000" algn="l">
              <a:lnSpc>
                <a:spcPts val="1700"/>
              </a:lnSpc>
              <a:buSzPct val="100000"/>
              <a:buFontTx/>
              <a:buBlip>
                <a:blip r:embed="rId4"/>
              </a:buBlip>
            </a:pPr>
            <a:r>
              <a:rPr lang="fr-FR" sz="1200" b="0" i="0" dirty="0">
                <a:solidFill>
                  <a:srgbClr val="333333"/>
                </a:solidFill>
                <a:effectLst/>
                <a:latin typeface="+mn-lt"/>
              </a:rPr>
              <a:t>Non ergo </a:t>
            </a:r>
            <a:r>
              <a:rPr lang="fr-FR" sz="1200" b="0" i="0" dirty="0" err="1">
                <a:solidFill>
                  <a:srgbClr val="333333"/>
                </a:solidFill>
                <a:effectLst/>
                <a:latin typeface="+mn-lt"/>
              </a:rPr>
              <a:t>erunt</a:t>
            </a:r>
            <a:r>
              <a:rPr lang="fr-FR" sz="1200" b="0" i="0" dirty="0">
                <a:solidFill>
                  <a:srgbClr val="333333"/>
                </a:solidFill>
                <a:effectLst/>
                <a:latin typeface="+mn-lt"/>
              </a:rPr>
              <a:t> </a:t>
            </a:r>
            <a:r>
              <a:rPr lang="fr-FR" sz="1200" b="0" i="0" dirty="0" err="1">
                <a:solidFill>
                  <a:srgbClr val="333333"/>
                </a:solidFill>
                <a:effectLst/>
                <a:latin typeface="+mn-lt"/>
              </a:rPr>
              <a:t>homines</a:t>
            </a:r>
            <a:r>
              <a:rPr lang="fr-FR" sz="1200" b="0" i="0" dirty="0">
                <a:solidFill>
                  <a:srgbClr val="333333"/>
                </a:solidFill>
                <a:effectLst/>
                <a:latin typeface="+mn-lt"/>
              </a:rPr>
              <a:t> </a:t>
            </a:r>
            <a:r>
              <a:rPr lang="fr-FR" sz="1200" b="0" i="0" dirty="0" err="1">
                <a:solidFill>
                  <a:srgbClr val="333333"/>
                </a:solidFill>
                <a:effectLst/>
                <a:latin typeface="+mn-lt"/>
              </a:rPr>
              <a:t>deliciis</a:t>
            </a:r>
            <a:r>
              <a:rPr lang="fr-FR" sz="1200" b="0" i="0" dirty="0">
                <a:solidFill>
                  <a:srgbClr val="333333"/>
                </a:solidFill>
                <a:effectLst/>
                <a:latin typeface="+mn-lt"/>
              </a:rPr>
              <a:t> diffluentes</a:t>
            </a:r>
          </a:p>
          <a:p>
            <a:pPr marL="216000" indent="-216000" algn="l">
              <a:lnSpc>
                <a:spcPts val="1700"/>
              </a:lnSpc>
              <a:buSzPct val="100000"/>
              <a:buFontTx/>
              <a:buBlip>
                <a:blip r:embed="rId4"/>
              </a:buBlip>
            </a:pPr>
            <a:r>
              <a:rPr lang="fr-FR" sz="1200" b="0" i="0" dirty="0" err="1">
                <a:solidFill>
                  <a:srgbClr val="333333"/>
                </a:solidFill>
                <a:effectLst/>
                <a:latin typeface="+mn-lt"/>
              </a:rPr>
              <a:t>Iam</a:t>
            </a:r>
            <a:r>
              <a:rPr lang="fr-FR" sz="1200" b="0" i="0" dirty="0">
                <a:solidFill>
                  <a:srgbClr val="333333"/>
                </a:solidFill>
                <a:effectLst/>
                <a:latin typeface="+mn-lt"/>
              </a:rPr>
              <a:t> in </a:t>
            </a:r>
            <a:r>
              <a:rPr lang="fr-FR" sz="1200" b="0" i="0" dirty="0" err="1">
                <a:solidFill>
                  <a:srgbClr val="333333"/>
                </a:solidFill>
                <a:effectLst/>
                <a:latin typeface="+mn-lt"/>
              </a:rPr>
              <a:t>altera</a:t>
            </a:r>
            <a:r>
              <a:rPr lang="fr-FR" sz="1200" b="0" i="0" dirty="0">
                <a:solidFill>
                  <a:srgbClr val="333333"/>
                </a:solidFill>
                <a:effectLst/>
                <a:latin typeface="+mn-lt"/>
              </a:rPr>
              <a:t> </a:t>
            </a:r>
            <a:r>
              <a:rPr lang="fr-FR" sz="1200" b="0" i="0" dirty="0" err="1">
                <a:solidFill>
                  <a:srgbClr val="333333"/>
                </a:solidFill>
                <a:effectLst/>
                <a:latin typeface="+mn-lt"/>
              </a:rPr>
              <a:t>philosophiae</a:t>
            </a:r>
            <a:r>
              <a:rPr lang="fr-FR" sz="1200" b="0" i="0" dirty="0">
                <a:solidFill>
                  <a:srgbClr val="333333"/>
                </a:solidFill>
                <a:effectLst/>
                <a:latin typeface="+mn-lt"/>
              </a:rPr>
              <a:t> parte </a:t>
            </a:r>
            <a:r>
              <a:rPr lang="fr-FR" sz="1200" b="0" i="0" dirty="0" err="1">
                <a:solidFill>
                  <a:srgbClr val="333333"/>
                </a:solidFill>
                <a:effectLst/>
                <a:latin typeface="+mn-lt"/>
              </a:rPr>
              <a:t>quae</a:t>
            </a:r>
            <a:r>
              <a:rPr lang="fr-FR" sz="1200" b="0" i="0" dirty="0">
                <a:solidFill>
                  <a:srgbClr val="333333"/>
                </a:solidFill>
                <a:effectLst/>
                <a:latin typeface="+mn-lt"/>
              </a:rPr>
              <a:t> est</a:t>
            </a:r>
          </a:p>
          <a:p>
            <a:pPr marL="216000" indent="-216000" algn="l">
              <a:lnSpc>
                <a:spcPts val="1700"/>
              </a:lnSpc>
              <a:buSzPct val="100000"/>
              <a:buFontTx/>
              <a:buBlip>
                <a:blip r:embed="rId4"/>
              </a:buBlip>
            </a:pPr>
            <a:r>
              <a:rPr lang="fr-FR" sz="1200" b="0" i="0" dirty="0" err="1">
                <a:solidFill>
                  <a:srgbClr val="333333"/>
                </a:solidFill>
                <a:effectLst/>
                <a:latin typeface="+mn-lt"/>
              </a:rPr>
              <a:t>Ideo</a:t>
            </a:r>
            <a:r>
              <a:rPr lang="fr-FR" sz="1200" b="0" i="0" dirty="0">
                <a:solidFill>
                  <a:srgbClr val="333333"/>
                </a:solidFill>
                <a:effectLst/>
                <a:latin typeface="+mn-lt"/>
              </a:rPr>
              <a:t> </a:t>
            </a:r>
            <a:r>
              <a:rPr lang="fr-FR" sz="1200" b="0" i="0" dirty="0" err="1">
                <a:solidFill>
                  <a:srgbClr val="333333"/>
                </a:solidFill>
                <a:effectLst/>
                <a:latin typeface="+mn-lt"/>
              </a:rPr>
              <a:t>urbs</a:t>
            </a:r>
            <a:r>
              <a:rPr lang="fr-FR" sz="1200" b="0" i="0" dirty="0">
                <a:solidFill>
                  <a:srgbClr val="333333"/>
                </a:solidFill>
                <a:effectLst/>
                <a:latin typeface="+mn-lt"/>
              </a:rPr>
              <a:t> </a:t>
            </a:r>
            <a:r>
              <a:rPr lang="fr-FR" sz="1200" b="0" i="0" dirty="0" err="1">
                <a:solidFill>
                  <a:srgbClr val="333333"/>
                </a:solidFill>
                <a:effectLst/>
                <a:latin typeface="+mn-lt"/>
              </a:rPr>
              <a:t>venerabilis</a:t>
            </a:r>
            <a:r>
              <a:rPr lang="fr-FR" sz="1200" b="0" i="0" dirty="0">
                <a:solidFill>
                  <a:srgbClr val="333333"/>
                </a:solidFill>
                <a:effectLst/>
                <a:latin typeface="+mn-lt"/>
              </a:rPr>
              <a:t> post </a:t>
            </a:r>
            <a:r>
              <a:rPr lang="fr-FR" sz="1200" b="0" i="0" dirty="0" err="1">
                <a:solidFill>
                  <a:srgbClr val="333333"/>
                </a:solidFill>
                <a:effectLst/>
                <a:latin typeface="+mn-lt"/>
              </a:rPr>
              <a:t>superbas</a:t>
            </a:r>
            <a:r>
              <a:rPr lang="fr-FR" sz="1200" b="0" i="0" dirty="0">
                <a:solidFill>
                  <a:srgbClr val="333333"/>
                </a:solidFill>
                <a:effectLst/>
                <a:latin typeface="+mn-lt"/>
              </a:rPr>
              <a:t> </a:t>
            </a:r>
            <a:r>
              <a:rPr lang="fr-FR" sz="1200" b="0" i="0" dirty="0" err="1">
                <a:solidFill>
                  <a:srgbClr val="333333"/>
                </a:solidFill>
                <a:effectLst/>
                <a:latin typeface="+mn-lt"/>
              </a:rPr>
              <a:t>efferatarum</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a:solidFill>
                  <a:srgbClr val="333333"/>
                </a:solidFill>
                <a:effectLst/>
                <a:latin typeface="+mn-lt"/>
              </a:rPr>
              <a:t>Sed quid est quod in </a:t>
            </a:r>
            <a:r>
              <a:rPr lang="fr-FR" sz="1200" b="0" i="0" dirty="0" err="1">
                <a:solidFill>
                  <a:srgbClr val="333333"/>
                </a:solidFill>
                <a:effectLst/>
                <a:latin typeface="+mn-lt"/>
              </a:rPr>
              <a:t>hac</a:t>
            </a:r>
            <a:r>
              <a:rPr lang="fr-FR" sz="1200" b="0" i="0" dirty="0">
                <a:solidFill>
                  <a:srgbClr val="333333"/>
                </a:solidFill>
                <a:effectLst/>
                <a:latin typeface="+mn-lt"/>
              </a:rPr>
              <a:t> causa maxime </a:t>
            </a:r>
            <a:r>
              <a:rPr lang="fr-FR" sz="1200" b="0" i="0" dirty="0" err="1">
                <a:solidFill>
                  <a:srgbClr val="333333"/>
                </a:solidFill>
                <a:effectLst/>
                <a:latin typeface="+mn-lt"/>
              </a:rPr>
              <a:t>homines</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err="1">
                <a:solidFill>
                  <a:srgbClr val="333333"/>
                </a:solidFill>
                <a:effectLst/>
                <a:latin typeface="+mn-lt"/>
              </a:rPr>
              <a:t>Vbi</a:t>
            </a:r>
            <a:r>
              <a:rPr lang="fr-FR" sz="1200" b="0" i="0" dirty="0">
                <a:solidFill>
                  <a:srgbClr val="333333"/>
                </a:solidFill>
                <a:effectLst/>
                <a:latin typeface="+mn-lt"/>
              </a:rPr>
              <a:t> </a:t>
            </a:r>
            <a:r>
              <a:rPr lang="fr-FR" sz="1200" b="0" i="0" dirty="0" err="1">
                <a:solidFill>
                  <a:srgbClr val="333333"/>
                </a:solidFill>
                <a:effectLst/>
                <a:latin typeface="+mn-lt"/>
              </a:rPr>
              <a:t>curarum</a:t>
            </a:r>
            <a:r>
              <a:rPr lang="fr-FR" sz="1200" b="0" i="0" dirty="0">
                <a:solidFill>
                  <a:srgbClr val="333333"/>
                </a:solidFill>
                <a:effectLst/>
                <a:latin typeface="+mn-lt"/>
              </a:rPr>
              <a:t> </a:t>
            </a:r>
            <a:r>
              <a:rPr lang="fr-FR" sz="1200" b="0" i="0" dirty="0" err="1">
                <a:solidFill>
                  <a:srgbClr val="333333"/>
                </a:solidFill>
                <a:effectLst/>
                <a:latin typeface="+mn-lt"/>
              </a:rPr>
              <a:t>abiectis</a:t>
            </a:r>
            <a:r>
              <a:rPr lang="fr-FR" sz="1200" b="0" i="0" dirty="0">
                <a:solidFill>
                  <a:srgbClr val="333333"/>
                </a:solidFill>
                <a:effectLst/>
                <a:latin typeface="+mn-lt"/>
              </a:rPr>
              <a:t> </a:t>
            </a:r>
            <a:r>
              <a:rPr lang="fr-FR" sz="1200" b="0" i="0" dirty="0" err="1">
                <a:solidFill>
                  <a:srgbClr val="333333"/>
                </a:solidFill>
                <a:effectLst/>
                <a:latin typeface="+mn-lt"/>
              </a:rPr>
              <a:t>ponderibus</a:t>
            </a:r>
            <a:r>
              <a:rPr lang="fr-FR" sz="1200" b="0" i="0" dirty="0">
                <a:solidFill>
                  <a:srgbClr val="333333"/>
                </a:solidFill>
                <a:effectLst/>
                <a:latin typeface="+mn-lt"/>
              </a:rPr>
              <a:t> </a:t>
            </a:r>
            <a:r>
              <a:rPr lang="fr-FR" sz="1200" b="0" i="0" dirty="0" err="1">
                <a:solidFill>
                  <a:srgbClr val="333333"/>
                </a:solidFill>
                <a:effectLst/>
                <a:latin typeface="+mn-lt"/>
              </a:rPr>
              <a:t>aliis</a:t>
            </a:r>
            <a:r>
              <a:rPr lang="fr-FR" sz="1200" b="0" i="0" dirty="0">
                <a:solidFill>
                  <a:srgbClr val="333333"/>
                </a:solidFill>
                <a:effectLst/>
                <a:latin typeface="+mn-lt"/>
              </a:rPr>
              <a:t>.</a:t>
            </a:r>
          </a:p>
        </p:txBody>
      </p:sp>
      <p:sp>
        <p:nvSpPr>
          <p:cNvPr id="11" name="Espace réservé du texte 6">
            <a:extLst>
              <a:ext uri="{FF2B5EF4-FFF2-40B4-BE49-F238E27FC236}">
                <a16:creationId xmlns:a16="http://schemas.microsoft.com/office/drawing/2014/main" id="{1934245E-5F56-0832-6029-AC1E8ED21140}"/>
              </a:ext>
            </a:extLst>
          </p:cNvPr>
          <p:cNvSpPr>
            <a:spLocks noGrp="1"/>
          </p:cNvSpPr>
          <p:nvPr>
            <p:ph type="body" sz="quarter" idx="15"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3" name="Connecteur droit 12">
            <a:extLst>
              <a:ext uri="{FF2B5EF4-FFF2-40B4-BE49-F238E27FC236}">
                <a16:creationId xmlns:a16="http://schemas.microsoft.com/office/drawing/2014/main" id="{B4F5B902-F853-2EAB-7AA9-3A34E6338E1B}"/>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8134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2 blocs">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3C6B4CF2-AFFE-197C-C914-D74CAF0F31AA}"/>
              </a:ext>
            </a:extLst>
          </p:cNvPr>
          <p:cNvSpPr>
            <a:spLocks noGrp="1" noRot="1" noMove="1" noResize="1" noEditPoints="1" noAdjustHandles="1" noChangeArrowheads="1" noChangeShapeType="1"/>
          </p:cNvSpPr>
          <p:nvPr userDrawn="1"/>
        </p:nvSpPr>
        <p:spPr>
          <a:xfrm>
            <a:off x="0" y="0"/>
            <a:ext cx="12192000" cy="456042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pic>
        <p:nvPicPr>
          <p:cNvPr id="35" name="Graphique 34">
            <a:extLst>
              <a:ext uri="{FF2B5EF4-FFF2-40B4-BE49-F238E27FC236}">
                <a16:creationId xmlns:a16="http://schemas.microsoft.com/office/drawing/2014/main" id="{AFF32C78-F148-FF80-4AFF-E6386E90359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1097646" flipH="1">
            <a:off x="-1681332" y="3505545"/>
            <a:ext cx="6434039" cy="3780347"/>
          </a:xfrm>
          <a:prstGeom prst="rect">
            <a:avLst/>
          </a:prstGeom>
        </p:spPr>
      </p:pic>
      <p:sp>
        <p:nvSpPr>
          <p:cNvPr id="5" name="Rectangle : coins arrondis 4">
            <a:extLst>
              <a:ext uri="{FF2B5EF4-FFF2-40B4-BE49-F238E27FC236}">
                <a16:creationId xmlns:a16="http://schemas.microsoft.com/office/drawing/2014/main" id="{56500C0F-41EB-6587-41FA-5FD5BA13FCE5}"/>
              </a:ext>
            </a:extLst>
          </p:cNvPr>
          <p:cNvSpPr/>
          <p:nvPr userDrawn="1"/>
        </p:nvSpPr>
        <p:spPr>
          <a:xfrm>
            <a:off x="310894" y="687177"/>
            <a:ext cx="5687569" cy="5267242"/>
          </a:xfrm>
          <a:prstGeom prst="roundRect">
            <a:avLst>
              <a:gd name="adj" fmla="val 5314"/>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9" name="Espace réservé du texte 6">
            <a:extLst>
              <a:ext uri="{FF2B5EF4-FFF2-40B4-BE49-F238E27FC236}">
                <a16:creationId xmlns:a16="http://schemas.microsoft.com/office/drawing/2014/main" id="{7AD537A1-1286-A360-C5D3-841FCB9C5606}"/>
              </a:ext>
            </a:extLst>
          </p:cNvPr>
          <p:cNvSpPr>
            <a:spLocks noGrp="1"/>
          </p:cNvSpPr>
          <p:nvPr>
            <p:ph type="body" sz="quarter" idx="13" hasCustomPrompt="1"/>
          </p:nvPr>
        </p:nvSpPr>
        <p:spPr>
          <a:xfrm>
            <a:off x="429768" y="1945663"/>
            <a:ext cx="5431536" cy="3879800"/>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algn="l">
              <a:lnSpc>
                <a:spcPts val="1700"/>
              </a:lnSpc>
            </a:pPr>
            <a:r>
              <a:rPr lang="fr-FR" sz="1200" b="0" i="0" dirty="0" err="1">
                <a:solidFill>
                  <a:srgbClr val="333333"/>
                </a:solidFill>
                <a:effectLst/>
                <a:latin typeface="Open Sans bold" pitchFamily="2" charset="0"/>
                <a:ea typeface="Open Sans bold" pitchFamily="2" charset="0"/>
                <a:cs typeface="Open Sans bold" pitchFamily="2" charset="0"/>
              </a:rPr>
              <a:t>Illud</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autem</a:t>
            </a:r>
            <a:r>
              <a:rPr lang="fr-FR" sz="1200" b="0" i="0" dirty="0">
                <a:solidFill>
                  <a:srgbClr val="333333"/>
                </a:solidFill>
                <a:effectLst/>
                <a:latin typeface="Open Sans bold" pitchFamily="2" charset="0"/>
                <a:ea typeface="Open Sans bold" pitchFamily="2" charset="0"/>
                <a:cs typeface="Open Sans bold" pitchFamily="2" charset="0"/>
              </a:rPr>
              <a:t> non </a:t>
            </a:r>
            <a:r>
              <a:rPr lang="fr-FR" sz="1200" b="0" i="0" dirty="0" err="1">
                <a:solidFill>
                  <a:srgbClr val="333333"/>
                </a:solidFill>
                <a:effectLst/>
                <a:latin typeface="Open Sans bold" pitchFamily="2" charset="0"/>
                <a:ea typeface="Open Sans bold" pitchFamily="2" charset="0"/>
                <a:cs typeface="Open Sans bold" pitchFamily="2" charset="0"/>
              </a:rPr>
              <a:t>dubitatur</a:t>
            </a:r>
            <a:r>
              <a:rPr lang="fr-FR" sz="1200" b="0" i="0" dirty="0">
                <a:solidFill>
                  <a:srgbClr val="333333"/>
                </a:solidFill>
                <a:effectLst/>
                <a:latin typeface="Open Sans bold" pitchFamily="2" charset="0"/>
                <a:ea typeface="Open Sans bold" pitchFamily="2" charset="0"/>
                <a:cs typeface="Open Sans bold" pitchFamily="2" charset="0"/>
              </a:rPr>
              <a:t> quod cum </a:t>
            </a:r>
            <a:r>
              <a:rPr lang="fr-FR" sz="1200" b="0" i="0" dirty="0" err="1">
                <a:solidFill>
                  <a:srgbClr val="333333"/>
                </a:solidFill>
                <a:effectLst/>
                <a:latin typeface="Open Sans bold" pitchFamily="2" charset="0"/>
                <a:ea typeface="Open Sans bold" pitchFamily="2" charset="0"/>
                <a:cs typeface="Open Sans bold" pitchFamily="2" charset="0"/>
              </a:rPr>
              <a:t>esset</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aliquando</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virtutum</a:t>
            </a:r>
            <a:r>
              <a:rPr lang="fr-FR" sz="1200" b="0" i="0" dirty="0">
                <a:solidFill>
                  <a:srgbClr val="333333"/>
                </a:solidFill>
                <a:effectLst/>
                <a:latin typeface="Open Sans bold" pitchFamily="2" charset="0"/>
                <a:ea typeface="Open Sans bold" pitchFamily="2" charset="0"/>
                <a:cs typeface="Open Sans bold" pitchFamily="2" charset="0"/>
              </a:rPr>
              <a:t> omnium </a:t>
            </a:r>
            <a:r>
              <a:rPr lang="fr-FR" sz="1200" b="0" i="0" dirty="0" err="1">
                <a:solidFill>
                  <a:srgbClr val="333333"/>
                </a:solidFill>
                <a:effectLst/>
                <a:latin typeface="Open Sans bold" pitchFamily="2" charset="0"/>
                <a:ea typeface="Open Sans bold" pitchFamily="2" charset="0"/>
                <a:cs typeface="Open Sans bold" pitchFamily="2" charset="0"/>
              </a:rPr>
              <a:t>domicilium</a:t>
            </a:r>
            <a:r>
              <a:rPr lang="fr-FR" sz="1200" b="0" i="0" dirty="0">
                <a:solidFill>
                  <a:srgbClr val="333333"/>
                </a:solidFill>
                <a:effectLst/>
                <a:latin typeface="Open Sans bold" pitchFamily="2" charset="0"/>
                <a:ea typeface="Open Sans bold" pitchFamily="2" charset="0"/>
                <a:cs typeface="Open Sans bold" pitchFamily="2" charset="0"/>
              </a:rPr>
              <a:t> Roma, </a:t>
            </a:r>
            <a:r>
              <a:rPr lang="fr-FR" sz="1200" b="0" i="0" dirty="0" err="1">
                <a:solidFill>
                  <a:srgbClr val="333333"/>
                </a:solidFill>
                <a:effectLst/>
                <a:latin typeface="Open Sans bold" pitchFamily="2" charset="0"/>
                <a:ea typeface="Open Sans bold" pitchFamily="2" charset="0"/>
                <a:cs typeface="Open Sans bold" pitchFamily="2" charset="0"/>
              </a:rPr>
              <a:t>ingenuos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advenas</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plerique</a:t>
            </a:r>
            <a:r>
              <a:rPr lang="fr-FR" sz="1200" b="0" i="0" dirty="0">
                <a:solidFill>
                  <a:srgbClr val="333333"/>
                </a:solidFill>
                <a:effectLst/>
                <a:latin typeface="Open Sans bold" pitchFamily="2" charset="0"/>
                <a:ea typeface="Open Sans bold" pitchFamily="2" charset="0"/>
                <a:cs typeface="Open Sans bold" pitchFamily="2" charset="0"/>
              </a:rPr>
              <a:t> </a:t>
            </a:r>
            <a:r>
              <a:rPr lang="fr-FR" sz="1200" b="0" i="0" dirty="0" err="1">
                <a:solidFill>
                  <a:srgbClr val="333333"/>
                </a:solidFill>
                <a:effectLst/>
                <a:latin typeface="Open Sans bold" pitchFamily="2" charset="0"/>
                <a:ea typeface="Open Sans bold" pitchFamily="2" charset="0"/>
                <a:cs typeface="Open Sans bold" pitchFamily="2" charset="0"/>
              </a:rPr>
              <a:t>nobilium</a:t>
            </a:r>
            <a:r>
              <a:rPr lang="fr-FR" sz="1200" b="0" i="0" dirty="0">
                <a:solidFill>
                  <a:srgbClr val="333333"/>
                </a:solidFill>
                <a:effectLst/>
                <a:latin typeface="Open Sans bold" pitchFamily="2" charset="0"/>
                <a:ea typeface="Open Sans bold" pitchFamily="2" charset="0"/>
                <a:cs typeface="Open Sans bold" pitchFamily="2" charset="0"/>
              </a:rPr>
              <a:t>.</a:t>
            </a:r>
          </a:p>
          <a:p>
            <a:pPr algn="l">
              <a:lnSpc>
                <a:spcPts val="1700"/>
              </a:lnSpc>
            </a:pPr>
            <a:r>
              <a:rPr lang="fr-FR" sz="1200" b="0" i="0" dirty="0" err="1">
                <a:solidFill>
                  <a:srgbClr val="333333"/>
                </a:solidFill>
                <a:effectLst/>
                <a:latin typeface="Open Sans (corps)"/>
                <a:ea typeface="Open Sans bold" pitchFamily="2" charset="0"/>
                <a:cs typeface="Open Sans bold" pitchFamily="2" charset="0"/>
              </a:rPr>
              <a:t>Homerici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bacarum</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suavitate</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Lotophagi</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humanitatis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multiformibus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officiis</a:t>
            </a:r>
            <a:r>
              <a:rPr lang="fr-FR" sz="1200" b="0" i="0" dirty="0">
                <a:solidFill>
                  <a:srgbClr val="333333"/>
                </a:solidFill>
                <a:effectLst/>
                <a:latin typeface="Open Sans (corps)"/>
                <a:ea typeface="Open Sans bold" pitchFamily="2" charset="0"/>
                <a:cs typeface="Open Sans bold" pitchFamily="2" charset="0"/>
              </a:rPr>
              <a:t> </a:t>
            </a:r>
            <a:r>
              <a:rPr lang="fr-FR" sz="1200" b="0" i="0" dirty="0" err="1">
                <a:solidFill>
                  <a:srgbClr val="333333"/>
                </a:solidFill>
                <a:effectLst/>
                <a:latin typeface="Open Sans (corps)"/>
                <a:ea typeface="Open Sans bold" pitchFamily="2" charset="0"/>
                <a:cs typeface="Open Sans bold" pitchFamily="2" charset="0"/>
              </a:rPr>
              <a:t>retentabant</a:t>
            </a:r>
            <a:r>
              <a:rPr lang="fr-FR" sz="1200" b="0" i="0" dirty="0">
                <a:solidFill>
                  <a:srgbClr val="333333"/>
                </a:solidFill>
                <a:effectLst/>
                <a:latin typeface="Open Sans (corps)"/>
                <a:ea typeface="Open Sans bold" pitchFamily="2" charset="0"/>
                <a:cs typeface="Open Sans bold" pitchFamily="2" charset="0"/>
              </a:rPr>
              <a:t>.</a:t>
            </a:r>
          </a:p>
        </p:txBody>
      </p:sp>
      <p:sp>
        <p:nvSpPr>
          <p:cNvPr id="24" name="Rectangle : coins arrondis 23">
            <a:extLst>
              <a:ext uri="{FF2B5EF4-FFF2-40B4-BE49-F238E27FC236}">
                <a16:creationId xmlns:a16="http://schemas.microsoft.com/office/drawing/2014/main" id="{59160DD4-442B-0048-BF3D-8BDE1FA1517B}"/>
              </a:ext>
            </a:extLst>
          </p:cNvPr>
          <p:cNvSpPr/>
          <p:nvPr userDrawn="1"/>
        </p:nvSpPr>
        <p:spPr>
          <a:xfrm>
            <a:off x="6310885" y="687177"/>
            <a:ext cx="5687568" cy="5267242"/>
          </a:xfrm>
          <a:prstGeom prst="roundRect">
            <a:avLst>
              <a:gd name="adj" fmla="val 4479"/>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solidFill>
                <a:srgbClr val="333333"/>
              </a:solidFill>
            </a:endParaRPr>
          </a:p>
        </p:txBody>
      </p:sp>
      <p:sp>
        <p:nvSpPr>
          <p:cNvPr id="10" name="Espace réservé du texte 6">
            <a:extLst>
              <a:ext uri="{FF2B5EF4-FFF2-40B4-BE49-F238E27FC236}">
                <a16:creationId xmlns:a16="http://schemas.microsoft.com/office/drawing/2014/main" id="{FCB20ACC-9F8A-FC86-5994-6234D56E1F8D}"/>
              </a:ext>
            </a:extLst>
          </p:cNvPr>
          <p:cNvSpPr>
            <a:spLocks noGrp="1"/>
          </p:cNvSpPr>
          <p:nvPr>
            <p:ph type="body" sz="quarter" idx="14" hasCustomPrompt="1"/>
          </p:nvPr>
        </p:nvSpPr>
        <p:spPr>
          <a:xfrm>
            <a:off x="6428232" y="1945663"/>
            <a:ext cx="5452874" cy="3879799"/>
          </a:xfrm>
          <a:prstGeom prst="rect">
            <a:avLst/>
          </a:prstGeom>
        </p:spPr>
        <p:txBody>
          <a:bodyPr/>
          <a:lstStyle>
            <a:lvl1pPr marL="0" indent="0" algn="l">
              <a:lnSpc>
                <a:spcPts val="1700"/>
              </a:lnSpc>
              <a:spcBef>
                <a:spcPts val="0"/>
              </a:spcBef>
              <a:buNone/>
              <a:defRPr sz="1200">
                <a:solidFill>
                  <a:schemeClr val="tx1"/>
                </a:solidFill>
                <a:latin typeface="+mn-lt"/>
              </a:defRPr>
            </a:lvl1pPr>
            <a:lvl2pPr marL="457200" indent="0">
              <a:buNone/>
              <a:defRPr/>
            </a:lvl2pPr>
          </a:lstStyle>
          <a:p>
            <a:pPr marL="216000" indent="-216000" algn="l">
              <a:lnSpc>
                <a:spcPts val="1700"/>
              </a:lnSpc>
              <a:buSzPct val="100000"/>
              <a:buFontTx/>
              <a:buBlip>
                <a:blip r:embed="rId4"/>
              </a:buBlip>
            </a:pPr>
            <a:r>
              <a:rPr lang="fr-FR" sz="1200" b="0" i="0" dirty="0">
                <a:solidFill>
                  <a:srgbClr val="333333"/>
                </a:solidFill>
                <a:effectLst/>
                <a:latin typeface="+mn-lt"/>
              </a:rPr>
              <a:t>Non ergo </a:t>
            </a:r>
            <a:r>
              <a:rPr lang="fr-FR" sz="1200" b="0" i="0" dirty="0" err="1">
                <a:solidFill>
                  <a:srgbClr val="333333"/>
                </a:solidFill>
                <a:effectLst/>
                <a:latin typeface="+mn-lt"/>
              </a:rPr>
              <a:t>erunt</a:t>
            </a:r>
            <a:r>
              <a:rPr lang="fr-FR" sz="1200" b="0" i="0" dirty="0">
                <a:solidFill>
                  <a:srgbClr val="333333"/>
                </a:solidFill>
                <a:effectLst/>
                <a:latin typeface="+mn-lt"/>
              </a:rPr>
              <a:t> </a:t>
            </a:r>
            <a:r>
              <a:rPr lang="fr-FR" sz="1200" b="0" i="0" dirty="0" err="1">
                <a:solidFill>
                  <a:srgbClr val="333333"/>
                </a:solidFill>
                <a:effectLst/>
                <a:latin typeface="+mn-lt"/>
              </a:rPr>
              <a:t>homines</a:t>
            </a:r>
            <a:r>
              <a:rPr lang="fr-FR" sz="1200" b="0" i="0" dirty="0">
                <a:solidFill>
                  <a:srgbClr val="333333"/>
                </a:solidFill>
                <a:effectLst/>
                <a:latin typeface="+mn-lt"/>
              </a:rPr>
              <a:t> </a:t>
            </a:r>
            <a:r>
              <a:rPr lang="fr-FR" sz="1200" b="0" i="0" dirty="0" err="1">
                <a:solidFill>
                  <a:srgbClr val="333333"/>
                </a:solidFill>
                <a:effectLst/>
                <a:latin typeface="+mn-lt"/>
              </a:rPr>
              <a:t>deliciis</a:t>
            </a:r>
            <a:r>
              <a:rPr lang="fr-FR" sz="1200" b="0" i="0" dirty="0">
                <a:solidFill>
                  <a:srgbClr val="333333"/>
                </a:solidFill>
                <a:effectLst/>
                <a:latin typeface="+mn-lt"/>
              </a:rPr>
              <a:t> diffluentes</a:t>
            </a:r>
          </a:p>
          <a:p>
            <a:pPr marL="216000" indent="-216000" algn="l">
              <a:lnSpc>
                <a:spcPts val="1700"/>
              </a:lnSpc>
              <a:buSzPct val="100000"/>
              <a:buFontTx/>
              <a:buBlip>
                <a:blip r:embed="rId4"/>
              </a:buBlip>
            </a:pPr>
            <a:r>
              <a:rPr lang="fr-FR" sz="1200" b="0" i="0" dirty="0" err="1">
                <a:solidFill>
                  <a:srgbClr val="333333"/>
                </a:solidFill>
                <a:effectLst/>
                <a:latin typeface="+mn-lt"/>
              </a:rPr>
              <a:t>Iam</a:t>
            </a:r>
            <a:r>
              <a:rPr lang="fr-FR" sz="1200" b="0" i="0" dirty="0">
                <a:solidFill>
                  <a:srgbClr val="333333"/>
                </a:solidFill>
                <a:effectLst/>
                <a:latin typeface="+mn-lt"/>
              </a:rPr>
              <a:t> in </a:t>
            </a:r>
            <a:r>
              <a:rPr lang="fr-FR" sz="1200" b="0" i="0" dirty="0" err="1">
                <a:solidFill>
                  <a:srgbClr val="333333"/>
                </a:solidFill>
                <a:effectLst/>
                <a:latin typeface="+mn-lt"/>
              </a:rPr>
              <a:t>altera</a:t>
            </a:r>
            <a:r>
              <a:rPr lang="fr-FR" sz="1200" b="0" i="0" dirty="0">
                <a:solidFill>
                  <a:srgbClr val="333333"/>
                </a:solidFill>
                <a:effectLst/>
                <a:latin typeface="+mn-lt"/>
              </a:rPr>
              <a:t> </a:t>
            </a:r>
            <a:r>
              <a:rPr lang="fr-FR" sz="1200" b="0" i="0" dirty="0" err="1">
                <a:solidFill>
                  <a:srgbClr val="333333"/>
                </a:solidFill>
                <a:effectLst/>
                <a:latin typeface="+mn-lt"/>
              </a:rPr>
              <a:t>philosophiae</a:t>
            </a:r>
            <a:r>
              <a:rPr lang="fr-FR" sz="1200" b="0" i="0" dirty="0">
                <a:solidFill>
                  <a:srgbClr val="333333"/>
                </a:solidFill>
                <a:effectLst/>
                <a:latin typeface="+mn-lt"/>
              </a:rPr>
              <a:t> parte </a:t>
            </a:r>
            <a:r>
              <a:rPr lang="fr-FR" sz="1200" b="0" i="0" dirty="0" err="1">
                <a:solidFill>
                  <a:srgbClr val="333333"/>
                </a:solidFill>
                <a:effectLst/>
                <a:latin typeface="+mn-lt"/>
              </a:rPr>
              <a:t>quae</a:t>
            </a:r>
            <a:r>
              <a:rPr lang="fr-FR" sz="1200" b="0" i="0" dirty="0">
                <a:solidFill>
                  <a:srgbClr val="333333"/>
                </a:solidFill>
                <a:effectLst/>
                <a:latin typeface="+mn-lt"/>
              </a:rPr>
              <a:t> est</a:t>
            </a:r>
          </a:p>
          <a:p>
            <a:pPr marL="216000" indent="-216000" algn="l">
              <a:lnSpc>
                <a:spcPts val="1700"/>
              </a:lnSpc>
              <a:buSzPct val="100000"/>
              <a:buFontTx/>
              <a:buBlip>
                <a:blip r:embed="rId4"/>
              </a:buBlip>
            </a:pPr>
            <a:r>
              <a:rPr lang="fr-FR" sz="1200" b="0" i="0" dirty="0" err="1">
                <a:solidFill>
                  <a:srgbClr val="333333"/>
                </a:solidFill>
                <a:effectLst/>
                <a:latin typeface="+mn-lt"/>
              </a:rPr>
              <a:t>Ideo</a:t>
            </a:r>
            <a:r>
              <a:rPr lang="fr-FR" sz="1200" b="0" i="0" dirty="0">
                <a:solidFill>
                  <a:srgbClr val="333333"/>
                </a:solidFill>
                <a:effectLst/>
                <a:latin typeface="+mn-lt"/>
              </a:rPr>
              <a:t> </a:t>
            </a:r>
            <a:r>
              <a:rPr lang="fr-FR" sz="1200" b="0" i="0" dirty="0" err="1">
                <a:solidFill>
                  <a:srgbClr val="333333"/>
                </a:solidFill>
                <a:effectLst/>
                <a:latin typeface="+mn-lt"/>
              </a:rPr>
              <a:t>urbs</a:t>
            </a:r>
            <a:r>
              <a:rPr lang="fr-FR" sz="1200" b="0" i="0" dirty="0">
                <a:solidFill>
                  <a:srgbClr val="333333"/>
                </a:solidFill>
                <a:effectLst/>
                <a:latin typeface="+mn-lt"/>
              </a:rPr>
              <a:t> </a:t>
            </a:r>
            <a:r>
              <a:rPr lang="fr-FR" sz="1200" b="0" i="0" dirty="0" err="1">
                <a:solidFill>
                  <a:srgbClr val="333333"/>
                </a:solidFill>
                <a:effectLst/>
                <a:latin typeface="+mn-lt"/>
              </a:rPr>
              <a:t>venerabilis</a:t>
            </a:r>
            <a:r>
              <a:rPr lang="fr-FR" sz="1200" b="0" i="0" dirty="0">
                <a:solidFill>
                  <a:srgbClr val="333333"/>
                </a:solidFill>
                <a:effectLst/>
                <a:latin typeface="+mn-lt"/>
              </a:rPr>
              <a:t> post </a:t>
            </a:r>
            <a:r>
              <a:rPr lang="fr-FR" sz="1200" b="0" i="0" dirty="0" err="1">
                <a:solidFill>
                  <a:srgbClr val="333333"/>
                </a:solidFill>
                <a:effectLst/>
                <a:latin typeface="+mn-lt"/>
              </a:rPr>
              <a:t>superbas</a:t>
            </a:r>
            <a:r>
              <a:rPr lang="fr-FR" sz="1200" b="0" i="0" dirty="0">
                <a:solidFill>
                  <a:srgbClr val="333333"/>
                </a:solidFill>
                <a:effectLst/>
                <a:latin typeface="+mn-lt"/>
              </a:rPr>
              <a:t> </a:t>
            </a:r>
            <a:r>
              <a:rPr lang="fr-FR" sz="1200" b="0" i="0" dirty="0" err="1">
                <a:solidFill>
                  <a:srgbClr val="333333"/>
                </a:solidFill>
                <a:effectLst/>
                <a:latin typeface="+mn-lt"/>
              </a:rPr>
              <a:t>efferatarum</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a:solidFill>
                  <a:srgbClr val="333333"/>
                </a:solidFill>
                <a:effectLst/>
                <a:latin typeface="+mn-lt"/>
              </a:rPr>
              <a:t>Sed quid est quod in </a:t>
            </a:r>
            <a:r>
              <a:rPr lang="fr-FR" sz="1200" b="0" i="0" dirty="0" err="1">
                <a:solidFill>
                  <a:srgbClr val="333333"/>
                </a:solidFill>
                <a:effectLst/>
                <a:latin typeface="+mn-lt"/>
              </a:rPr>
              <a:t>hac</a:t>
            </a:r>
            <a:r>
              <a:rPr lang="fr-FR" sz="1200" b="0" i="0" dirty="0">
                <a:solidFill>
                  <a:srgbClr val="333333"/>
                </a:solidFill>
                <a:effectLst/>
                <a:latin typeface="+mn-lt"/>
              </a:rPr>
              <a:t> causa maxime </a:t>
            </a:r>
            <a:r>
              <a:rPr lang="fr-FR" sz="1200" b="0" i="0" dirty="0" err="1">
                <a:solidFill>
                  <a:srgbClr val="333333"/>
                </a:solidFill>
                <a:effectLst/>
                <a:latin typeface="+mn-lt"/>
              </a:rPr>
              <a:t>homines</a:t>
            </a:r>
            <a:endParaRPr lang="fr-FR" sz="1200" b="0" i="0" dirty="0">
              <a:solidFill>
                <a:srgbClr val="333333"/>
              </a:solidFill>
              <a:effectLst/>
              <a:latin typeface="+mn-lt"/>
            </a:endParaRPr>
          </a:p>
          <a:p>
            <a:pPr marL="216000" indent="-216000" algn="l">
              <a:lnSpc>
                <a:spcPts val="1700"/>
              </a:lnSpc>
              <a:buSzPct val="100000"/>
              <a:buFontTx/>
              <a:buBlip>
                <a:blip r:embed="rId4"/>
              </a:buBlip>
            </a:pPr>
            <a:r>
              <a:rPr lang="fr-FR" sz="1200" b="0" i="0" dirty="0" err="1">
                <a:solidFill>
                  <a:srgbClr val="333333"/>
                </a:solidFill>
                <a:effectLst/>
                <a:latin typeface="+mn-lt"/>
              </a:rPr>
              <a:t>Vbi</a:t>
            </a:r>
            <a:r>
              <a:rPr lang="fr-FR" sz="1200" b="0" i="0" dirty="0">
                <a:solidFill>
                  <a:srgbClr val="333333"/>
                </a:solidFill>
                <a:effectLst/>
                <a:latin typeface="+mn-lt"/>
              </a:rPr>
              <a:t> </a:t>
            </a:r>
            <a:r>
              <a:rPr lang="fr-FR" sz="1200" b="0" i="0" dirty="0" err="1">
                <a:solidFill>
                  <a:srgbClr val="333333"/>
                </a:solidFill>
                <a:effectLst/>
                <a:latin typeface="+mn-lt"/>
              </a:rPr>
              <a:t>curarum</a:t>
            </a:r>
            <a:r>
              <a:rPr lang="fr-FR" sz="1200" b="0" i="0" dirty="0">
                <a:solidFill>
                  <a:srgbClr val="333333"/>
                </a:solidFill>
                <a:effectLst/>
                <a:latin typeface="+mn-lt"/>
              </a:rPr>
              <a:t> </a:t>
            </a:r>
            <a:r>
              <a:rPr lang="fr-FR" sz="1200" b="0" i="0" dirty="0" err="1">
                <a:solidFill>
                  <a:srgbClr val="333333"/>
                </a:solidFill>
                <a:effectLst/>
                <a:latin typeface="+mn-lt"/>
              </a:rPr>
              <a:t>abiectis</a:t>
            </a:r>
            <a:r>
              <a:rPr lang="fr-FR" sz="1200" b="0" i="0" dirty="0">
                <a:solidFill>
                  <a:srgbClr val="333333"/>
                </a:solidFill>
                <a:effectLst/>
                <a:latin typeface="+mn-lt"/>
              </a:rPr>
              <a:t> </a:t>
            </a:r>
            <a:r>
              <a:rPr lang="fr-FR" sz="1200" b="0" i="0" dirty="0" err="1">
                <a:solidFill>
                  <a:srgbClr val="333333"/>
                </a:solidFill>
                <a:effectLst/>
                <a:latin typeface="+mn-lt"/>
              </a:rPr>
              <a:t>ponderibus</a:t>
            </a:r>
            <a:r>
              <a:rPr lang="fr-FR" sz="1200" b="0" i="0" dirty="0">
                <a:solidFill>
                  <a:srgbClr val="333333"/>
                </a:solidFill>
                <a:effectLst/>
                <a:latin typeface="+mn-lt"/>
              </a:rPr>
              <a:t> </a:t>
            </a:r>
            <a:r>
              <a:rPr lang="fr-FR" sz="1200" b="0" i="0" dirty="0" err="1">
                <a:solidFill>
                  <a:srgbClr val="333333"/>
                </a:solidFill>
                <a:effectLst/>
                <a:latin typeface="+mn-lt"/>
              </a:rPr>
              <a:t>aliis</a:t>
            </a:r>
            <a:r>
              <a:rPr lang="fr-FR" sz="1200" b="0" i="0" dirty="0">
                <a:solidFill>
                  <a:srgbClr val="333333"/>
                </a:solidFill>
                <a:effectLst/>
                <a:latin typeface="+mn-lt"/>
              </a:rPr>
              <a:t>.</a:t>
            </a:r>
          </a:p>
        </p:txBody>
      </p:sp>
      <p:sp>
        <p:nvSpPr>
          <p:cNvPr id="11" name="Espace réservé du texte 6">
            <a:extLst>
              <a:ext uri="{FF2B5EF4-FFF2-40B4-BE49-F238E27FC236}">
                <a16:creationId xmlns:a16="http://schemas.microsoft.com/office/drawing/2014/main" id="{1934245E-5F56-0832-6029-AC1E8ED21140}"/>
              </a:ext>
            </a:extLst>
          </p:cNvPr>
          <p:cNvSpPr>
            <a:spLocks noGrp="1"/>
          </p:cNvSpPr>
          <p:nvPr>
            <p:ph type="body" sz="quarter" idx="15"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3" name="Connecteur droit 12">
            <a:extLst>
              <a:ext uri="{FF2B5EF4-FFF2-40B4-BE49-F238E27FC236}">
                <a16:creationId xmlns:a16="http://schemas.microsoft.com/office/drawing/2014/main" id="{B4F5B902-F853-2EAB-7AA9-3A34E6338E1B}"/>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11938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 bloc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3564761"/>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385249" y="1291946"/>
            <a:ext cx="3630381" cy="4679082"/>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7" name="Espace réservé du texte 6">
            <a:extLst>
              <a:ext uri="{FF2B5EF4-FFF2-40B4-BE49-F238E27FC236}">
                <a16:creationId xmlns:a16="http://schemas.microsoft.com/office/drawing/2014/main" id="{71F35F0B-B1C4-2D77-DD3B-2509C1524236}"/>
              </a:ext>
            </a:extLst>
          </p:cNvPr>
          <p:cNvSpPr>
            <a:spLocks noGrp="1"/>
          </p:cNvSpPr>
          <p:nvPr>
            <p:ph type="body" sz="quarter" idx="15" hasCustomPrompt="1"/>
          </p:nvPr>
        </p:nvSpPr>
        <p:spPr>
          <a:xfrm>
            <a:off x="489182" y="2645319"/>
            <a:ext cx="3422516" cy="3215985"/>
          </a:xfrm>
          <a:prstGeom prst="rect">
            <a:avLst/>
          </a:prstGeom>
        </p:spPr>
        <p:txBody>
          <a:bodyPr/>
          <a:lstStyle>
            <a:lvl1pPr marL="0" indent="0" algn="l">
              <a:lnSpc>
                <a:spcPts val="1700"/>
              </a:lnSpc>
              <a:spcBef>
                <a:spcPts val="0"/>
              </a:spcBef>
              <a:buSzPct val="100000"/>
              <a:buFont typeface="Arial" panose="020B0604020202020204" pitchFamily="34" charset="0"/>
              <a:buNone/>
              <a:defRPr sz="120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bold" pitchFamily="2" charset="0"/>
                <a:ea typeface="Open Sans bold" pitchFamily="2" charset="0"/>
                <a:cs typeface="Open Sans bold" pitchFamily="2" charset="0"/>
              </a:rPr>
              <a:t>Lorem ipsum </a:t>
            </a:r>
            <a:r>
              <a:rPr lang="fr-FR" sz="1200" dirty="0" err="1">
                <a:solidFill>
                  <a:srgbClr val="333333"/>
                </a:solidFill>
                <a:latin typeface="Open Sans bold" pitchFamily="2" charset="0"/>
                <a:ea typeface="Open Sans bold" pitchFamily="2" charset="0"/>
                <a:cs typeface="Open Sans bold" pitchFamily="2" charset="0"/>
              </a:rPr>
              <a:t>dolor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amet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consectetur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adipiscing</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elit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sed</a:t>
            </a:r>
            <a:r>
              <a:rPr lang="fr-FR" sz="1200" dirty="0">
                <a:solidFill>
                  <a:srgbClr val="333333"/>
                </a:solidFill>
                <a:latin typeface="Open Sans bold" pitchFamily="2" charset="0"/>
                <a:ea typeface="Open Sans bold" pitchFamily="2" charset="0"/>
                <a:cs typeface="Open Sans bold" pitchFamily="2" charset="0"/>
              </a:rPr>
              <a:t> do </a:t>
            </a:r>
            <a:r>
              <a:rPr lang="fr-FR" sz="1200" dirty="0" err="1">
                <a:solidFill>
                  <a:srgbClr val="333333"/>
                </a:solidFill>
                <a:latin typeface="Open Sans bold" pitchFamily="2" charset="0"/>
                <a:ea typeface="Open Sans bold" pitchFamily="2" charset="0"/>
                <a:cs typeface="Open Sans bold" pitchFamily="2" charset="0"/>
              </a:rPr>
              <a:t>eiusmod</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tempor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incididunt</a:t>
            </a:r>
            <a:r>
              <a:rPr lang="fr-FR" sz="1200" dirty="0">
                <a:solidFill>
                  <a:srgbClr val="333333"/>
                </a:solidFill>
                <a:latin typeface="Open Sans bold" pitchFamily="2" charset="0"/>
                <a:ea typeface="Open Sans bold" pitchFamily="2" charset="0"/>
                <a:cs typeface="Open Sans bold" pitchFamily="2" charset="0"/>
              </a:rPr>
              <a:t> ut </a:t>
            </a:r>
            <a:r>
              <a:rPr lang="fr-FR" sz="1200" dirty="0" err="1">
                <a:solidFill>
                  <a:srgbClr val="333333"/>
                </a:solidFill>
                <a:latin typeface="Open Sans bold" pitchFamily="2" charset="0"/>
                <a:ea typeface="Open Sans bold" pitchFamily="2" charset="0"/>
                <a:cs typeface="Open Sans bold" pitchFamily="2" charset="0"/>
              </a:rPr>
              <a:t>labore</a:t>
            </a:r>
            <a:r>
              <a:rPr lang="fr-FR" sz="1200" dirty="0">
                <a:solidFill>
                  <a:srgbClr val="333333"/>
                </a:solidFill>
                <a:latin typeface="Open Sans bold" pitchFamily="2" charset="0"/>
                <a:ea typeface="Open Sans bold" pitchFamily="2" charset="0"/>
                <a:cs typeface="Open Sans bold" pitchFamily="2" charset="0"/>
              </a:rPr>
              <a:t> et </a:t>
            </a:r>
            <a:r>
              <a:rPr lang="fr-FR" sz="1200" dirty="0" err="1">
                <a:solidFill>
                  <a:srgbClr val="333333"/>
                </a:solidFill>
                <a:latin typeface="Open Sans bold" pitchFamily="2" charset="0"/>
                <a:ea typeface="Open Sans bold" pitchFamily="2" charset="0"/>
                <a:cs typeface="Open Sans bold" pitchFamily="2" charset="0"/>
              </a:rPr>
              <a:t>dolore</a:t>
            </a:r>
            <a:r>
              <a:rPr lang="fr-FR" sz="12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200" dirty="0">
              <a:solidFill>
                <a:srgbClr val="333333"/>
              </a:solidFill>
              <a:latin typeface="Open Sans regular" pitchFamily="2" charset="0"/>
              <a:ea typeface="Open Sans regular" pitchFamily="2" charset="0"/>
              <a:cs typeface="Open Sans regular" pitchFamily="2" charset="0"/>
            </a:endParaRPr>
          </a:p>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p:txBody>
      </p:sp>
      <p:pic>
        <p:nvPicPr>
          <p:cNvPr id="17" name="Graphique 16">
            <a:extLst>
              <a:ext uri="{FF2B5EF4-FFF2-40B4-BE49-F238E27FC236}">
                <a16:creationId xmlns:a16="http://schemas.microsoft.com/office/drawing/2014/main" id="{3EF4FEB3-6212-71D8-381D-80D1622B0029}"/>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rot="20103285">
            <a:off x="3791969" y="6273756"/>
            <a:ext cx="10291105" cy="2361162"/>
          </a:xfrm>
          <a:prstGeom prst="rect">
            <a:avLst/>
          </a:prstGeom>
        </p:spPr>
      </p:pic>
      <p:sp>
        <p:nvSpPr>
          <p:cNvPr id="15" name="Rectangle : coins arrondis 14">
            <a:extLst>
              <a:ext uri="{FF2B5EF4-FFF2-40B4-BE49-F238E27FC236}">
                <a16:creationId xmlns:a16="http://schemas.microsoft.com/office/drawing/2014/main" id="{F23CBFC7-E209-9DC6-C369-D04E415566F0}"/>
              </a:ext>
            </a:extLst>
          </p:cNvPr>
          <p:cNvSpPr/>
          <p:nvPr userDrawn="1"/>
        </p:nvSpPr>
        <p:spPr>
          <a:xfrm>
            <a:off x="4280807" y="1291946"/>
            <a:ext cx="3630380" cy="4692540"/>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6" name="Rectangle : coins arrondis 15">
            <a:extLst>
              <a:ext uri="{FF2B5EF4-FFF2-40B4-BE49-F238E27FC236}">
                <a16:creationId xmlns:a16="http://schemas.microsoft.com/office/drawing/2014/main" id="{FE633668-B909-6D31-1E86-BA5F67A3708C}"/>
              </a:ext>
            </a:extLst>
          </p:cNvPr>
          <p:cNvSpPr/>
          <p:nvPr userDrawn="1"/>
        </p:nvSpPr>
        <p:spPr>
          <a:xfrm>
            <a:off x="8176364" y="1291946"/>
            <a:ext cx="3630380" cy="2963807"/>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Espace réservé du texte 22">
            <a:extLst>
              <a:ext uri="{FF2B5EF4-FFF2-40B4-BE49-F238E27FC236}">
                <a16:creationId xmlns:a16="http://schemas.microsoft.com/office/drawing/2014/main" id="{47EABD20-5782-4DDB-90C9-66B253397062}"/>
              </a:ext>
            </a:extLst>
          </p:cNvPr>
          <p:cNvSpPr>
            <a:spLocks noGrp="1"/>
          </p:cNvSpPr>
          <p:nvPr>
            <p:ph type="body" sz="quarter" idx="11" hasCustomPrompt="1"/>
          </p:nvPr>
        </p:nvSpPr>
        <p:spPr>
          <a:xfrm>
            <a:off x="955364" y="1776408"/>
            <a:ext cx="2490150"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4" name="Espace réservé du texte 22">
            <a:extLst>
              <a:ext uri="{FF2B5EF4-FFF2-40B4-BE49-F238E27FC236}">
                <a16:creationId xmlns:a16="http://schemas.microsoft.com/office/drawing/2014/main" id="{EB1E2376-A460-3875-8665-97DEE9BE7250}"/>
              </a:ext>
            </a:extLst>
          </p:cNvPr>
          <p:cNvSpPr>
            <a:spLocks noGrp="1"/>
          </p:cNvSpPr>
          <p:nvPr>
            <p:ph type="body" sz="quarter" idx="12" hasCustomPrompt="1"/>
          </p:nvPr>
        </p:nvSpPr>
        <p:spPr>
          <a:xfrm>
            <a:off x="4849448" y="1772972"/>
            <a:ext cx="2490149"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5" name="Espace réservé du texte 22">
            <a:extLst>
              <a:ext uri="{FF2B5EF4-FFF2-40B4-BE49-F238E27FC236}">
                <a16:creationId xmlns:a16="http://schemas.microsoft.com/office/drawing/2014/main" id="{3AE13C79-3AE6-64D6-10F5-1D104806F322}"/>
              </a:ext>
            </a:extLst>
          </p:cNvPr>
          <p:cNvSpPr>
            <a:spLocks noGrp="1"/>
          </p:cNvSpPr>
          <p:nvPr>
            <p:ph type="body" sz="quarter" idx="13" hasCustomPrompt="1"/>
          </p:nvPr>
        </p:nvSpPr>
        <p:spPr>
          <a:xfrm>
            <a:off x="8741835" y="1766761"/>
            <a:ext cx="2490149" cy="353606"/>
          </a:xfrm>
          <a:prstGeom prst="rect">
            <a:avLst/>
          </a:prstGeom>
        </p:spPr>
        <p:txBody>
          <a:bodyPr/>
          <a:lstStyle>
            <a:lvl1pPr marL="0" indent="0" algn="ctr">
              <a:buNone/>
              <a:defRPr sz="22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4" name="Espace réservé du texte 6">
            <a:extLst>
              <a:ext uri="{FF2B5EF4-FFF2-40B4-BE49-F238E27FC236}">
                <a16:creationId xmlns:a16="http://schemas.microsoft.com/office/drawing/2014/main" id="{A58544A5-786A-83A3-66E1-228A18CBD573}"/>
              </a:ext>
            </a:extLst>
          </p:cNvPr>
          <p:cNvSpPr>
            <a:spLocks noGrp="1"/>
          </p:cNvSpPr>
          <p:nvPr>
            <p:ph type="body" sz="quarter" idx="17" hasCustomPrompt="1"/>
          </p:nvPr>
        </p:nvSpPr>
        <p:spPr>
          <a:xfrm>
            <a:off x="4383265" y="2645319"/>
            <a:ext cx="3422516" cy="3215985"/>
          </a:xfrm>
          <a:prstGeom prst="rect">
            <a:avLst/>
          </a:prstGeom>
        </p:spPr>
        <p:txBody>
          <a:bodyPr/>
          <a:lstStyle>
            <a:lvl1pPr marL="0" indent="0" algn="l">
              <a:lnSpc>
                <a:spcPts val="1700"/>
              </a:lnSpc>
              <a:spcBef>
                <a:spcPts val="0"/>
              </a:spcBef>
              <a:buSzPct val="100000"/>
              <a:buFont typeface="Arial" panose="020B0604020202020204" pitchFamily="34" charset="0"/>
              <a:buNone/>
              <a:defRPr sz="120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bold" pitchFamily="2" charset="0"/>
                <a:ea typeface="Open Sans bold" pitchFamily="2" charset="0"/>
                <a:cs typeface="Open Sans bold" pitchFamily="2" charset="0"/>
              </a:rPr>
              <a:t>Lorem ipsum </a:t>
            </a:r>
            <a:r>
              <a:rPr lang="fr-FR" sz="1200" dirty="0" err="1">
                <a:solidFill>
                  <a:srgbClr val="333333"/>
                </a:solidFill>
                <a:latin typeface="Open Sans bold" pitchFamily="2" charset="0"/>
                <a:ea typeface="Open Sans bold" pitchFamily="2" charset="0"/>
                <a:cs typeface="Open Sans bold" pitchFamily="2" charset="0"/>
              </a:rPr>
              <a:t>dolor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amet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consectetur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adipiscing</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elit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sed</a:t>
            </a:r>
            <a:r>
              <a:rPr lang="fr-FR" sz="1200" dirty="0">
                <a:solidFill>
                  <a:srgbClr val="333333"/>
                </a:solidFill>
                <a:latin typeface="Open Sans bold" pitchFamily="2" charset="0"/>
                <a:ea typeface="Open Sans bold" pitchFamily="2" charset="0"/>
                <a:cs typeface="Open Sans bold" pitchFamily="2" charset="0"/>
              </a:rPr>
              <a:t> do </a:t>
            </a:r>
            <a:r>
              <a:rPr lang="fr-FR" sz="1200" dirty="0" err="1">
                <a:solidFill>
                  <a:srgbClr val="333333"/>
                </a:solidFill>
                <a:latin typeface="Open Sans bold" pitchFamily="2" charset="0"/>
                <a:ea typeface="Open Sans bold" pitchFamily="2" charset="0"/>
                <a:cs typeface="Open Sans bold" pitchFamily="2" charset="0"/>
              </a:rPr>
              <a:t>eiusmod</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tempor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incididunt</a:t>
            </a:r>
            <a:r>
              <a:rPr lang="fr-FR" sz="1200" dirty="0">
                <a:solidFill>
                  <a:srgbClr val="333333"/>
                </a:solidFill>
                <a:latin typeface="Open Sans bold" pitchFamily="2" charset="0"/>
                <a:ea typeface="Open Sans bold" pitchFamily="2" charset="0"/>
                <a:cs typeface="Open Sans bold" pitchFamily="2" charset="0"/>
              </a:rPr>
              <a:t> ut </a:t>
            </a:r>
            <a:r>
              <a:rPr lang="fr-FR" sz="1200" dirty="0" err="1">
                <a:solidFill>
                  <a:srgbClr val="333333"/>
                </a:solidFill>
                <a:latin typeface="Open Sans bold" pitchFamily="2" charset="0"/>
                <a:ea typeface="Open Sans bold" pitchFamily="2" charset="0"/>
                <a:cs typeface="Open Sans bold" pitchFamily="2" charset="0"/>
              </a:rPr>
              <a:t>labore</a:t>
            </a:r>
            <a:r>
              <a:rPr lang="fr-FR" sz="1200" dirty="0">
                <a:solidFill>
                  <a:srgbClr val="333333"/>
                </a:solidFill>
                <a:latin typeface="Open Sans bold" pitchFamily="2" charset="0"/>
                <a:ea typeface="Open Sans bold" pitchFamily="2" charset="0"/>
                <a:cs typeface="Open Sans bold" pitchFamily="2" charset="0"/>
              </a:rPr>
              <a:t> et </a:t>
            </a:r>
            <a:r>
              <a:rPr lang="fr-FR" sz="1200" dirty="0" err="1">
                <a:solidFill>
                  <a:srgbClr val="333333"/>
                </a:solidFill>
                <a:latin typeface="Open Sans bold" pitchFamily="2" charset="0"/>
                <a:ea typeface="Open Sans bold" pitchFamily="2" charset="0"/>
                <a:cs typeface="Open Sans bold" pitchFamily="2" charset="0"/>
              </a:rPr>
              <a:t>dolore</a:t>
            </a:r>
            <a:r>
              <a:rPr lang="fr-FR" sz="12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200" dirty="0">
              <a:solidFill>
                <a:srgbClr val="333333"/>
              </a:solidFill>
              <a:latin typeface="Open Sans regular" pitchFamily="2" charset="0"/>
              <a:ea typeface="Open Sans regular" pitchFamily="2" charset="0"/>
              <a:cs typeface="Open Sans regular" pitchFamily="2" charset="0"/>
            </a:endParaRPr>
          </a:p>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p:txBody>
      </p:sp>
      <p:sp>
        <p:nvSpPr>
          <p:cNvPr id="5" name="Espace réservé du texte 6">
            <a:extLst>
              <a:ext uri="{FF2B5EF4-FFF2-40B4-BE49-F238E27FC236}">
                <a16:creationId xmlns:a16="http://schemas.microsoft.com/office/drawing/2014/main" id="{79993505-0BC9-13EC-8817-1159FBBE80F1}"/>
              </a:ext>
            </a:extLst>
          </p:cNvPr>
          <p:cNvSpPr>
            <a:spLocks noGrp="1"/>
          </p:cNvSpPr>
          <p:nvPr>
            <p:ph type="body" sz="quarter" idx="18" hasCustomPrompt="1"/>
          </p:nvPr>
        </p:nvSpPr>
        <p:spPr>
          <a:xfrm>
            <a:off x="8280302" y="2243707"/>
            <a:ext cx="3422516" cy="3215985"/>
          </a:xfrm>
          <a:prstGeom prst="rect">
            <a:avLst/>
          </a:prstGeom>
        </p:spPr>
        <p:txBody>
          <a:bodyPr/>
          <a:lstStyle>
            <a:lvl1pPr marL="0" indent="0" algn="l">
              <a:lnSpc>
                <a:spcPts val="1700"/>
              </a:lnSpc>
              <a:spcBef>
                <a:spcPts val="0"/>
              </a:spcBef>
              <a:buSzPct val="100000"/>
              <a:buFont typeface="Arial" panose="020B0604020202020204" pitchFamily="34" charset="0"/>
              <a:buNone/>
              <a:defRPr sz="1200">
                <a:solidFill>
                  <a:schemeClr val="tx1"/>
                </a:solidFill>
                <a:latin typeface="+mn-lt"/>
              </a:defRPr>
            </a:lvl1pPr>
            <a:lvl2pPr marL="457200" indent="0">
              <a:buNone/>
              <a:defRPr/>
            </a:lvl2pPr>
          </a:lstStyle>
          <a:p>
            <a:pPr>
              <a:lnSpc>
                <a:spcPts val="1700"/>
              </a:lnSpc>
            </a:pPr>
            <a:r>
              <a:rPr lang="fr-FR" sz="1200" dirty="0">
                <a:solidFill>
                  <a:srgbClr val="333333"/>
                </a:solidFill>
                <a:latin typeface="Open Sans bold" pitchFamily="2" charset="0"/>
                <a:ea typeface="Open Sans bold" pitchFamily="2" charset="0"/>
                <a:cs typeface="Open Sans bold" pitchFamily="2" charset="0"/>
              </a:rPr>
              <a:t>Lorem ipsum </a:t>
            </a:r>
            <a:r>
              <a:rPr lang="fr-FR" sz="1200" dirty="0" err="1">
                <a:solidFill>
                  <a:srgbClr val="333333"/>
                </a:solidFill>
                <a:latin typeface="Open Sans bold" pitchFamily="2" charset="0"/>
                <a:ea typeface="Open Sans bold" pitchFamily="2" charset="0"/>
                <a:cs typeface="Open Sans bold" pitchFamily="2" charset="0"/>
              </a:rPr>
              <a:t>dolor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amet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consectetur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adipiscing</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elit</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sed</a:t>
            </a:r>
            <a:r>
              <a:rPr lang="fr-FR" sz="1200" dirty="0">
                <a:solidFill>
                  <a:srgbClr val="333333"/>
                </a:solidFill>
                <a:latin typeface="Open Sans bold" pitchFamily="2" charset="0"/>
                <a:ea typeface="Open Sans bold" pitchFamily="2" charset="0"/>
                <a:cs typeface="Open Sans bold" pitchFamily="2" charset="0"/>
              </a:rPr>
              <a:t> do </a:t>
            </a:r>
            <a:r>
              <a:rPr lang="fr-FR" sz="1200" dirty="0" err="1">
                <a:solidFill>
                  <a:srgbClr val="333333"/>
                </a:solidFill>
                <a:latin typeface="Open Sans bold" pitchFamily="2" charset="0"/>
                <a:ea typeface="Open Sans bold" pitchFamily="2" charset="0"/>
                <a:cs typeface="Open Sans bold" pitchFamily="2" charset="0"/>
              </a:rPr>
              <a:t>eiusmod</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tempor</a:t>
            </a:r>
            <a:r>
              <a:rPr lang="fr-FR" sz="1200" dirty="0">
                <a:solidFill>
                  <a:srgbClr val="333333"/>
                </a:solidFill>
                <a:latin typeface="Open Sans bold" pitchFamily="2" charset="0"/>
                <a:ea typeface="Open Sans bold" pitchFamily="2" charset="0"/>
                <a:cs typeface="Open Sans bold" pitchFamily="2" charset="0"/>
              </a:rPr>
              <a:t> </a:t>
            </a:r>
            <a:r>
              <a:rPr lang="fr-FR" sz="1200" dirty="0" err="1">
                <a:solidFill>
                  <a:srgbClr val="333333"/>
                </a:solidFill>
                <a:latin typeface="Open Sans bold" pitchFamily="2" charset="0"/>
                <a:ea typeface="Open Sans bold" pitchFamily="2" charset="0"/>
                <a:cs typeface="Open Sans bold" pitchFamily="2" charset="0"/>
              </a:rPr>
              <a:t>incididunt</a:t>
            </a:r>
            <a:r>
              <a:rPr lang="fr-FR" sz="1200" dirty="0">
                <a:solidFill>
                  <a:srgbClr val="333333"/>
                </a:solidFill>
                <a:latin typeface="Open Sans bold" pitchFamily="2" charset="0"/>
                <a:ea typeface="Open Sans bold" pitchFamily="2" charset="0"/>
                <a:cs typeface="Open Sans bold" pitchFamily="2" charset="0"/>
              </a:rPr>
              <a:t> ut </a:t>
            </a:r>
            <a:r>
              <a:rPr lang="fr-FR" sz="1200" dirty="0" err="1">
                <a:solidFill>
                  <a:srgbClr val="333333"/>
                </a:solidFill>
                <a:latin typeface="Open Sans bold" pitchFamily="2" charset="0"/>
                <a:ea typeface="Open Sans bold" pitchFamily="2" charset="0"/>
                <a:cs typeface="Open Sans bold" pitchFamily="2" charset="0"/>
              </a:rPr>
              <a:t>labore</a:t>
            </a:r>
            <a:r>
              <a:rPr lang="fr-FR" sz="1200" dirty="0">
                <a:solidFill>
                  <a:srgbClr val="333333"/>
                </a:solidFill>
                <a:latin typeface="Open Sans bold" pitchFamily="2" charset="0"/>
                <a:ea typeface="Open Sans bold" pitchFamily="2" charset="0"/>
                <a:cs typeface="Open Sans bold" pitchFamily="2" charset="0"/>
              </a:rPr>
              <a:t> et </a:t>
            </a:r>
            <a:r>
              <a:rPr lang="fr-FR" sz="1200" dirty="0" err="1">
                <a:solidFill>
                  <a:srgbClr val="333333"/>
                </a:solidFill>
                <a:latin typeface="Open Sans bold" pitchFamily="2" charset="0"/>
                <a:ea typeface="Open Sans bold" pitchFamily="2" charset="0"/>
                <a:cs typeface="Open Sans bold" pitchFamily="2" charset="0"/>
              </a:rPr>
              <a:t>dolore</a:t>
            </a:r>
            <a:r>
              <a:rPr lang="fr-FR" sz="12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200" dirty="0">
              <a:solidFill>
                <a:srgbClr val="333333"/>
              </a:solidFill>
              <a:latin typeface="Open Sans regular" pitchFamily="2" charset="0"/>
              <a:ea typeface="Open Sans regular" pitchFamily="2" charset="0"/>
              <a:cs typeface="Open Sans regular" pitchFamily="2" charset="0"/>
            </a:endParaRPr>
          </a:p>
          <a:p>
            <a:pPr>
              <a:lnSpc>
                <a:spcPts val="1700"/>
              </a:lnSpc>
            </a:pPr>
            <a:r>
              <a:rPr lang="fr-FR" sz="1200" dirty="0">
                <a:solidFill>
                  <a:srgbClr val="333333"/>
                </a:solidFill>
                <a:latin typeface="Open Sans regular" pitchFamily="2" charset="0"/>
                <a:ea typeface="Open Sans regular" pitchFamily="2" charset="0"/>
                <a:cs typeface="Open Sans regular" pitchFamily="2" charset="0"/>
              </a:rPr>
              <a:t>Sed do </a:t>
            </a:r>
            <a:r>
              <a:rPr lang="fr-FR" sz="1200" dirty="0" err="1">
                <a:solidFill>
                  <a:srgbClr val="333333"/>
                </a:solidFill>
                <a:latin typeface="Open Sans regular" pitchFamily="2" charset="0"/>
                <a:ea typeface="Open Sans regular" pitchFamily="2" charset="0"/>
                <a:cs typeface="Open Sans regular" pitchFamily="2" charset="0"/>
              </a:rPr>
              <a:t>eiusmod</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tempor</a:t>
            </a:r>
            <a:r>
              <a:rPr lang="fr-FR" sz="1200" dirty="0">
                <a:solidFill>
                  <a:srgbClr val="333333"/>
                </a:solidFill>
                <a:latin typeface="Open Sans regular" pitchFamily="2" charset="0"/>
                <a:ea typeface="Open Sans regular" pitchFamily="2" charset="0"/>
                <a:cs typeface="Open Sans regular" pitchFamily="2" charset="0"/>
              </a:rPr>
              <a:t> </a:t>
            </a:r>
            <a:r>
              <a:rPr lang="fr-FR" sz="1200" dirty="0" err="1">
                <a:solidFill>
                  <a:srgbClr val="333333"/>
                </a:solidFill>
                <a:latin typeface="Open Sans regular" pitchFamily="2" charset="0"/>
                <a:ea typeface="Open Sans regular" pitchFamily="2" charset="0"/>
                <a:cs typeface="Open Sans regular" pitchFamily="2" charset="0"/>
              </a:rPr>
              <a:t>incididunt</a:t>
            </a:r>
            <a:r>
              <a:rPr lang="fr-FR" sz="1200" dirty="0">
                <a:solidFill>
                  <a:srgbClr val="333333"/>
                </a:solidFill>
                <a:latin typeface="Open Sans regular" pitchFamily="2" charset="0"/>
                <a:ea typeface="Open Sans regular" pitchFamily="2" charset="0"/>
                <a:cs typeface="Open Sans regular" pitchFamily="2" charset="0"/>
              </a:rPr>
              <a:t> ut </a:t>
            </a:r>
            <a:r>
              <a:rPr lang="fr-FR" sz="1200" dirty="0" err="1">
                <a:solidFill>
                  <a:srgbClr val="333333"/>
                </a:solidFill>
                <a:latin typeface="Open Sans regular" pitchFamily="2" charset="0"/>
                <a:ea typeface="Open Sans regular" pitchFamily="2" charset="0"/>
                <a:cs typeface="Open Sans regular" pitchFamily="2" charset="0"/>
              </a:rPr>
              <a:t>labore</a:t>
            </a:r>
            <a:r>
              <a:rPr lang="fr-FR" sz="1200" dirty="0">
                <a:solidFill>
                  <a:srgbClr val="333333"/>
                </a:solidFill>
                <a:latin typeface="Open Sans regular" pitchFamily="2" charset="0"/>
                <a:ea typeface="Open Sans regular" pitchFamily="2" charset="0"/>
                <a:cs typeface="Open Sans regular" pitchFamily="2" charset="0"/>
              </a:rPr>
              <a:t> et </a:t>
            </a:r>
            <a:r>
              <a:rPr lang="fr-FR" sz="1200" dirty="0" err="1">
                <a:solidFill>
                  <a:srgbClr val="333333"/>
                </a:solidFill>
                <a:latin typeface="Open Sans regular" pitchFamily="2" charset="0"/>
                <a:ea typeface="Open Sans regular" pitchFamily="2" charset="0"/>
                <a:cs typeface="Open Sans regular" pitchFamily="2" charset="0"/>
              </a:rPr>
              <a:t>dolore</a:t>
            </a:r>
            <a:r>
              <a:rPr lang="fr-FR" sz="1200" dirty="0">
                <a:solidFill>
                  <a:srgbClr val="333333"/>
                </a:solidFill>
                <a:latin typeface="Open Sans regular" pitchFamily="2" charset="0"/>
                <a:ea typeface="Open Sans regular" pitchFamily="2" charset="0"/>
                <a:cs typeface="Open Sans regular" pitchFamily="2" charset="0"/>
              </a:rPr>
              <a:t> magna </a:t>
            </a:r>
            <a:r>
              <a:rPr lang="fr-FR" sz="1200" dirty="0" err="1">
                <a:solidFill>
                  <a:srgbClr val="333333"/>
                </a:solidFill>
                <a:latin typeface="Open Sans regular" pitchFamily="2" charset="0"/>
                <a:ea typeface="Open Sans regular" pitchFamily="2" charset="0"/>
                <a:cs typeface="Open Sans regular" pitchFamily="2" charset="0"/>
              </a:rPr>
              <a:t>aliqua</a:t>
            </a:r>
            <a:r>
              <a:rPr lang="fr-FR" sz="1200" dirty="0">
                <a:solidFill>
                  <a:srgbClr val="333333"/>
                </a:solidFill>
                <a:latin typeface="Open Sans regular" pitchFamily="2" charset="0"/>
                <a:ea typeface="Open Sans regular" pitchFamily="2" charset="0"/>
                <a:cs typeface="Open Sans regular" pitchFamily="2" charset="0"/>
              </a:rPr>
              <a:t>.</a:t>
            </a:r>
          </a:p>
        </p:txBody>
      </p:sp>
      <p:sp>
        <p:nvSpPr>
          <p:cNvPr id="6" name="Rectangle : coins arrondis 5">
            <a:extLst>
              <a:ext uri="{FF2B5EF4-FFF2-40B4-BE49-F238E27FC236}">
                <a16:creationId xmlns:a16="http://schemas.microsoft.com/office/drawing/2014/main" id="{411313D3-934B-D780-E89D-768BA71A0422}"/>
              </a:ext>
            </a:extLst>
          </p:cNvPr>
          <p:cNvSpPr/>
          <p:nvPr userDrawn="1"/>
        </p:nvSpPr>
        <p:spPr>
          <a:xfrm>
            <a:off x="8171719" y="4330871"/>
            <a:ext cx="3630380" cy="1657370"/>
          </a:xfrm>
          <a:prstGeom prst="roundRect">
            <a:avLst>
              <a:gd name="adj" fmla="val 5185"/>
            </a:avLst>
          </a:prstGeom>
          <a:solidFill>
            <a:schemeClr val="accent2"/>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Espace réservé du texte 6">
            <a:extLst>
              <a:ext uri="{FF2B5EF4-FFF2-40B4-BE49-F238E27FC236}">
                <a16:creationId xmlns:a16="http://schemas.microsoft.com/office/drawing/2014/main" id="{0E476945-8279-D6AA-83EA-CCDFD0BBB197}"/>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10" name="Connecteur droit 9">
            <a:extLst>
              <a:ext uri="{FF2B5EF4-FFF2-40B4-BE49-F238E27FC236}">
                <a16:creationId xmlns:a16="http://schemas.microsoft.com/office/drawing/2014/main" id="{891F8765-B1A3-8036-B5DD-D81C95EF93FC}"/>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4876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blocs">
    <p:spTree>
      <p:nvGrpSpPr>
        <p:cNvPr id="1" name=""/>
        <p:cNvGrpSpPr/>
        <p:nvPr/>
      </p:nvGrpSpPr>
      <p:grpSpPr>
        <a:xfrm>
          <a:off x="0" y="0"/>
          <a:ext cx="0" cy="0"/>
          <a:chOff x="0" y="0"/>
          <a:chExt cx="0" cy="0"/>
        </a:xfrm>
      </p:grpSpPr>
      <p:pic>
        <p:nvPicPr>
          <p:cNvPr id="35" name="Graphique 34">
            <a:extLst>
              <a:ext uri="{FF2B5EF4-FFF2-40B4-BE49-F238E27FC236}">
                <a16:creationId xmlns:a16="http://schemas.microsoft.com/office/drawing/2014/main" id="{84A43823-715D-61FB-371A-FC61191643E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rot="2627375">
            <a:off x="-2855959" y="5929245"/>
            <a:ext cx="11050834" cy="2968148"/>
          </a:xfrm>
          <a:prstGeom prst="rect">
            <a:avLst/>
          </a:prstGeom>
        </p:spPr>
      </p:pic>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2558005"/>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 name="Rectangle : coins arrondis 2">
            <a:extLst>
              <a:ext uri="{FF2B5EF4-FFF2-40B4-BE49-F238E27FC236}">
                <a16:creationId xmlns:a16="http://schemas.microsoft.com/office/drawing/2014/main" id="{72E17434-CD1F-CB0E-A2A2-403FA2F9B2B5}"/>
              </a:ext>
            </a:extLst>
          </p:cNvPr>
          <p:cNvSpPr/>
          <p:nvPr userDrawn="1"/>
        </p:nvSpPr>
        <p:spPr>
          <a:xfrm>
            <a:off x="746373" y="3547616"/>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7" name="Espace réservé du texte 22">
            <a:extLst>
              <a:ext uri="{FF2B5EF4-FFF2-40B4-BE49-F238E27FC236}">
                <a16:creationId xmlns:a16="http://schemas.microsoft.com/office/drawing/2014/main" id="{78610034-E12D-047C-6E50-CD12A5A5E3D8}"/>
              </a:ext>
            </a:extLst>
          </p:cNvPr>
          <p:cNvSpPr>
            <a:spLocks noGrp="1"/>
          </p:cNvSpPr>
          <p:nvPr>
            <p:ph type="body" sz="quarter" idx="11" hasCustomPrompt="1"/>
          </p:nvPr>
        </p:nvSpPr>
        <p:spPr>
          <a:xfrm>
            <a:off x="1030011" y="3668808"/>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36" name="Espace réservé du texte 11">
            <a:extLst>
              <a:ext uri="{FF2B5EF4-FFF2-40B4-BE49-F238E27FC236}">
                <a16:creationId xmlns:a16="http://schemas.microsoft.com/office/drawing/2014/main" id="{86DACB8C-2235-8D3C-7175-CD7B31740985}"/>
              </a:ext>
            </a:extLst>
          </p:cNvPr>
          <p:cNvSpPr>
            <a:spLocks noGrp="1"/>
          </p:cNvSpPr>
          <p:nvPr>
            <p:ph type="body" sz="quarter" idx="16" hasCustomPrompt="1"/>
          </p:nvPr>
        </p:nvSpPr>
        <p:spPr>
          <a:xfrm>
            <a:off x="1030011" y="4253505"/>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8" name="Rectangle : coins arrondis 7">
            <a:extLst>
              <a:ext uri="{FF2B5EF4-FFF2-40B4-BE49-F238E27FC236}">
                <a16:creationId xmlns:a16="http://schemas.microsoft.com/office/drawing/2014/main" id="{58129995-8552-B667-8A67-52E6B1E7E51A}"/>
              </a:ext>
            </a:extLst>
          </p:cNvPr>
          <p:cNvSpPr/>
          <p:nvPr userDrawn="1"/>
        </p:nvSpPr>
        <p:spPr>
          <a:xfrm>
            <a:off x="746373" y="1050073"/>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9" name="Espace réservé du texte 22">
            <a:extLst>
              <a:ext uri="{FF2B5EF4-FFF2-40B4-BE49-F238E27FC236}">
                <a16:creationId xmlns:a16="http://schemas.microsoft.com/office/drawing/2014/main" id="{58EA7CE7-3B36-2B49-B959-C5A5259129B8}"/>
              </a:ext>
            </a:extLst>
          </p:cNvPr>
          <p:cNvSpPr>
            <a:spLocks noGrp="1"/>
          </p:cNvSpPr>
          <p:nvPr>
            <p:ph type="body" sz="quarter" idx="20" hasCustomPrompt="1"/>
          </p:nvPr>
        </p:nvSpPr>
        <p:spPr>
          <a:xfrm>
            <a:off x="1030011" y="1171265"/>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2" name="Espace réservé du texte 11">
            <a:extLst>
              <a:ext uri="{FF2B5EF4-FFF2-40B4-BE49-F238E27FC236}">
                <a16:creationId xmlns:a16="http://schemas.microsoft.com/office/drawing/2014/main" id="{59DF9BDF-85F0-4342-905C-CEDB64AFF41A}"/>
              </a:ext>
            </a:extLst>
          </p:cNvPr>
          <p:cNvSpPr>
            <a:spLocks noGrp="1"/>
          </p:cNvSpPr>
          <p:nvPr>
            <p:ph type="body" sz="quarter" idx="21" hasCustomPrompt="1"/>
          </p:nvPr>
        </p:nvSpPr>
        <p:spPr>
          <a:xfrm>
            <a:off x="1030011" y="1755962"/>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16" name="Rectangle : coins arrondis 15">
            <a:extLst>
              <a:ext uri="{FF2B5EF4-FFF2-40B4-BE49-F238E27FC236}">
                <a16:creationId xmlns:a16="http://schemas.microsoft.com/office/drawing/2014/main" id="{94A164AA-29AF-4BEA-8A54-4EFF0D8BB1CB}"/>
              </a:ext>
            </a:extLst>
          </p:cNvPr>
          <p:cNvSpPr/>
          <p:nvPr userDrawn="1"/>
        </p:nvSpPr>
        <p:spPr>
          <a:xfrm>
            <a:off x="3480712" y="1050073"/>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17" name="Espace réservé du texte 22">
            <a:extLst>
              <a:ext uri="{FF2B5EF4-FFF2-40B4-BE49-F238E27FC236}">
                <a16:creationId xmlns:a16="http://schemas.microsoft.com/office/drawing/2014/main" id="{636A8D00-3B51-5368-9AE3-0444DE23F849}"/>
              </a:ext>
            </a:extLst>
          </p:cNvPr>
          <p:cNvSpPr>
            <a:spLocks noGrp="1"/>
          </p:cNvSpPr>
          <p:nvPr>
            <p:ph type="body" sz="quarter" idx="22" hasCustomPrompt="1"/>
          </p:nvPr>
        </p:nvSpPr>
        <p:spPr>
          <a:xfrm>
            <a:off x="3764350" y="1171265"/>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18" name="Espace réservé du texte 11">
            <a:extLst>
              <a:ext uri="{FF2B5EF4-FFF2-40B4-BE49-F238E27FC236}">
                <a16:creationId xmlns:a16="http://schemas.microsoft.com/office/drawing/2014/main" id="{21580CE7-4709-8E71-BAF2-5789E61AC71A}"/>
              </a:ext>
            </a:extLst>
          </p:cNvPr>
          <p:cNvSpPr>
            <a:spLocks noGrp="1"/>
          </p:cNvSpPr>
          <p:nvPr>
            <p:ph type="body" sz="quarter" idx="23" hasCustomPrompt="1"/>
          </p:nvPr>
        </p:nvSpPr>
        <p:spPr>
          <a:xfrm>
            <a:off x="3764350" y="1755962"/>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20" name="Rectangle : coins arrondis 19">
            <a:extLst>
              <a:ext uri="{FF2B5EF4-FFF2-40B4-BE49-F238E27FC236}">
                <a16:creationId xmlns:a16="http://schemas.microsoft.com/office/drawing/2014/main" id="{67386623-6F15-65E4-8EAB-E0E8676F36D9}"/>
              </a:ext>
            </a:extLst>
          </p:cNvPr>
          <p:cNvSpPr/>
          <p:nvPr userDrawn="1"/>
        </p:nvSpPr>
        <p:spPr>
          <a:xfrm>
            <a:off x="6215051" y="1055205"/>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1" name="Espace réservé du texte 22">
            <a:extLst>
              <a:ext uri="{FF2B5EF4-FFF2-40B4-BE49-F238E27FC236}">
                <a16:creationId xmlns:a16="http://schemas.microsoft.com/office/drawing/2014/main" id="{BEE93EE1-B40B-C70E-7404-6838300B4B12}"/>
              </a:ext>
            </a:extLst>
          </p:cNvPr>
          <p:cNvSpPr>
            <a:spLocks noGrp="1"/>
          </p:cNvSpPr>
          <p:nvPr>
            <p:ph type="body" sz="quarter" idx="24" hasCustomPrompt="1"/>
          </p:nvPr>
        </p:nvSpPr>
        <p:spPr>
          <a:xfrm>
            <a:off x="6498689" y="1176397"/>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3" name="Espace réservé du texte 11">
            <a:extLst>
              <a:ext uri="{FF2B5EF4-FFF2-40B4-BE49-F238E27FC236}">
                <a16:creationId xmlns:a16="http://schemas.microsoft.com/office/drawing/2014/main" id="{275D0812-091D-D1AD-1F08-4A6360D96E61}"/>
              </a:ext>
            </a:extLst>
          </p:cNvPr>
          <p:cNvSpPr>
            <a:spLocks noGrp="1"/>
          </p:cNvSpPr>
          <p:nvPr>
            <p:ph type="body" sz="quarter" idx="25" hasCustomPrompt="1"/>
          </p:nvPr>
        </p:nvSpPr>
        <p:spPr>
          <a:xfrm>
            <a:off x="6498689" y="1761094"/>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24" name="Rectangle : coins arrondis 23">
            <a:extLst>
              <a:ext uri="{FF2B5EF4-FFF2-40B4-BE49-F238E27FC236}">
                <a16:creationId xmlns:a16="http://schemas.microsoft.com/office/drawing/2014/main" id="{9097C397-E6C6-27B7-F61F-8A3B602EA9F2}"/>
              </a:ext>
            </a:extLst>
          </p:cNvPr>
          <p:cNvSpPr/>
          <p:nvPr userDrawn="1"/>
        </p:nvSpPr>
        <p:spPr>
          <a:xfrm>
            <a:off x="3480712" y="3547616"/>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5" name="Espace réservé du texte 22">
            <a:extLst>
              <a:ext uri="{FF2B5EF4-FFF2-40B4-BE49-F238E27FC236}">
                <a16:creationId xmlns:a16="http://schemas.microsoft.com/office/drawing/2014/main" id="{7555E0C1-C784-57A3-4302-C9701605D96B}"/>
              </a:ext>
            </a:extLst>
          </p:cNvPr>
          <p:cNvSpPr>
            <a:spLocks noGrp="1"/>
          </p:cNvSpPr>
          <p:nvPr>
            <p:ph type="body" sz="quarter" idx="26" hasCustomPrompt="1"/>
          </p:nvPr>
        </p:nvSpPr>
        <p:spPr>
          <a:xfrm>
            <a:off x="3764350" y="3668808"/>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6" name="Espace réservé du texte 11">
            <a:extLst>
              <a:ext uri="{FF2B5EF4-FFF2-40B4-BE49-F238E27FC236}">
                <a16:creationId xmlns:a16="http://schemas.microsoft.com/office/drawing/2014/main" id="{75A76DF1-FACB-1145-3674-DE31AB0A9FAE}"/>
              </a:ext>
            </a:extLst>
          </p:cNvPr>
          <p:cNvSpPr>
            <a:spLocks noGrp="1"/>
          </p:cNvSpPr>
          <p:nvPr>
            <p:ph type="body" sz="quarter" idx="27" hasCustomPrompt="1"/>
          </p:nvPr>
        </p:nvSpPr>
        <p:spPr>
          <a:xfrm>
            <a:off x="3764350" y="4253505"/>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27" name="Rectangle : coins arrondis 26">
            <a:extLst>
              <a:ext uri="{FF2B5EF4-FFF2-40B4-BE49-F238E27FC236}">
                <a16:creationId xmlns:a16="http://schemas.microsoft.com/office/drawing/2014/main" id="{B86A2E62-BA5C-246C-7A04-C39A04233D39}"/>
              </a:ext>
            </a:extLst>
          </p:cNvPr>
          <p:cNvSpPr/>
          <p:nvPr userDrawn="1"/>
        </p:nvSpPr>
        <p:spPr>
          <a:xfrm>
            <a:off x="6215051" y="3565357"/>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28" name="Espace réservé du texte 22">
            <a:extLst>
              <a:ext uri="{FF2B5EF4-FFF2-40B4-BE49-F238E27FC236}">
                <a16:creationId xmlns:a16="http://schemas.microsoft.com/office/drawing/2014/main" id="{C5AD76A0-2C6B-397D-C028-86A7A9163BAC}"/>
              </a:ext>
            </a:extLst>
          </p:cNvPr>
          <p:cNvSpPr>
            <a:spLocks noGrp="1"/>
          </p:cNvSpPr>
          <p:nvPr>
            <p:ph type="body" sz="quarter" idx="28" hasCustomPrompt="1"/>
          </p:nvPr>
        </p:nvSpPr>
        <p:spPr>
          <a:xfrm>
            <a:off x="6498689" y="3686549"/>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29" name="Espace réservé du texte 11">
            <a:extLst>
              <a:ext uri="{FF2B5EF4-FFF2-40B4-BE49-F238E27FC236}">
                <a16:creationId xmlns:a16="http://schemas.microsoft.com/office/drawing/2014/main" id="{2F12EC91-413C-59C5-3244-6AF3DE485C24}"/>
              </a:ext>
            </a:extLst>
          </p:cNvPr>
          <p:cNvSpPr>
            <a:spLocks noGrp="1"/>
          </p:cNvSpPr>
          <p:nvPr>
            <p:ph type="body" sz="quarter" idx="29" hasCustomPrompt="1"/>
          </p:nvPr>
        </p:nvSpPr>
        <p:spPr>
          <a:xfrm>
            <a:off x="6498689" y="4271246"/>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30" name="Rectangle : coins arrondis 29">
            <a:extLst>
              <a:ext uri="{FF2B5EF4-FFF2-40B4-BE49-F238E27FC236}">
                <a16:creationId xmlns:a16="http://schemas.microsoft.com/office/drawing/2014/main" id="{022E119D-62E0-A3E5-34AE-9599A6A7AF92}"/>
              </a:ext>
            </a:extLst>
          </p:cNvPr>
          <p:cNvSpPr/>
          <p:nvPr userDrawn="1"/>
        </p:nvSpPr>
        <p:spPr>
          <a:xfrm>
            <a:off x="8949389" y="1055205"/>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1" name="Espace réservé du texte 22">
            <a:extLst>
              <a:ext uri="{FF2B5EF4-FFF2-40B4-BE49-F238E27FC236}">
                <a16:creationId xmlns:a16="http://schemas.microsoft.com/office/drawing/2014/main" id="{F61A8844-3FE1-7E0E-3FDE-0D3EF2D04623}"/>
              </a:ext>
            </a:extLst>
          </p:cNvPr>
          <p:cNvSpPr>
            <a:spLocks noGrp="1"/>
          </p:cNvSpPr>
          <p:nvPr>
            <p:ph type="body" sz="quarter" idx="30" hasCustomPrompt="1"/>
          </p:nvPr>
        </p:nvSpPr>
        <p:spPr>
          <a:xfrm>
            <a:off x="9233027" y="1176397"/>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32" name="Espace réservé du texte 11">
            <a:extLst>
              <a:ext uri="{FF2B5EF4-FFF2-40B4-BE49-F238E27FC236}">
                <a16:creationId xmlns:a16="http://schemas.microsoft.com/office/drawing/2014/main" id="{A63FFD2C-88AF-02DE-26A0-0153BD2AF3FE}"/>
              </a:ext>
            </a:extLst>
          </p:cNvPr>
          <p:cNvSpPr>
            <a:spLocks noGrp="1"/>
          </p:cNvSpPr>
          <p:nvPr>
            <p:ph type="body" sz="quarter" idx="31" hasCustomPrompt="1"/>
          </p:nvPr>
        </p:nvSpPr>
        <p:spPr>
          <a:xfrm>
            <a:off x="9233027" y="1761094"/>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33" name="Rectangle : coins arrondis 32">
            <a:extLst>
              <a:ext uri="{FF2B5EF4-FFF2-40B4-BE49-F238E27FC236}">
                <a16:creationId xmlns:a16="http://schemas.microsoft.com/office/drawing/2014/main" id="{2973E958-7534-1079-2BEA-3384A7809DFD}"/>
              </a:ext>
            </a:extLst>
          </p:cNvPr>
          <p:cNvSpPr/>
          <p:nvPr userDrawn="1"/>
        </p:nvSpPr>
        <p:spPr>
          <a:xfrm>
            <a:off x="8949389" y="3565357"/>
            <a:ext cx="2496238" cy="2390664"/>
          </a:xfrm>
          <a:prstGeom prst="roundRect">
            <a:avLst>
              <a:gd name="adj" fmla="val 5185"/>
            </a:avLst>
          </a:prstGeom>
          <a:solidFill>
            <a:schemeClr val="bg1"/>
          </a:solidFill>
          <a:ln>
            <a:noFill/>
          </a:ln>
          <a:effectLst>
            <a:outerShdw blurRad="215900" algn="ctr" rotWithShape="0">
              <a:schemeClr val="tx1">
                <a:lumMod val="85000"/>
                <a:lumOff val="15000"/>
                <a:alpha val="700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4" name="Espace réservé du texte 22">
            <a:extLst>
              <a:ext uri="{FF2B5EF4-FFF2-40B4-BE49-F238E27FC236}">
                <a16:creationId xmlns:a16="http://schemas.microsoft.com/office/drawing/2014/main" id="{57342F7F-6633-383C-265E-6BEEB3E7C8C7}"/>
              </a:ext>
            </a:extLst>
          </p:cNvPr>
          <p:cNvSpPr>
            <a:spLocks noGrp="1"/>
          </p:cNvSpPr>
          <p:nvPr>
            <p:ph type="body" sz="quarter" idx="32" hasCustomPrompt="1"/>
          </p:nvPr>
        </p:nvSpPr>
        <p:spPr>
          <a:xfrm>
            <a:off x="9233027" y="3686549"/>
            <a:ext cx="1928962" cy="303974"/>
          </a:xfrm>
          <a:prstGeom prst="rect">
            <a:avLst/>
          </a:prstGeom>
        </p:spPr>
        <p:txBody>
          <a:bodyPr/>
          <a:lstStyle>
            <a:lvl1pPr marL="0" indent="0" algn="ctr">
              <a:buNone/>
              <a:defRPr sz="1800">
                <a:solidFill>
                  <a:srgbClr val="0F9383"/>
                </a:solidFill>
                <a:latin typeface="Hanken Grotesk Light" pitchFamily="2" charset="0"/>
              </a:defRPr>
            </a:lvl1pPr>
            <a:lvl2pPr marL="457200" indent="0">
              <a:buNone/>
              <a:defRPr sz="2200">
                <a:solidFill>
                  <a:srgbClr val="0F9383"/>
                </a:solidFill>
                <a:latin typeface="Hanken Grotesk Light" pitchFamily="2" charset="0"/>
              </a:defRPr>
            </a:lvl2pPr>
            <a:lvl3pPr marL="914400" indent="0">
              <a:buNone/>
              <a:defRPr sz="2200">
                <a:solidFill>
                  <a:srgbClr val="0F9383"/>
                </a:solidFill>
                <a:latin typeface="Hanken Grotesk Light" pitchFamily="2" charset="0"/>
              </a:defRPr>
            </a:lvl3pPr>
            <a:lvl4pPr marL="1371600" indent="0">
              <a:buNone/>
              <a:defRPr sz="2200">
                <a:solidFill>
                  <a:srgbClr val="0F9383"/>
                </a:solidFill>
                <a:latin typeface="Hanken Grotesk Light" pitchFamily="2" charset="0"/>
              </a:defRPr>
            </a:lvl4pPr>
            <a:lvl5pPr marL="1828800" indent="0" algn="ctr">
              <a:buNone/>
              <a:defRPr sz="2200">
                <a:solidFill>
                  <a:srgbClr val="0F9383"/>
                </a:solidFill>
                <a:latin typeface="Hanken Grotesk Light" pitchFamily="2" charset="0"/>
              </a:defRPr>
            </a:lvl5pPr>
          </a:lstStyle>
          <a:p>
            <a:pPr lvl="0"/>
            <a:r>
              <a:rPr lang="fr-FR" dirty="0"/>
              <a:t>Titre de niveau 2</a:t>
            </a:r>
          </a:p>
        </p:txBody>
      </p:sp>
      <p:sp>
        <p:nvSpPr>
          <p:cNvPr id="37" name="Espace réservé du texte 11">
            <a:extLst>
              <a:ext uri="{FF2B5EF4-FFF2-40B4-BE49-F238E27FC236}">
                <a16:creationId xmlns:a16="http://schemas.microsoft.com/office/drawing/2014/main" id="{DA96EDFE-3DCA-6220-8866-3D8797FE2F27}"/>
              </a:ext>
            </a:extLst>
          </p:cNvPr>
          <p:cNvSpPr>
            <a:spLocks noGrp="1"/>
          </p:cNvSpPr>
          <p:nvPr>
            <p:ph type="body" sz="quarter" idx="33" hasCustomPrompt="1"/>
          </p:nvPr>
        </p:nvSpPr>
        <p:spPr>
          <a:xfrm>
            <a:off x="9233027" y="4271246"/>
            <a:ext cx="1928962" cy="1455331"/>
          </a:xfrm>
          <a:prstGeom prst="rect">
            <a:avLst/>
          </a:prstGeom>
        </p:spPr>
        <p:txBody>
          <a:bodyPr/>
          <a:lstStyle>
            <a:lvl1pPr marL="0" indent="0">
              <a:lnSpc>
                <a:spcPts val="1700"/>
              </a:lnSpc>
              <a:spcBef>
                <a:spcPts val="0"/>
              </a:spcBef>
              <a:buNone/>
              <a:defRPr sz="1100">
                <a:latin typeface="+mn-lt"/>
              </a:defRPr>
            </a:lvl1pPr>
          </a:lstStyle>
          <a:p>
            <a:pPr>
              <a:lnSpc>
                <a:spcPts val="1700"/>
              </a:lnSpc>
            </a:pPr>
            <a:r>
              <a:rPr lang="fr-FR" sz="1100" dirty="0">
                <a:solidFill>
                  <a:srgbClr val="333333"/>
                </a:solidFill>
                <a:latin typeface="Open Sans bold" pitchFamily="2" charset="0"/>
                <a:ea typeface="Open Sans bold" pitchFamily="2" charset="0"/>
                <a:cs typeface="Open Sans bold" pitchFamily="2" charset="0"/>
              </a:rPr>
              <a:t>Lorem ipsum </a:t>
            </a:r>
            <a:r>
              <a:rPr lang="fr-FR" sz="1100" dirty="0" err="1">
                <a:solidFill>
                  <a:srgbClr val="333333"/>
                </a:solidFill>
                <a:latin typeface="Open Sans bold" pitchFamily="2" charset="0"/>
                <a:ea typeface="Open Sans bold" pitchFamily="2" charset="0"/>
                <a:cs typeface="Open Sans bold" pitchFamily="2" charset="0"/>
              </a:rPr>
              <a:t>dolor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amet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consectetur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adipiscing</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elit</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sed</a:t>
            </a:r>
            <a:r>
              <a:rPr lang="fr-FR" sz="1100" dirty="0">
                <a:solidFill>
                  <a:srgbClr val="333333"/>
                </a:solidFill>
                <a:latin typeface="Open Sans bold" pitchFamily="2" charset="0"/>
                <a:ea typeface="Open Sans bold" pitchFamily="2" charset="0"/>
                <a:cs typeface="Open Sans bold" pitchFamily="2" charset="0"/>
              </a:rPr>
              <a:t> do </a:t>
            </a:r>
            <a:r>
              <a:rPr lang="fr-FR" sz="1100" dirty="0" err="1">
                <a:solidFill>
                  <a:srgbClr val="333333"/>
                </a:solidFill>
                <a:latin typeface="Open Sans bold" pitchFamily="2" charset="0"/>
                <a:ea typeface="Open Sans bold" pitchFamily="2" charset="0"/>
                <a:cs typeface="Open Sans bold" pitchFamily="2" charset="0"/>
              </a:rPr>
              <a:t>eiusmod</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tempor</a:t>
            </a:r>
            <a:r>
              <a:rPr lang="fr-FR" sz="1100" dirty="0">
                <a:solidFill>
                  <a:srgbClr val="333333"/>
                </a:solidFill>
                <a:latin typeface="Open Sans bold" pitchFamily="2" charset="0"/>
                <a:ea typeface="Open Sans bold" pitchFamily="2" charset="0"/>
                <a:cs typeface="Open Sans bold" pitchFamily="2" charset="0"/>
              </a:rPr>
              <a:t> </a:t>
            </a:r>
            <a:r>
              <a:rPr lang="fr-FR" sz="1100" dirty="0" err="1">
                <a:solidFill>
                  <a:srgbClr val="333333"/>
                </a:solidFill>
                <a:latin typeface="Open Sans bold" pitchFamily="2" charset="0"/>
                <a:ea typeface="Open Sans bold" pitchFamily="2" charset="0"/>
                <a:cs typeface="Open Sans bold" pitchFamily="2" charset="0"/>
              </a:rPr>
              <a:t>incididunt</a:t>
            </a:r>
            <a:r>
              <a:rPr lang="fr-FR" sz="1100" dirty="0">
                <a:solidFill>
                  <a:srgbClr val="333333"/>
                </a:solidFill>
                <a:latin typeface="Open Sans bold" pitchFamily="2" charset="0"/>
                <a:ea typeface="Open Sans bold" pitchFamily="2" charset="0"/>
                <a:cs typeface="Open Sans bold" pitchFamily="2" charset="0"/>
              </a:rPr>
              <a:t> ut </a:t>
            </a:r>
            <a:r>
              <a:rPr lang="fr-FR" sz="1100" dirty="0" err="1">
                <a:solidFill>
                  <a:srgbClr val="333333"/>
                </a:solidFill>
                <a:latin typeface="Open Sans bold" pitchFamily="2" charset="0"/>
                <a:ea typeface="Open Sans bold" pitchFamily="2" charset="0"/>
                <a:cs typeface="Open Sans bold" pitchFamily="2" charset="0"/>
              </a:rPr>
              <a:t>labore</a:t>
            </a:r>
            <a:r>
              <a:rPr lang="fr-FR" sz="1100" dirty="0">
                <a:solidFill>
                  <a:srgbClr val="333333"/>
                </a:solidFill>
                <a:latin typeface="Open Sans bold" pitchFamily="2" charset="0"/>
                <a:ea typeface="Open Sans bold" pitchFamily="2" charset="0"/>
                <a:cs typeface="Open Sans bold" pitchFamily="2" charset="0"/>
              </a:rPr>
              <a:t> et </a:t>
            </a:r>
            <a:r>
              <a:rPr lang="fr-FR" sz="1100" dirty="0" err="1">
                <a:solidFill>
                  <a:srgbClr val="333333"/>
                </a:solidFill>
                <a:latin typeface="Open Sans bold" pitchFamily="2" charset="0"/>
                <a:ea typeface="Open Sans bold" pitchFamily="2" charset="0"/>
                <a:cs typeface="Open Sans bold" pitchFamily="2" charset="0"/>
              </a:rPr>
              <a:t>dolore</a:t>
            </a:r>
            <a:r>
              <a:rPr lang="fr-FR" sz="1100" dirty="0">
                <a:solidFill>
                  <a:srgbClr val="333333"/>
                </a:solidFill>
                <a:latin typeface="Open Sans bold" pitchFamily="2" charset="0"/>
                <a:ea typeface="Open Sans bold" pitchFamily="2" charset="0"/>
                <a:cs typeface="Open Sans bold" pitchFamily="2" charset="0"/>
              </a:rPr>
              <a:t> magna.</a:t>
            </a:r>
          </a:p>
          <a:p>
            <a:pPr>
              <a:lnSpc>
                <a:spcPts val="1700"/>
              </a:lnSpc>
            </a:pPr>
            <a:endParaRPr lang="fr-FR" sz="1100" dirty="0">
              <a:solidFill>
                <a:srgbClr val="333333"/>
              </a:solidFill>
              <a:latin typeface="Open Sans regular" pitchFamily="2" charset="0"/>
              <a:ea typeface="Open Sans regular" pitchFamily="2" charset="0"/>
              <a:cs typeface="Open Sans regular" pitchFamily="2" charset="0"/>
            </a:endParaRPr>
          </a:p>
        </p:txBody>
      </p:sp>
      <p:sp>
        <p:nvSpPr>
          <p:cNvPr id="41" name="Espace réservé du texte 6">
            <a:extLst>
              <a:ext uri="{FF2B5EF4-FFF2-40B4-BE49-F238E27FC236}">
                <a16:creationId xmlns:a16="http://schemas.microsoft.com/office/drawing/2014/main" id="{38492837-00FA-733D-F6A3-0255208ECA78}"/>
              </a:ext>
            </a:extLst>
          </p:cNvPr>
          <p:cNvSpPr>
            <a:spLocks noGrp="1"/>
          </p:cNvSpPr>
          <p:nvPr>
            <p:ph type="body" sz="quarter" idx="34"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42" name="Connecteur droit 41">
            <a:extLst>
              <a:ext uri="{FF2B5EF4-FFF2-40B4-BE49-F238E27FC236}">
                <a16:creationId xmlns:a16="http://schemas.microsoft.com/office/drawing/2014/main" id="{1157303A-DB13-3138-E8D7-1925F66138DC}"/>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2509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Graphiqu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Espace réservé du contenu 4">
            <a:extLst>
              <a:ext uri="{FF2B5EF4-FFF2-40B4-BE49-F238E27FC236}">
                <a16:creationId xmlns:a16="http://schemas.microsoft.com/office/drawing/2014/main" id="{1B7B2388-9B0E-8E4C-7247-5F7B8533F64A}"/>
              </a:ext>
            </a:extLst>
          </p:cNvPr>
          <p:cNvSpPr>
            <a:spLocks noGrp="1"/>
          </p:cNvSpPr>
          <p:nvPr>
            <p:ph sz="quarter" idx="12" hasCustomPrompt="1"/>
          </p:nvPr>
        </p:nvSpPr>
        <p:spPr>
          <a:xfrm>
            <a:off x="6211020" y="1958243"/>
            <a:ext cx="5384800" cy="3583719"/>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5" name="Espace réservé du contenu 4">
            <a:extLst>
              <a:ext uri="{FF2B5EF4-FFF2-40B4-BE49-F238E27FC236}">
                <a16:creationId xmlns:a16="http://schemas.microsoft.com/office/drawing/2014/main" id="{15B27109-9BAA-1589-6B64-FFB90E17432A}"/>
              </a:ext>
            </a:extLst>
          </p:cNvPr>
          <p:cNvSpPr>
            <a:spLocks noGrp="1"/>
          </p:cNvSpPr>
          <p:nvPr>
            <p:ph sz="quarter" idx="11" hasCustomPrompt="1"/>
          </p:nvPr>
        </p:nvSpPr>
        <p:spPr>
          <a:xfrm>
            <a:off x="544513" y="1958244"/>
            <a:ext cx="5384800" cy="3583719"/>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6" name="Espace réservé du texte 6">
            <a:extLst>
              <a:ext uri="{FF2B5EF4-FFF2-40B4-BE49-F238E27FC236}">
                <a16:creationId xmlns:a16="http://schemas.microsoft.com/office/drawing/2014/main" id="{C8CDB37A-8D9D-1AEF-DEA2-27C0328E1BB7}"/>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7" name="Connecteur droit 6">
            <a:extLst>
              <a:ext uri="{FF2B5EF4-FFF2-40B4-BE49-F238E27FC236}">
                <a16:creationId xmlns:a16="http://schemas.microsoft.com/office/drawing/2014/main" id="{30814599-66A5-33D3-9249-2AC317A6ED37}"/>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66987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Graphique(s)">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0"/>
            <a:ext cx="12192000" cy="5870447"/>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Espace réservé du texte 6">
            <a:extLst>
              <a:ext uri="{FF2B5EF4-FFF2-40B4-BE49-F238E27FC236}">
                <a16:creationId xmlns:a16="http://schemas.microsoft.com/office/drawing/2014/main" id="{C8CDB37A-8D9D-1AEF-DEA2-27C0328E1BB7}"/>
              </a:ext>
            </a:extLst>
          </p:cNvPr>
          <p:cNvSpPr>
            <a:spLocks noGrp="1"/>
          </p:cNvSpPr>
          <p:nvPr>
            <p:ph type="body" sz="quarter" idx="10"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7" name="Connecteur droit 6">
            <a:extLst>
              <a:ext uri="{FF2B5EF4-FFF2-40B4-BE49-F238E27FC236}">
                <a16:creationId xmlns:a16="http://schemas.microsoft.com/office/drawing/2014/main" id="{30814599-66A5-33D3-9249-2AC317A6ED37}"/>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
        <p:nvSpPr>
          <p:cNvPr id="3" name="Espace réservé du texte 6">
            <a:extLst>
              <a:ext uri="{FF2B5EF4-FFF2-40B4-BE49-F238E27FC236}">
                <a16:creationId xmlns:a16="http://schemas.microsoft.com/office/drawing/2014/main" id="{C7D47E69-2AF6-C489-801E-9E8A3DC6D218}"/>
              </a:ext>
            </a:extLst>
          </p:cNvPr>
          <p:cNvSpPr>
            <a:spLocks noGrp="1"/>
          </p:cNvSpPr>
          <p:nvPr>
            <p:ph type="body" sz="quarter" idx="11" hasCustomPrompt="1"/>
          </p:nvPr>
        </p:nvSpPr>
        <p:spPr>
          <a:xfrm>
            <a:off x="1803773" y="2038627"/>
            <a:ext cx="8584455" cy="756127"/>
          </a:xfrm>
          <a:prstGeom prst="rect">
            <a:avLst/>
          </a:prstGeom>
        </p:spPr>
        <p:txBody>
          <a:bodyPr/>
          <a:lstStyle>
            <a:lvl1pPr marL="0" indent="0" algn="l">
              <a:lnSpc>
                <a:spcPts val="1700"/>
              </a:lnSpc>
              <a:spcBef>
                <a:spcPts val="0"/>
              </a:spcBef>
              <a:buNone/>
              <a:defRPr sz="1200" b="1">
                <a:solidFill>
                  <a:srgbClr val="0A4741"/>
                </a:solidFill>
                <a:latin typeface="+mn-lt"/>
              </a:defRPr>
            </a:lvl1pPr>
            <a:lvl2pPr marL="457200" indent="0">
              <a:buNone/>
              <a:defRPr/>
            </a:lvl2pPr>
          </a:lstStyle>
          <a:p>
            <a:pPr algn="l">
              <a:lnSpc>
                <a:spcPts val="1700"/>
              </a:lnSpc>
            </a:pPr>
            <a:r>
              <a:rPr lang="fr-FR" sz="1200" b="0" i="0" dirty="0">
                <a:solidFill>
                  <a:srgbClr val="0A4741"/>
                </a:solidFill>
                <a:effectLst/>
                <a:latin typeface="Open Sans bold" pitchFamily="2" charset="0"/>
                <a:ea typeface="Open Sans bold" pitchFamily="2" charset="0"/>
                <a:cs typeface="Open Sans bold" pitchFamily="2" charset="0"/>
              </a:rPr>
              <a:t>Et olim </a:t>
            </a:r>
            <a:r>
              <a:rPr lang="fr-FR" sz="1200" b="0" i="0" dirty="0" err="1">
                <a:solidFill>
                  <a:srgbClr val="0A4741"/>
                </a:solidFill>
                <a:effectLst/>
                <a:latin typeface="Open Sans bold" pitchFamily="2" charset="0"/>
                <a:ea typeface="Open Sans bold" pitchFamily="2" charset="0"/>
                <a:cs typeface="Open Sans bold" pitchFamily="2" charset="0"/>
              </a:rPr>
              <a:t>licet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otiosae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sint</a:t>
            </a:r>
            <a:r>
              <a:rPr lang="fr-FR" sz="1200" b="0" i="0" dirty="0">
                <a:solidFill>
                  <a:srgbClr val="0A4741"/>
                </a:solidFill>
                <a:effectLst/>
                <a:latin typeface="Open Sans bold" pitchFamily="2" charset="0"/>
                <a:ea typeface="Open Sans bold" pitchFamily="2" charset="0"/>
                <a:cs typeface="Open Sans bold" pitchFamily="2" charset="0"/>
              </a:rPr>
              <a:t> tribus </a:t>
            </a:r>
            <a:r>
              <a:rPr lang="fr-FR" sz="1200" b="0" i="0" dirty="0" err="1">
                <a:solidFill>
                  <a:srgbClr val="0A4741"/>
                </a:solidFill>
                <a:effectLst/>
                <a:latin typeface="Open Sans bold" pitchFamily="2" charset="0"/>
                <a:ea typeface="Open Sans bold" pitchFamily="2" charset="0"/>
                <a:cs typeface="Open Sans bold" pitchFamily="2" charset="0"/>
              </a:rPr>
              <a:t>pacataeque</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centuriae</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nulla</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suffragiorum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certamina</a:t>
            </a:r>
            <a:r>
              <a:rPr lang="fr-FR" sz="1200" b="0" i="0" dirty="0">
                <a:solidFill>
                  <a:srgbClr val="0A4741"/>
                </a:solidFill>
                <a:effectLst/>
                <a:latin typeface="Open Sans bold" pitchFamily="2" charset="0"/>
                <a:ea typeface="Open Sans bold" pitchFamily="2" charset="0"/>
                <a:cs typeface="Open Sans bold" pitchFamily="2" charset="0"/>
              </a:rPr>
              <a:t> set </a:t>
            </a:r>
            <a:r>
              <a:rPr lang="fr-FR" sz="1200" b="0" i="0" dirty="0" err="1">
                <a:solidFill>
                  <a:srgbClr val="0A4741"/>
                </a:solidFill>
                <a:effectLst/>
                <a:latin typeface="Open Sans bold" pitchFamily="2" charset="0"/>
                <a:ea typeface="Open Sans bold" pitchFamily="2" charset="0"/>
                <a:cs typeface="Open Sans bold" pitchFamily="2" charset="0"/>
              </a:rPr>
              <a:t>Pompiliani</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redierit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securitas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temporis</a:t>
            </a:r>
            <a:r>
              <a:rPr lang="fr-FR" sz="1200" b="0" i="0" dirty="0">
                <a:solidFill>
                  <a:srgbClr val="0A4741"/>
                </a:solidFill>
                <a:effectLst/>
                <a:latin typeface="Open Sans bold" pitchFamily="2" charset="0"/>
                <a:ea typeface="Open Sans bold" pitchFamily="2" charset="0"/>
                <a:cs typeface="Open Sans bold" pitchFamily="2" charset="0"/>
              </a:rPr>
              <a:t>, per </a:t>
            </a:r>
            <a:r>
              <a:rPr lang="fr-FR" sz="1200" b="0" i="0" dirty="0" err="1">
                <a:solidFill>
                  <a:srgbClr val="0A4741"/>
                </a:solidFill>
                <a:effectLst/>
                <a:latin typeface="Open Sans bold" pitchFamily="2" charset="0"/>
                <a:ea typeface="Open Sans bold" pitchFamily="2" charset="0"/>
                <a:cs typeface="Open Sans bold" pitchFamily="2" charset="0"/>
              </a:rPr>
              <a:t>omnes</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tamen</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quotquot</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sunt</a:t>
            </a:r>
            <a:r>
              <a:rPr lang="fr-FR" sz="1200" b="0" i="0" dirty="0">
                <a:solidFill>
                  <a:srgbClr val="0A4741"/>
                </a:solidFill>
                <a:effectLst/>
                <a:latin typeface="Open Sans bold" pitchFamily="2" charset="0"/>
                <a:ea typeface="Open Sans bold" pitchFamily="2" charset="0"/>
                <a:cs typeface="Open Sans bold" pitchFamily="2" charset="0"/>
              </a:rPr>
              <a:t> partes </a:t>
            </a:r>
            <a:r>
              <a:rPr lang="fr-FR" sz="1200" b="0" i="0" dirty="0" err="1">
                <a:solidFill>
                  <a:srgbClr val="0A4741"/>
                </a:solidFill>
                <a:effectLst/>
                <a:latin typeface="Open Sans bold" pitchFamily="2" charset="0"/>
                <a:ea typeface="Open Sans bold" pitchFamily="2" charset="0"/>
                <a:cs typeface="Open Sans bold" pitchFamily="2" charset="0"/>
              </a:rPr>
              <a:t>terrarum</a:t>
            </a:r>
            <a:r>
              <a:rPr lang="fr-FR" sz="1200" b="0" i="0" dirty="0">
                <a:solidFill>
                  <a:srgbClr val="0A4741"/>
                </a:solidFill>
                <a:effectLst/>
                <a:latin typeface="Open Sans bold" pitchFamily="2" charset="0"/>
                <a:ea typeface="Open Sans bold" pitchFamily="2" charset="0"/>
                <a:cs typeface="Open Sans bold" pitchFamily="2" charset="0"/>
              </a:rPr>
              <a:t>, ut domina </a:t>
            </a:r>
            <a:r>
              <a:rPr lang="fr-FR" sz="1200" b="0" i="0" dirty="0" err="1">
                <a:solidFill>
                  <a:srgbClr val="0A4741"/>
                </a:solidFill>
                <a:effectLst/>
                <a:latin typeface="Open Sans bold" pitchFamily="2" charset="0"/>
                <a:ea typeface="Open Sans bold" pitchFamily="2" charset="0"/>
                <a:cs typeface="Open Sans bold" pitchFamily="2" charset="0"/>
              </a:rPr>
              <a:t>suscipitur</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regina</a:t>
            </a:r>
            <a:r>
              <a:rPr lang="fr-FR" sz="1200" b="0" i="0" dirty="0">
                <a:solidFill>
                  <a:srgbClr val="0A4741"/>
                </a:solidFill>
                <a:effectLst/>
                <a:latin typeface="Open Sans bold" pitchFamily="2" charset="0"/>
                <a:ea typeface="Open Sans bold" pitchFamily="2" charset="0"/>
                <a:cs typeface="Open Sans bold" pitchFamily="2" charset="0"/>
              </a:rPr>
              <a:t> et ubique </a:t>
            </a:r>
            <a:r>
              <a:rPr lang="fr-FR" sz="1200" b="0" i="0" dirty="0" err="1">
                <a:solidFill>
                  <a:srgbClr val="0A4741"/>
                </a:solidFill>
                <a:effectLst/>
                <a:latin typeface="Open Sans bold" pitchFamily="2" charset="0"/>
                <a:ea typeface="Open Sans bold" pitchFamily="2" charset="0"/>
                <a:cs typeface="Open Sans bold" pitchFamily="2" charset="0"/>
              </a:rPr>
              <a:t>patrum</a:t>
            </a:r>
            <a:r>
              <a:rPr lang="fr-FR" sz="1200" b="0" i="0" dirty="0">
                <a:solidFill>
                  <a:srgbClr val="0A4741"/>
                </a:solidFill>
                <a:effectLst/>
                <a:latin typeface="Open Sans bold" pitchFamily="2" charset="0"/>
                <a:ea typeface="Open Sans bold" pitchFamily="2" charset="0"/>
                <a:cs typeface="Open Sans bold" pitchFamily="2" charset="0"/>
              </a:rPr>
              <a:t> </a:t>
            </a:r>
            <a:r>
              <a:rPr lang="fr-FR" sz="1200" b="0" i="0" dirty="0" err="1">
                <a:solidFill>
                  <a:srgbClr val="0A4741"/>
                </a:solidFill>
                <a:effectLst/>
                <a:latin typeface="Open Sans bold" pitchFamily="2" charset="0"/>
                <a:ea typeface="Open Sans bold" pitchFamily="2" charset="0"/>
                <a:cs typeface="Open Sans bold" pitchFamily="2" charset="0"/>
              </a:rPr>
              <a:t>reverenda</a:t>
            </a:r>
            <a:r>
              <a:rPr lang="fr-FR" sz="1200" b="0" i="0" dirty="0">
                <a:solidFill>
                  <a:srgbClr val="0A4741"/>
                </a:solidFill>
                <a:effectLst/>
                <a:latin typeface="Open Sans bold" pitchFamily="2" charset="0"/>
                <a:ea typeface="Open Sans bold" pitchFamily="2" charset="0"/>
                <a:cs typeface="Open Sans bold" pitchFamily="2" charset="0"/>
              </a:rPr>
              <a:t> cum </a:t>
            </a:r>
            <a:r>
              <a:rPr lang="fr-FR" sz="1200" b="0" i="0" dirty="0" err="1">
                <a:solidFill>
                  <a:srgbClr val="0A4741"/>
                </a:solidFill>
                <a:effectLst/>
                <a:latin typeface="Open Sans bold" pitchFamily="2" charset="0"/>
                <a:ea typeface="Open Sans bold" pitchFamily="2" charset="0"/>
                <a:cs typeface="Open Sans bold" pitchFamily="2" charset="0"/>
              </a:rPr>
              <a:t>auctoritate</a:t>
            </a:r>
            <a:r>
              <a:rPr lang="fr-FR" sz="1200" b="0" i="0" dirty="0">
                <a:solidFill>
                  <a:srgbClr val="0A4741"/>
                </a:solidFill>
                <a:effectLst/>
                <a:latin typeface="Open Sans bold" pitchFamily="2" charset="0"/>
                <a:ea typeface="Open Sans bold" pitchFamily="2" charset="0"/>
                <a:cs typeface="Open Sans bold" pitchFamily="2" charset="0"/>
              </a:rPr>
              <a:t> canities </a:t>
            </a:r>
            <a:r>
              <a:rPr lang="fr-FR" sz="1200" b="0" i="0" dirty="0" err="1">
                <a:solidFill>
                  <a:srgbClr val="0A4741"/>
                </a:solidFill>
                <a:effectLst/>
                <a:latin typeface="Open Sans bold" pitchFamily="2" charset="0"/>
                <a:ea typeface="Open Sans bold" pitchFamily="2" charset="0"/>
                <a:cs typeface="Open Sans bold" pitchFamily="2" charset="0"/>
              </a:rPr>
              <a:t>populique</a:t>
            </a:r>
            <a:r>
              <a:rPr lang="fr-FR" sz="1200" b="0" i="0" dirty="0">
                <a:solidFill>
                  <a:srgbClr val="0A4741"/>
                </a:solidFill>
                <a:effectLst/>
                <a:latin typeface="Open Sans bold" pitchFamily="2" charset="0"/>
                <a:ea typeface="Open Sans bold" pitchFamily="2" charset="0"/>
                <a:cs typeface="Open Sans bold" pitchFamily="2" charset="0"/>
              </a:rPr>
              <a:t> Romani nomen </a:t>
            </a:r>
            <a:r>
              <a:rPr lang="fr-FR" sz="1200" b="0" i="0" dirty="0" err="1">
                <a:solidFill>
                  <a:srgbClr val="0A4741"/>
                </a:solidFill>
                <a:effectLst/>
                <a:latin typeface="Open Sans bold" pitchFamily="2" charset="0"/>
                <a:ea typeface="Open Sans bold" pitchFamily="2" charset="0"/>
                <a:cs typeface="Open Sans bold" pitchFamily="2" charset="0"/>
              </a:rPr>
              <a:t>circumspectum</a:t>
            </a:r>
            <a:r>
              <a:rPr lang="fr-FR" sz="1200" b="0" i="0" dirty="0">
                <a:solidFill>
                  <a:srgbClr val="0A4741"/>
                </a:solidFill>
                <a:effectLst/>
                <a:latin typeface="Open Sans bold" pitchFamily="2" charset="0"/>
                <a:ea typeface="Open Sans bold" pitchFamily="2" charset="0"/>
                <a:cs typeface="Open Sans bold" pitchFamily="2" charset="0"/>
              </a:rPr>
              <a:t> et </a:t>
            </a:r>
            <a:r>
              <a:rPr lang="fr-FR" sz="1200" b="0" i="0" dirty="0" err="1">
                <a:solidFill>
                  <a:srgbClr val="0A4741"/>
                </a:solidFill>
                <a:effectLst/>
                <a:latin typeface="Open Sans bold" pitchFamily="2" charset="0"/>
                <a:ea typeface="Open Sans bold" pitchFamily="2" charset="0"/>
                <a:cs typeface="Open Sans bold" pitchFamily="2" charset="0"/>
              </a:rPr>
              <a:t>verecundum</a:t>
            </a:r>
            <a:r>
              <a:rPr lang="fr-FR" sz="1200" b="0" i="0" dirty="0">
                <a:solidFill>
                  <a:srgbClr val="0A4741"/>
                </a:solidFill>
                <a:effectLst/>
                <a:latin typeface="Open Sans bold" pitchFamily="2" charset="0"/>
                <a:ea typeface="Open Sans bold" pitchFamily="2" charset="0"/>
                <a:cs typeface="Open Sans bold" pitchFamily="2" charset="0"/>
              </a:rPr>
              <a:t>.</a:t>
            </a:r>
          </a:p>
        </p:txBody>
      </p:sp>
    </p:spTree>
    <p:extLst>
      <p:ext uri="{BB962C8B-B14F-4D97-AF65-F5344CB8AC3E}">
        <p14:creationId xmlns:p14="http://schemas.microsoft.com/office/powerpoint/2010/main" val="1755811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Graphique large">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7162DB3B-48D8-615A-5D7A-0D7D61472620}"/>
              </a:ext>
            </a:extLst>
          </p:cNvPr>
          <p:cNvSpPr>
            <a:spLocks noGrp="1" noRot="1" noMove="1" noResize="1" noEditPoints="1" noAdjustHandles="1" noChangeArrowheads="1" noChangeShapeType="1"/>
          </p:cNvSpPr>
          <p:nvPr userDrawn="1"/>
        </p:nvSpPr>
        <p:spPr>
          <a:xfrm>
            <a:off x="0" y="1"/>
            <a:ext cx="12192000" cy="4321628"/>
          </a:xfrm>
          <a:prstGeom prst="rect">
            <a:avLst/>
          </a:prstGeom>
          <a:solidFill>
            <a:srgbClr val="E8E8E8"/>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Espace réservé du contenu 4">
            <a:extLst>
              <a:ext uri="{FF2B5EF4-FFF2-40B4-BE49-F238E27FC236}">
                <a16:creationId xmlns:a16="http://schemas.microsoft.com/office/drawing/2014/main" id="{A4B42852-3D2B-37C6-D904-422F9C4D9FEF}"/>
              </a:ext>
            </a:extLst>
          </p:cNvPr>
          <p:cNvSpPr>
            <a:spLocks noGrp="1"/>
          </p:cNvSpPr>
          <p:nvPr>
            <p:ph sz="quarter" idx="11" hasCustomPrompt="1"/>
          </p:nvPr>
        </p:nvSpPr>
        <p:spPr>
          <a:xfrm>
            <a:off x="2378436" y="1201396"/>
            <a:ext cx="7435128" cy="4488197"/>
          </a:xfrm>
          <a:prstGeom prst="rect">
            <a:avLst/>
          </a:prstGeom>
        </p:spPr>
        <p:txBody>
          <a:bodyPr anchor="t"/>
          <a:lstStyle>
            <a:lvl1pPr marL="0" indent="0" algn="ctr">
              <a:buNone/>
              <a:defRPr sz="1400">
                <a:latin typeface="Hanken Grotesk Light" pitchFamily="2" charset="0"/>
              </a:defRPr>
            </a:lvl1pPr>
            <a:lvl5pPr marL="1828800" indent="0" algn="ctr">
              <a:buNone/>
              <a:defRPr/>
            </a:lvl5pPr>
          </a:lstStyle>
          <a:p>
            <a:pPr lvl="0"/>
            <a:r>
              <a:rPr lang="fr-FR" dirty="0"/>
              <a:t>CONTENU</a:t>
            </a:r>
          </a:p>
        </p:txBody>
      </p:sp>
      <p:sp>
        <p:nvSpPr>
          <p:cNvPr id="5" name="Espace réservé du texte 6">
            <a:extLst>
              <a:ext uri="{FF2B5EF4-FFF2-40B4-BE49-F238E27FC236}">
                <a16:creationId xmlns:a16="http://schemas.microsoft.com/office/drawing/2014/main" id="{1978E5A1-6DFB-C08C-5353-FE23D0DA3C89}"/>
              </a:ext>
            </a:extLst>
          </p:cNvPr>
          <p:cNvSpPr>
            <a:spLocks noGrp="1"/>
          </p:cNvSpPr>
          <p:nvPr>
            <p:ph type="body" sz="quarter" idx="12" hasCustomPrompt="1"/>
          </p:nvPr>
        </p:nvSpPr>
        <p:spPr>
          <a:xfrm>
            <a:off x="2378433" y="143552"/>
            <a:ext cx="7435128" cy="272609"/>
          </a:xfrm>
          <a:prstGeom prst="rect">
            <a:avLst/>
          </a:prstGeom>
        </p:spPr>
        <p:txBody>
          <a:bodyPr/>
          <a:lstStyle>
            <a:lvl1pPr marL="0" indent="0" algn="ctr">
              <a:buNone/>
              <a:defRPr sz="2000">
                <a:solidFill>
                  <a:srgbClr val="0A4741"/>
                </a:solidFill>
                <a:latin typeface="+mj-lt"/>
              </a:defRPr>
            </a:lvl1pPr>
            <a:lvl2pPr marL="457200" indent="0">
              <a:buNone/>
              <a:defRPr/>
            </a:lvl2pPr>
          </a:lstStyle>
          <a:p>
            <a:pPr lvl="0"/>
            <a:r>
              <a:rPr lang="fr-FR" dirty="0"/>
              <a:t>Titre de niveau 1</a:t>
            </a:r>
          </a:p>
        </p:txBody>
      </p:sp>
      <p:cxnSp>
        <p:nvCxnSpPr>
          <p:cNvPr id="6" name="Connecteur droit 5">
            <a:extLst>
              <a:ext uri="{FF2B5EF4-FFF2-40B4-BE49-F238E27FC236}">
                <a16:creationId xmlns:a16="http://schemas.microsoft.com/office/drawing/2014/main" id="{7A8B7200-98C7-EA89-F173-6592AD32F0D9}"/>
              </a:ext>
            </a:extLst>
          </p:cNvPr>
          <p:cNvCxnSpPr>
            <a:cxnSpLocks/>
          </p:cNvCxnSpPr>
          <p:nvPr userDrawn="1"/>
        </p:nvCxnSpPr>
        <p:spPr>
          <a:xfrm>
            <a:off x="4620632" y="551668"/>
            <a:ext cx="2950730" cy="0"/>
          </a:xfrm>
          <a:prstGeom prst="line">
            <a:avLst/>
          </a:prstGeom>
          <a:ln w="57150" cap="rnd">
            <a:solidFill>
              <a:srgbClr val="E58B39"/>
            </a:solidFill>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12086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sv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A4741"/>
        </a:solidFill>
        <a:effectLst/>
      </p:bgPr>
    </p:bg>
    <p:spTree>
      <p:nvGrpSpPr>
        <p:cNvPr id="1" name=""/>
        <p:cNvGrpSpPr/>
        <p:nvPr/>
      </p:nvGrpSpPr>
      <p:grpSpPr>
        <a:xfrm>
          <a:off x="0" y="0"/>
          <a:ext cx="0" cy="0"/>
          <a:chOff x="0" y="0"/>
          <a:chExt cx="0" cy="0"/>
        </a:xfrm>
      </p:grpSpPr>
      <p:pic>
        <p:nvPicPr>
          <p:cNvPr id="10" name="Graphique 9">
            <a:extLst>
              <a:ext uri="{FF2B5EF4-FFF2-40B4-BE49-F238E27FC236}">
                <a16:creationId xmlns:a16="http://schemas.microsoft.com/office/drawing/2014/main" id="{987B3780-EBE8-7FA3-D66B-104244F0235C}"/>
              </a:ext>
            </a:extLst>
          </p:cNvPr>
          <p:cNvPicPr>
            <a:picLocks noChangeAspect="1"/>
          </p:cNvPicPr>
          <p:nvPr userDrawn="1"/>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5044264" y="5722335"/>
            <a:ext cx="2103472" cy="966813"/>
          </a:xfrm>
          <a:prstGeom prst="rect">
            <a:avLst/>
          </a:prstGeom>
        </p:spPr>
      </p:pic>
    </p:spTree>
    <p:extLst>
      <p:ext uri="{BB962C8B-B14F-4D97-AF65-F5344CB8AC3E}">
        <p14:creationId xmlns:p14="http://schemas.microsoft.com/office/powerpoint/2010/main" val="3011246368"/>
      </p:ext>
    </p:extLst>
  </p:cSld>
  <p:clrMap bg1="lt1" tx1="dk1" bg2="lt2" tx2="dk2" accent1="accent1" accent2="accent2" accent3="accent3" accent4="accent4" accent5="accent5" accent6="accent6" hlink="hlink" folHlink="folHlink"/>
  <p:sldLayoutIdLst>
    <p:sldLayoutId id="2147483650" r:id="rId1"/>
    <p:sldLayoutId id="2147483661" r:id="rId2"/>
    <p:sldLayoutId id="2147483651" r:id="rId3"/>
    <p:sldLayoutId id="2147483666" r:id="rId4"/>
    <p:sldLayoutId id="2147483655" r:id="rId5"/>
    <p:sldLayoutId id="2147483657" r:id="rId6"/>
    <p:sldLayoutId id="2147483656" r:id="rId7"/>
    <p:sldLayoutId id="2147483667" r:id="rId8"/>
    <p:sldLayoutId id="2147483659" r:id="rId9"/>
    <p:sldLayoutId id="2147483662" r:id="rId10"/>
    <p:sldLayoutId id="2147483658" r:id="rId11"/>
    <p:sldLayoutId id="2147483668" r:id="rId12"/>
    <p:sldLayoutId id="2147483669" r:id="rId13"/>
    <p:sldLayoutId id="2147483660" r:id="rId14"/>
    <p:sldLayoutId id="2147483652" r:id="rId15"/>
    <p:sldLayoutId id="2147483663" r:id="rId16"/>
    <p:sldLayoutId id="2147483664" r:id="rId17"/>
    <p:sldLayoutId id="2147483665" r:id="rId18"/>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23.emf"/><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24.emf"/><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25.emf"/><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22.emf"/><Relationship Id="rId2" Type="http://schemas.openxmlformats.org/officeDocument/2006/relationships/image" Target="../media/image21.em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FC8F8FFE-8192-56B2-71AC-53B86CF863BD}"/>
              </a:ext>
            </a:extLst>
          </p:cNvPr>
          <p:cNvSpPr>
            <a:spLocks noGrp="1"/>
          </p:cNvSpPr>
          <p:nvPr>
            <p:ph type="body" sz="quarter" idx="10"/>
          </p:nvPr>
        </p:nvSpPr>
        <p:spPr>
          <a:xfrm>
            <a:off x="4419312" y="1247776"/>
            <a:ext cx="6343939" cy="1700698"/>
          </a:xfrm>
        </p:spPr>
        <p:txBody>
          <a:bodyPr/>
          <a:lstStyle/>
          <a:p>
            <a:r>
              <a:rPr lang="fr-FR" sz="4800" dirty="0">
                <a:latin typeface="Open Sans" panose="020B0606030504020204" pitchFamily="34" charset="0"/>
                <a:ea typeface="Open Sans" panose="020B0606030504020204" pitchFamily="34" charset="0"/>
                <a:cs typeface="Open Sans" panose="020B0606030504020204" pitchFamily="34" charset="0"/>
              </a:rPr>
              <a:t>Rapports de suivi des dettes et couvertures</a:t>
            </a:r>
          </a:p>
        </p:txBody>
      </p:sp>
      <p:sp>
        <p:nvSpPr>
          <p:cNvPr id="6" name="ReportingDate">
            <a:extLst>
              <a:ext uri="{FF2B5EF4-FFF2-40B4-BE49-F238E27FC236}">
                <a16:creationId xmlns:a16="http://schemas.microsoft.com/office/drawing/2014/main" id="{ECAAB4CA-D09F-1441-9FE9-6D95A1B37DB1}"/>
              </a:ext>
            </a:extLst>
          </p:cNvPr>
          <p:cNvSpPr>
            <a:spLocks noGrp="1"/>
          </p:cNvSpPr>
          <p:nvPr>
            <p:ph type="body" sz="quarter" idx="11"/>
          </p:nvPr>
        </p:nvSpPr>
        <p:spPr/>
        <p:txBody>
          <a:bodyPr/>
          <a:lstStyle/>
          <a:p>
            <a:r>
              <a:rPr lang="fr-FR">
                <a:latin typeface="Open Sans" panose="020B0606030504020204" pitchFamily="34" charset="0"/>
                <a:ea typeface="Open Sans" panose="020B0606030504020204" pitchFamily="34" charset="0"/>
                <a:cs typeface="Open Sans" panose="020B0606030504020204" pitchFamily="34" charset="0"/>
              </a:rPr>
              <a:t>30.09.2024</a:t>
            </a:r>
            <a:endParaRPr lang="fr-FR" dirty="0">
              <a:latin typeface="Open Sans" panose="020B0606030504020204" pitchFamily="34" charset="0"/>
              <a:ea typeface="Open Sans" panose="020B0606030504020204" pitchFamily="34" charset="0"/>
              <a:cs typeface="Open Sans" panose="020B0606030504020204" pitchFamily="34" charset="0"/>
            </a:endParaRPr>
          </a:p>
        </p:txBody>
      </p:sp>
      <p:sp>
        <p:nvSpPr>
          <p:cNvPr id="2" name="ClientName">
            <a:extLst>
              <a:ext uri="{FF2B5EF4-FFF2-40B4-BE49-F238E27FC236}">
                <a16:creationId xmlns:a16="http://schemas.microsoft.com/office/drawing/2014/main" id="{7B005B1D-1763-28C7-5DD8-0DE5988B0B19}"/>
              </a:ext>
            </a:extLst>
          </p:cNvPr>
          <p:cNvSpPr txBox="1"/>
          <p:nvPr/>
        </p:nvSpPr>
        <p:spPr>
          <a:xfrm>
            <a:off x="4572000" y="3082513"/>
            <a:ext cx="5289342" cy="646331"/>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fr-FR" sz="3600" b="1">
                <a:solidFill>
                  <a:srgbClr val="E58B39"/>
                </a:solidFill>
                <a:latin typeface="Open Sans" panose="020B0606030504020204" pitchFamily="34" charset="0"/>
                <a:ea typeface="Open Sans" panose="020B0606030504020204" pitchFamily="34" charset="0"/>
                <a:cs typeface="Open Sans" panose="020B0606030504020204" pitchFamily="34" charset="0"/>
              </a:rPr>
              <a:t>TESSI</a:t>
            </a:r>
            <a:endParaRPr lang="fr-CH" sz="3600" b="1" dirty="0">
              <a:solidFill>
                <a:srgbClr val="E58B39"/>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4189402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1450848" y="3076913"/>
            <a:ext cx="9290304" cy="704173"/>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Cartographie des dettes et couvertures</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37450657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599C11C-975A-6C93-C5D2-F0EE5D25BABA}"/>
              </a:ext>
            </a:extLst>
          </p:cNvPr>
          <p:cNvPicPr>
            <a:picLocks noChangeAspect="1"/>
          </p:cNvPicPr>
          <p:nvPr/>
        </p:nvPicPr>
        <p:blipFill>
          <a:blip r:embed="rId2"/>
          <a:stretch>
            <a:fillRect/>
          </a:stretch>
        </p:blipFill>
        <p:spPr>
          <a:xfrm>
            <a:off x="477926" y="705340"/>
            <a:ext cx="11236148" cy="5193321"/>
          </a:xfrm>
          <a:prstGeom prst="rect">
            <a:avLst/>
          </a:prstGeom>
        </p:spPr>
      </p:pic>
    </p:spTree>
    <p:extLst>
      <p:ext uri="{BB962C8B-B14F-4D97-AF65-F5344CB8AC3E}">
        <p14:creationId xmlns:p14="http://schemas.microsoft.com/office/powerpoint/2010/main" val="36390198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8B96038-BC2E-0529-76C2-C113B1DA7969}"/>
              </a:ext>
            </a:extLst>
          </p:cNvPr>
          <p:cNvPicPr>
            <a:picLocks noChangeAspect="1"/>
          </p:cNvPicPr>
          <p:nvPr/>
        </p:nvPicPr>
        <p:blipFill>
          <a:blip r:embed="rId2"/>
          <a:stretch>
            <a:fillRect/>
          </a:stretch>
        </p:blipFill>
        <p:spPr>
          <a:xfrm>
            <a:off x="477927" y="704979"/>
            <a:ext cx="11236146" cy="5192921"/>
          </a:xfrm>
          <a:prstGeom prst="rect">
            <a:avLst/>
          </a:prstGeom>
        </p:spPr>
      </p:pic>
    </p:spTree>
    <p:extLst>
      <p:ext uri="{BB962C8B-B14F-4D97-AF65-F5344CB8AC3E}">
        <p14:creationId xmlns:p14="http://schemas.microsoft.com/office/powerpoint/2010/main" val="3565043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4CEDE7E-7A3D-05B6-740A-CFD91B701DD0}"/>
              </a:ext>
            </a:extLst>
          </p:cNvPr>
          <p:cNvPicPr>
            <a:picLocks noChangeAspect="1"/>
          </p:cNvPicPr>
          <p:nvPr/>
        </p:nvPicPr>
        <p:blipFill>
          <a:blip r:embed="rId2"/>
          <a:stretch>
            <a:fillRect/>
          </a:stretch>
        </p:blipFill>
        <p:spPr>
          <a:xfrm>
            <a:off x="477927" y="702849"/>
            <a:ext cx="11236147" cy="5201040"/>
          </a:xfrm>
          <a:prstGeom prst="rect">
            <a:avLst/>
          </a:prstGeom>
        </p:spPr>
      </p:pic>
    </p:spTree>
    <p:extLst>
      <p:ext uri="{BB962C8B-B14F-4D97-AF65-F5344CB8AC3E}">
        <p14:creationId xmlns:p14="http://schemas.microsoft.com/office/powerpoint/2010/main" val="4152340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5695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480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558282" y="3125899"/>
            <a:ext cx="11075436" cy="606202"/>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Taux effectif moyen des dettes et couvertures</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772114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921FC228-A06C-97F2-2369-633644F39881}"/>
              </a:ext>
            </a:extLst>
          </p:cNvPr>
          <p:cNvSpPr txBox="1"/>
          <p:nvPr/>
        </p:nvSpPr>
        <p:spPr>
          <a:xfrm>
            <a:off x="2500063" y="165680"/>
            <a:ext cx="7058687" cy="400110"/>
          </a:xfrm>
          <a:prstGeom prst="rect">
            <a:avLst/>
          </a:prstGeom>
          <a:noFill/>
        </p:spPr>
        <p:txBody>
          <a:bodyPr wrap="square" rtlCol="0">
            <a:spAutoFit/>
          </a:bodyPr>
          <a:lstStyle/>
          <a:p>
            <a:pPr algn="ctr"/>
            <a:r>
              <a:rPr lang="fr-CH"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Taux d'intérêt moyen de la dette avec et sans couverture</a:t>
            </a:r>
            <a:endParaRPr lang="fr-CH" sz="2000" dirty="0">
              <a:solidFill>
                <a:srgbClr val="0A474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4" name="ZoneTexte 3">
            <a:extLst>
              <a:ext uri="{FF2B5EF4-FFF2-40B4-BE49-F238E27FC236}">
                <a16:creationId xmlns:a16="http://schemas.microsoft.com/office/drawing/2014/main" id="{7FE9EB42-DA8D-837B-1C58-A8D06E9E5859}"/>
              </a:ext>
            </a:extLst>
          </p:cNvPr>
          <p:cNvSpPr txBox="1"/>
          <p:nvPr/>
        </p:nvSpPr>
        <p:spPr>
          <a:xfrm>
            <a:off x="2463115" y="510599"/>
            <a:ext cx="7138842" cy="400110"/>
          </a:xfrm>
          <a:prstGeom prst="rect">
            <a:avLst/>
          </a:prstGeom>
          <a:noFill/>
        </p:spPr>
        <p:txBody>
          <a:bodyPr wrap="square" rtlCol="0">
            <a:spAutoFit/>
          </a:bodyPr>
          <a:lstStyle/>
          <a:p>
            <a:pPr algn="ctr"/>
            <a:r>
              <a:rPr lang="fr-CH"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Average interest rate on debt with and without hedging</a:t>
            </a:r>
            <a:endParaRPr lang="fr-CH" sz="2000" dirty="0">
              <a:solidFill>
                <a:srgbClr val="0A4741"/>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2" name="Picture 1">
            <a:extLst>
              <a:ext uri="{FF2B5EF4-FFF2-40B4-BE49-F238E27FC236}">
                <a16:creationId xmlns:a16="http://schemas.microsoft.com/office/drawing/2014/main" id="{0E044031-BB08-9662-6E88-8ED31955A930}"/>
              </a:ext>
            </a:extLst>
          </p:cNvPr>
          <p:cNvPicPr>
            <a:picLocks noChangeAspect="1"/>
          </p:cNvPicPr>
          <p:nvPr/>
        </p:nvPicPr>
        <p:blipFill>
          <a:blip r:embed="rId2"/>
          <a:stretch>
            <a:fillRect/>
          </a:stretch>
        </p:blipFill>
        <p:spPr>
          <a:xfrm>
            <a:off x="1776000" y="1080000"/>
            <a:ext cx="8640000" cy="4686721"/>
          </a:xfrm>
          <a:prstGeom prst="rect">
            <a:avLst/>
          </a:prstGeom>
        </p:spPr>
      </p:pic>
    </p:spTree>
    <p:extLst>
      <p:ext uri="{BB962C8B-B14F-4D97-AF65-F5344CB8AC3E}">
        <p14:creationId xmlns:p14="http://schemas.microsoft.com/office/powerpoint/2010/main" val="35303114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C46DCF43-F039-B628-0709-A6F18B0D7B9B}"/>
              </a:ext>
            </a:extLst>
          </p:cNvPr>
          <p:cNvSpPr txBox="1"/>
          <p:nvPr/>
        </p:nvSpPr>
        <p:spPr>
          <a:xfrm>
            <a:off x="3204071" y="173773"/>
            <a:ext cx="5931838" cy="400110"/>
          </a:xfrm>
          <a:prstGeom prst="rect">
            <a:avLst/>
          </a:prstGeom>
          <a:noFill/>
        </p:spPr>
        <p:txBody>
          <a:bodyPr wrap="square" rtlCol="0">
            <a:spAutoFit/>
          </a:bodyPr>
          <a:lstStyle/>
          <a:p>
            <a:pPr algn="ct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Montant couvert et juste valeur de la couverture</a:t>
            </a:r>
          </a:p>
        </p:txBody>
      </p:sp>
      <p:sp>
        <p:nvSpPr>
          <p:cNvPr id="5" name="ZoneTexte 4">
            <a:extLst>
              <a:ext uri="{FF2B5EF4-FFF2-40B4-BE49-F238E27FC236}">
                <a16:creationId xmlns:a16="http://schemas.microsoft.com/office/drawing/2014/main" id="{DBB92F08-1969-BABE-A7A8-43EE29F361EF}"/>
              </a:ext>
            </a:extLst>
          </p:cNvPr>
          <p:cNvSpPr txBox="1"/>
          <p:nvPr/>
        </p:nvSpPr>
        <p:spPr>
          <a:xfrm>
            <a:off x="3487667" y="528474"/>
            <a:ext cx="5462831" cy="400110"/>
          </a:xfrm>
          <a:prstGeom prst="rect">
            <a:avLst/>
          </a:prstGeom>
          <a:noFill/>
        </p:spPr>
        <p:txBody>
          <a:bodyPr wrap="square" rtlCol="0">
            <a:spAutoFit/>
          </a:bodyPr>
          <a:lstStyle/>
          <a:p>
            <a:pPr algn="ctr"/>
            <a:r>
              <a:rPr lang="en-US"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Amount hedged and fair value of the hedge</a:t>
            </a:r>
          </a:p>
        </p:txBody>
      </p:sp>
      <p:pic>
        <p:nvPicPr>
          <p:cNvPr id="2" name="Picture 1">
            <a:extLst>
              <a:ext uri="{FF2B5EF4-FFF2-40B4-BE49-F238E27FC236}">
                <a16:creationId xmlns:a16="http://schemas.microsoft.com/office/drawing/2014/main" id="{0A869DB2-19C8-2176-5F38-FDFB957B6768}"/>
              </a:ext>
            </a:extLst>
          </p:cNvPr>
          <p:cNvPicPr>
            <a:picLocks noChangeAspect="1"/>
          </p:cNvPicPr>
          <p:nvPr/>
        </p:nvPicPr>
        <p:blipFill>
          <a:blip r:embed="rId2"/>
          <a:stretch>
            <a:fillRect/>
          </a:stretch>
        </p:blipFill>
        <p:spPr>
          <a:xfrm>
            <a:off x="1776000" y="1080000"/>
            <a:ext cx="8640000" cy="4685895"/>
          </a:xfrm>
          <a:prstGeom prst="rect">
            <a:avLst/>
          </a:prstGeom>
        </p:spPr>
      </p:pic>
    </p:spTree>
    <p:extLst>
      <p:ext uri="{BB962C8B-B14F-4D97-AF65-F5344CB8AC3E}">
        <p14:creationId xmlns:p14="http://schemas.microsoft.com/office/powerpoint/2010/main" val="32819672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2121DE8E-37C1-04F3-9A4A-801D20310378}"/>
              </a:ext>
            </a:extLst>
          </p:cNvPr>
          <p:cNvSpPr txBox="1"/>
          <p:nvPr/>
        </p:nvSpPr>
        <p:spPr>
          <a:xfrm>
            <a:off x="3518312" y="180517"/>
            <a:ext cx="5010694" cy="400110"/>
          </a:xfrm>
          <a:prstGeom prst="rect">
            <a:avLst/>
          </a:prstGeom>
          <a:noFill/>
        </p:spPr>
        <p:txBody>
          <a:bodyPr wrap="square" rtlCol="0">
            <a:spAutoFit/>
          </a:bodyPr>
          <a:lstStyle/>
          <a:p>
            <a:pPr algn="ct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Montant de la dette et des couvertures</a:t>
            </a:r>
          </a:p>
        </p:txBody>
      </p:sp>
      <p:sp>
        <p:nvSpPr>
          <p:cNvPr id="4" name="ZoneTexte 3">
            <a:extLst>
              <a:ext uri="{FF2B5EF4-FFF2-40B4-BE49-F238E27FC236}">
                <a16:creationId xmlns:a16="http://schemas.microsoft.com/office/drawing/2014/main" id="{1DC1FA58-6152-3F38-6121-0F00D658E0B5}"/>
              </a:ext>
            </a:extLst>
          </p:cNvPr>
          <p:cNvSpPr txBox="1"/>
          <p:nvPr/>
        </p:nvSpPr>
        <p:spPr>
          <a:xfrm>
            <a:off x="4220970" y="527125"/>
            <a:ext cx="3765869" cy="400110"/>
          </a:xfrm>
          <a:prstGeom prst="rect">
            <a:avLst/>
          </a:prstGeom>
          <a:noFill/>
        </p:spPr>
        <p:txBody>
          <a:bodyPr wrap="square" rtlCol="0">
            <a:spAutoFit/>
          </a:bodyPr>
          <a:lstStyle/>
          <a:p>
            <a:pPr algn="ctr"/>
            <a:r>
              <a:rPr lang="fr-FR" sz="2000" dirty="0" err="1">
                <a:solidFill>
                  <a:srgbClr val="0A4741"/>
                </a:solidFill>
                <a:effectLst/>
                <a:latin typeface="Open Sans" panose="020B0606030504020204" pitchFamily="34" charset="0"/>
                <a:ea typeface="Open Sans" panose="020B0606030504020204" pitchFamily="34" charset="0"/>
                <a:cs typeface="Open Sans" panose="020B0606030504020204" pitchFamily="34" charset="0"/>
              </a:rPr>
              <a:t>Debt</a:t>
            </a: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 and </a:t>
            </a:r>
            <a:r>
              <a:rPr lang="fr-FR" sz="2000" dirty="0" err="1">
                <a:solidFill>
                  <a:srgbClr val="0A4741"/>
                </a:solidFill>
                <a:effectLst/>
                <a:latin typeface="Open Sans" panose="020B0606030504020204" pitchFamily="34" charset="0"/>
                <a:ea typeface="Open Sans" panose="020B0606030504020204" pitchFamily="34" charset="0"/>
                <a:cs typeface="Open Sans" panose="020B0606030504020204" pitchFamily="34" charset="0"/>
              </a:rPr>
              <a:t>hedging</a:t>
            </a: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 amount</a:t>
            </a:r>
          </a:p>
        </p:txBody>
      </p:sp>
      <p:pic>
        <p:nvPicPr>
          <p:cNvPr id="3" name="Picture 2">
            <a:extLst>
              <a:ext uri="{FF2B5EF4-FFF2-40B4-BE49-F238E27FC236}">
                <a16:creationId xmlns:a16="http://schemas.microsoft.com/office/drawing/2014/main" id="{6C8D3649-B939-EC47-8576-4CD74BF88733}"/>
              </a:ext>
            </a:extLst>
          </p:cNvPr>
          <p:cNvPicPr>
            <a:picLocks noChangeAspect="1"/>
          </p:cNvPicPr>
          <p:nvPr/>
        </p:nvPicPr>
        <p:blipFill>
          <a:blip r:embed="rId2"/>
          <a:stretch>
            <a:fillRect/>
          </a:stretch>
        </p:blipFill>
        <p:spPr>
          <a:xfrm>
            <a:off x="1774800" y="1080000"/>
            <a:ext cx="8640000" cy="4685199"/>
          </a:xfrm>
          <a:prstGeom prst="rect">
            <a:avLst/>
          </a:prstGeom>
        </p:spPr>
      </p:pic>
    </p:spTree>
    <p:extLst>
      <p:ext uri="{BB962C8B-B14F-4D97-AF65-F5344CB8AC3E}">
        <p14:creationId xmlns:p14="http://schemas.microsoft.com/office/powerpoint/2010/main" val="11454726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2378436" y="3108917"/>
            <a:ext cx="7435128" cy="640165"/>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Taux fixe équivalent</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8346606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4C3977A-51D7-1AB6-E5C7-1B3C2B72CC86}"/>
              </a:ext>
            </a:extLst>
          </p:cNvPr>
          <p:cNvSpPr txBox="1"/>
          <p:nvPr/>
        </p:nvSpPr>
        <p:spPr>
          <a:xfrm>
            <a:off x="838201" y="3733262"/>
            <a:ext cx="10637363" cy="715089"/>
          </a:xfrm>
          <a:prstGeom prst="roundRect">
            <a:avLst/>
          </a:prstGeom>
          <a:solidFill>
            <a:schemeClr val="accent1"/>
          </a:solidFill>
        </p:spPr>
        <p:txBody>
          <a:bodyPr wrap="square">
            <a:spAutoFit/>
          </a:bodyPr>
          <a:lstStyle/>
          <a:p>
            <a:r>
              <a:rPr lang="en-US" sz="1200" dirty="0">
                <a:effectLst/>
                <a:latin typeface="Sa"/>
                <a:ea typeface="Open Sans" panose="020B0606030504020204" pitchFamily="34" charset="0"/>
                <a:cs typeface="Open Sans" panose="020B0606030504020204" pitchFamily="34" charset="0"/>
              </a:rPr>
              <a:t>This report calculates the fix interest rate resulting from the early termination of </a:t>
            </a:r>
            <a:r>
              <a:rPr lang="en-US" sz="1200">
                <a:effectLst/>
                <a:latin typeface="Sa"/>
                <a:ea typeface="Open Sans" panose="020B0606030504020204" pitchFamily="34" charset="0"/>
                <a:cs typeface="Open Sans" panose="020B0606030504020204" pitchFamily="34" charset="0"/>
              </a:rPr>
              <a:t>the optional strategies </a:t>
            </a:r>
            <a:r>
              <a:rPr lang="en-US" sz="1200" dirty="0">
                <a:effectLst/>
                <a:latin typeface="Sa"/>
                <a:ea typeface="Open Sans" panose="020B0606030504020204" pitchFamily="34" charset="0"/>
                <a:cs typeface="Open Sans" panose="020B0606030504020204" pitchFamily="34" charset="0"/>
              </a:rPr>
              <a:t>and substituting it :</a:t>
            </a:r>
          </a:p>
          <a:p>
            <a:pPr marL="285750" indent="-285750">
              <a:buFont typeface="Arial" panose="020B0604020202020204" pitchFamily="34" charset="0"/>
              <a:buChar char="•"/>
            </a:pPr>
            <a:r>
              <a:rPr lang="en-US" sz="1200" dirty="0">
                <a:effectLst/>
                <a:latin typeface="Sa"/>
                <a:ea typeface="Open Sans" panose="020B0606030504020204" pitchFamily="34" charset="0"/>
                <a:cs typeface="Open Sans" panose="020B0606030504020204" pitchFamily="34" charset="0"/>
              </a:rPr>
              <a:t>for a vanilla swap transaction with the same notional and maturity</a:t>
            </a:r>
            <a:r>
              <a:rPr lang="en-US" sz="1200" dirty="0">
                <a:latin typeface="Sa"/>
                <a:ea typeface="Open Sans" panose="020B0606030504020204" pitchFamily="34" charset="0"/>
                <a:cs typeface="Open Sans" panose="020B0606030504020204" pitchFamily="34" charset="0"/>
              </a:rPr>
              <a:t> for the “TFE Couverture </a:t>
            </a:r>
            <a:r>
              <a:rPr lang="en-US" sz="1200" dirty="0" err="1">
                <a:latin typeface="Sa"/>
                <a:ea typeface="Open Sans" panose="020B0606030504020204" pitchFamily="34" charset="0"/>
                <a:cs typeface="Open Sans" panose="020B0606030504020204" pitchFamily="34" charset="0"/>
              </a:rPr>
              <a:t>optionnelle</a:t>
            </a:r>
            <a:r>
              <a:rPr lang="en-US" sz="1200" dirty="0">
                <a:latin typeface="Sa"/>
                <a:ea typeface="Open Sans" panose="020B0606030504020204" pitchFamily="34" charset="0"/>
                <a:cs typeface="Open Sans" panose="020B0606030504020204" pitchFamily="34" charset="0"/>
              </a:rPr>
              <a:t>”</a:t>
            </a:r>
          </a:p>
          <a:p>
            <a:pPr marL="285750" indent="-285750">
              <a:buFont typeface="Arial" panose="020B0604020202020204" pitchFamily="34" charset="0"/>
              <a:buChar char="•"/>
            </a:pPr>
            <a:r>
              <a:rPr lang="en-US" sz="1200" dirty="0">
                <a:latin typeface="Sa"/>
                <a:ea typeface="Open Sans" panose="020B0606030504020204" pitchFamily="34" charset="0"/>
                <a:cs typeface="Open Sans" panose="020B0606030504020204" pitchFamily="34" charset="0"/>
              </a:rPr>
              <a:t>For a vanilla swap transaction with a notional and maturity matched with the overall debt profile “TFE de la dette </a:t>
            </a:r>
            <a:r>
              <a:rPr lang="en-US" sz="1200" dirty="0" err="1">
                <a:latin typeface="Sa"/>
                <a:ea typeface="Open Sans" panose="020B0606030504020204" pitchFamily="34" charset="0"/>
                <a:cs typeface="Open Sans" panose="020B0606030504020204" pitchFamily="34" charset="0"/>
              </a:rPr>
              <a:t>totale</a:t>
            </a:r>
            <a:r>
              <a:rPr lang="en-US" sz="1200" dirty="0">
                <a:latin typeface="Sa"/>
                <a:ea typeface="Open Sans" panose="020B0606030504020204" pitchFamily="34" charset="0"/>
                <a:cs typeface="Open Sans" panose="020B0606030504020204" pitchFamily="34" charset="0"/>
              </a:rPr>
              <a:t>”</a:t>
            </a:r>
            <a:endParaRPr lang="fr-CH" sz="1200" dirty="0">
              <a:latin typeface="Sa"/>
              <a:ea typeface="Open Sans" panose="020B0606030504020204" pitchFamily="34" charset="0"/>
              <a:cs typeface="Open Sans" panose="020B0606030504020204" pitchFamily="34" charset="0"/>
            </a:endParaRPr>
          </a:p>
        </p:txBody>
      </p:sp>
      <p:sp>
        <p:nvSpPr>
          <p:cNvPr id="3" name="ZoneTexte 2">
            <a:extLst>
              <a:ext uri="{FF2B5EF4-FFF2-40B4-BE49-F238E27FC236}">
                <a16:creationId xmlns:a16="http://schemas.microsoft.com/office/drawing/2014/main" id="{058CAE97-4AD5-66D4-4A1C-8D245D1EDFC3}"/>
              </a:ext>
            </a:extLst>
          </p:cNvPr>
          <p:cNvSpPr txBox="1"/>
          <p:nvPr/>
        </p:nvSpPr>
        <p:spPr>
          <a:xfrm>
            <a:off x="838200" y="4539689"/>
            <a:ext cx="10637363" cy="715089"/>
          </a:xfrm>
          <a:prstGeom prst="roundRect">
            <a:avLst/>
          </a:prstGeom>
          <a:solidFill>
            <a:schemeClr val="accent1"/>
          </a:solidFill>
        </p:spPr>
        <p:txBody>
          <a:bodyPr wrap="square">
            <a:spAutoFit/>
          </a:bodyPr>
          <a:lstStyle/>
          <a:p>
            <a:r>
              <a:rPr lang="fr-FR" sz="1200" dirty="0">
                <a:effectLst/>
                <a:latin typeface="Sans"/>
                <a:ea typeface="Open Sans" panose="020B0606030504020204" pitchFamily="34" charset="0"/>
                <a:cs typeface="Open Sans" panose="020B0606030504020204" pitchFamily="34" charset="0"/>
              </a:rPr>
              <a:t>Ce rapport calcule le taux d'intérêt résultant de la résiliation anticipée d'une couverture optionnelle et son remplacement par une transaction de swap vanille </a:t>
            </a:r>
          </a:p>
          <a:p>
            <a:pPr marL="171450" indent="-171450">
              <a:buFont typeface="Arial" panose="020B0604020202020204" pitchFamily="34" charset="0"/>
              <a:buChar char="•"/>
            </a:pPr>
            <a:r>
              <a:rPr lang="fr-FR" sz="1200" dirty="0">
                <a:effectLst/>
                <a:latin typeface="Sans"/>
                <a:ea typeface="Open Sans" panose="020B0606030504020204" pitchFamily="34" charset="0"/>
                <a:cs typeface="Open Sans" panose="020B0606030504020204" pitchFamily="34" charset="0"/>
              </a:rPr>
              <a:t>avec le même nominal et la même échéance pour la "TFE Couverture optionnelle".</a:t>
            </a:r>
          </a:p>
          <a:p>
            <a:pPr marL="171450" indent="-171450">
              <a:buFont typeface="Arial" panose="020B0604020202020204" pitchFamily="34" charset="0"/>
              <a:buChar char="•"/>
            </a:pPr>
            <a:r>
              <a:rPr lang="fr-FR" sz="1200" dirty="0">
                <a:effectLst/>
                <a:latin typeface="Sans"/>
                <a:ea typeface="Open Sans" panose="020B0606030504020204" pitchFamily="34" charset="0"/>
                <a:cs typeface="Open Sans" panose="020B0606030504020204" pitchFamily="34" charset="0"/>
              </a:rPr>
              <a:t>avec un nominal et une échéance correspondant au profil global de la dette "TFE de la dette totale"</a:t>
            </a:r>
            <a:endParaRPr lang="fr-CH" sz="1200" dirty="0">
              <a:latin typeface="Sans"/>
              <a:ea typeface="Open Sans" panose="020B0606030504020204" pitchFamily="34" charset="0"/>
              <a:cs typeface="Open Sans" panose="020B0606030504020204" pitchFamily="34" charset="0"/>
            </a:endParaRPr>
          </a:p>
        </p:txBody>
      </p:sp>
      <p:sp>
        <p:nvSpPr>
          <p:cNvPr id="4" name="ZoneTexte 3">
            <a:extLst>
              <a:ext uri="{FF2B5EF4-FFF2-40B4-BE49-F238E27FC236}">
                <a16:creationId xmlns:a16="http://schemas.microsoft.com/office/drawing/2014/main" id="{06217E7A-30D4-EF56-9B72-FBFEAC1E1DAC}"/>
              </a:ext>
            </a:extLst>
          </p:cNvPr>
          <p:cNvSpPr txBox="1"/>
          <p:nvPr/>
        </p:nvSpPr>
        <p:spPr>
          <a:xfrm>
            <a:off x="838200" y="5367548"/>
            <a:ext cx="10637363" cy="306467"/>
          </a:xfrm>
          <a:prstGeom prst="roundRect">
            <a:avLst/>
          </a:prstGeom>
          <a:solidFill>
            <a:schemeClr val="accent2"/>
          </a:solidFill>
        </p:spPr>
        <p:txBody>
          <a:bodyPr wrap="square">
            <a:spAutoFit/>
          </a:bodyPr>
          <a:lstStyle/>
          <a:p>
            <a:r>
              <a:rPr lang="en-US" sz="1200" dirty="0">
                <a:latin typeface="Open Sans" panose="020B0606030504020204" pitchFamily="34" charset="0"/>
                <a:ea typeface="Open Sans" panose="020B0606030504020204" pitchFamily="34" charset="0"/>
                <a:cs typeface="Open Sans" panose="020B0606030504020204" pitchFamily="34" charset="0"/>
              </a:rPr>
              <a:t>Un swap simple </a:t>
            </a:r>
            <a:r>
              <a:rPr lang="en-US" sz="1200" dirty="0" err="1">
                <a:latin typeface="Open Sans" panose="020B0606030504020204" pitchFamily="34" charset="0"/>
                <a:ea typeface="Open Sans" panose="020B0606030504020204" pitchFamily="34" charset="0"/>
                <a:cs typeface="Open Sans" panose="020B0606030504020204" pitchFamily="34" charset="0"/>
              </a:rPr>
              <a:t>n’est</a:t>
            </a:r>
            <a:r>
              <a:rPr lang="en-US" sz="1200" dirty="0">
                <a:latin typeface="Open Sans" panose="020B0606030504020204" pitchFamily="34" charset="0"/>
                <a:ea typeface="Open Sans" panose="020B0606030504020204" pitchFamily="34" charset="0"/>
                <a:cs typeface="Open Sans" panose="020B0606030504020204" pitchFamily="34" charset="0"/>
              </a:rPr>
              <a:t> pas un </a:t>
            </a:r>
            <a:r>
              <a:rPr lang="en-US" sz="1200" dirty="0" err="1">
                <a:latin typeface="Open Sans" panose="020B0606030504020204" pitchFamily="34" charset="0"/>
                <a:ea typeface="Open Sans" panose="020B0606030504020204" pitchFamily="34" charset="0"/>
                <a:cs typeface="Open Sans" panose="020B0606030504020204" pitchFamily="34" charset="0"/>
              </a:rPr>
              <a:t>produit</a:t>
            </a:r>
            <a:r>
              <a:rPr lang="en-US" sz="1200" dirty="0">
                <a:latin typeface="Open Sans" panose="020B0606030504020204" pitchFamily="34" charset="0"/>
                <a:ea typeface="Open Sans" panose="020B0606030504020204" pitchFamily="34" charset="0"/>
                <a:cs typeface="Open Sans" panose="020B0606030504020204" pitchFamily="34" charset="0"/>
              </a:rPr>
              <a:t> de couverture au </a:t>
            </a:r>
            <a:r>
              <a:rPr lang="en-US" sz="1200" dirty="0" err="1">
                <a:latin typeface="Open Sans" panose="020B0606030504020204" pitchFamily="34" charset="0"/>
                <a:ea typeface="Open Sans" panose="020B0606030504020204" pitchFamily="34" charset="0"/>
                <a:cs typeface="Open Sans" panose="020B0606030504020204" pitchFamily="34" charset="0"/>
              </a:rPr>
              <a:t>sens</a:t>
            </a:r>
            <a:r>
              <a:rPr lang="en-US" sz="1200" dirty="0">
                <a:latin typeface="Open Sans" panose="020B0606030504020204" pitchFamily="34" charset="0"/>
                <a:ea typeface="Open Sans" panose="020B0606030504020204" pitchFamily="34" charset="0"/>
                <a:cs typeface="Open Sans" panose="020B0606030504020204" pitchFamily="34" charset="0"/>
              </a:rPr>
              <a:t> de </a:t>
            </a:r>
            <a:r>
              <a:rPr lang="en-US" sz="1200" dirty="0" err="1">
                <a:latin typeface="Open Sans" panose="020B0606030504020204" pitchFamily="34" charset="0"/>
                <a:ea typeface="Open Sans" panose="020B0606030504020204" pitchFamily="34" charset="0"/>
                <a:cs typeface="Open Sans" panose="020B0606030504020204" pitchFamily="34" charset="0"/>
              </a:rPr>
              <a:t>l’IFRS</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lorsqu’il</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est</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utilisé</a:t>
            </a:r>
            <a:r>
              <a:rPr lang="en-US" sz="1200" dirty="0">
                <a:latin typeface="Open Sans" panose="020B0606030504020204" pitchFamily="34" charset="0"/>
                <a:ea typeface="Open Sans" panose="020B0606030504020204" pitchFamily="34" charset="0"/>
                <a:cs typeface="Open Sans" panose="020B0606030504020204" pitchFamily="34" charset="0"/>
              </a:rPr>
              <a:t> pour </a:t>
            </a:r>
            <a:r>
              <a:rPr lang="en-US" sz="1200" dirty="0" err="1">
                <a:latin typeface="Open Sans" panose="020B0606030504020204" pitchFamily="34" charset="0"/>
                <a:ea typeface="Open Sans" panose="020B0606030504020204" pitchFamily="34" charset="0"/>
                <a:cs typeface="Open Sans" panose="020B0606030504020204" pitchFamily="34" charset="0"/>
              </a:rPr>
              <a:t>couvrir</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une</a:t>
            </a:r>
            <a:r>
              <a:rPr lang="en-US" sz="1200" dirty="0">
                <a:latin typeface="Open Sans" panose="020B0606030504020204" pitchFamily="34" charset="0"/>
                <a:ea typeface="Open Sans" panose="020B0606030504020204" pitchFamily="34" charset="0"/>
                <a:cs typeface="Open Sans" panose="020B0606030504020204" pitchFamily="34" charset="0"/>
              </a:rPr>
              <a:t> dette variable avec un </a:t>
            </a:r>
            <a:r>
              <a:rPr lang="en-US" sz="1200" dirty="0" err="1">
                <a:latin typeface="Open Sans" panose="020B0606030504020204" pitchFamily="34" charset="0"/>
                <a:ea typeface="Open Sans" panose="020B0606030504020204" pitchFamily="34" charset="0"/>
                <a:cs typeface="Open Sans" panose="020B0606030504020204" pitchFamily="34" charset="0"/>
              </a:rPr>
              <a:t>taux</a:t>
            </a:r>
            <a:r>
              <a:rPr lang="en-US" sz="1200" dirty="0">
                <a:latin typeface="Open Sans" panose="020B0606030504020204" pitchFamily="34" charset="0"/>
                <a:ea typeface="Open Sans" panose="020B0606030504020204" pitchFamily="34" charset="0"/>
                <a:cs typeface="Open Sans" panose="020B0606030504020204" pitchFamily="34" charset="0"/>
              </a:rPr>
              <a:t> </a:t>
            </a:r>
            <a:r>
              <a:rPr lang="en-US" sz="1200" dirty="0" err="1">
                <a:latin typeface="Open Sans" panose="020B0606030504020204" pitchFamily="34" charset="0"/>
                <a:ea typeface="Open Sans" panose="020B0606030504020204" pitchFamily="34" charset="0"/>
                <a:cs typeface="Open Sans" panose="020B0606030504020204" pitchFamily="34" charset="0"/>
              </a:rPr>
              <a:t>plancher</a:t>
            </a:r>
            <a:r>
              <a:rPr lang="en-US" sz="1200" dirty="0">
                <a:latin typeface="Open Sans" panose="020B0606030504020204" pitchFamily="34" charset="0"/>
                <a:ea typeface="Open Sans" panose="020B0606030504020204" pitchFamily="34" charset="0"/>
                <a:cs typeface="Open Sans" panose="020B0606030504020204" pitchFamily="34" charset="0"/>
              </a:rPr>
              <a:t> à 0%</a:t>
            </a:r>
            <a:endParaRPr lang="fr-CH" sz="1200" dirty="0">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5">
            <a:extLst>
              <a:ext uri="{FF2B5EF4-FFF2-40B4-BE49-F238E27FC236}">
                <a16:creationId xmlns:a16="http://schemas.microsoft.com/office/drawing/2014/main" id="{98E6E062-DF3B-FF6B-1A15-20B5131CC090}"/>
              </a:ext>
            </a:extLst>
          </p:cNvPr>
          <p:cNvPicPr>
            <a:picLocks noChangeAspect="1"/>
          </p:cNvPicPr>
          <p:nvPr/>
        </p:nvPicPr>
        <p:blipFill>
          <a:blip r:embed="rId2"/>
          <a:stretch>
            <a:fillRect/>
          </a:stretch>
        </p:blipFill>
        <p:spPr>
          <a:xfrm>
            <a:off x="3855564" y="757412"/>
            <a:ext cx="4480871" cy="2622949"/>
          </a:xfrm>
          <a:prstGeom prst="rect">
            <a:avLst/>
          </a:prstGeom>
        </p:spPr>
      </p:pic>
    </p:spTree>
    <p:extLst>
      <p:ext uri="{BB962C8B-B14F-4D97-AF65-F5344CB8AC3E}">
        <p14:creationId xmlns:p14="http://schemas.microsoft.com/office/powerpoint/2010/main" val="3509629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texte 5">
            <a:extLst>
              <a:ext uri="{FF2B5EF4-FFF2-40B4-BE49-F238E27FC236}">
                <a16:creationId xmlns:a16="http://schemas.microsoft.com/office/drawing/2014/main" id="{66A6BA83-B3FC-EA25-9B42-B142F7167543}"/>
              </a:ext>
            </a:extLst>
          </p:cNvPr>
          <p:cNvSpPr>
            <a:spLocks noGrp="1"/>
          </p:cNvSpPr>
          <p:nvPr>
            <p:ph type="body" sz="quarter" idx="10"/>
          </p:nvPr>
        </p:nvSpPr>
        <p:spPr>
          <a:xfrm>
            <a:off x="847344" y="3113489"/>
            <a:ext cx="10497312" cy="631021"/>
          </a:xfrm>
        </p:spPr>
        <p:txBody>
          <a:bodyPr/>
          <a:lstStyle/>
          <a:p>
            <a:r>
              <a:rPr lang="fr-FR" sz="3600" dirty="0">
                <a:latin typeface="Open Sans" panose="020B0606030504020204" pitchFamily="34" charset="0"/>
                <a:ea typeface="Open Sans" panose="020B0606030504020204" pitchFamily="34" charset="0"/>
                <a:cs typeface="Open Sans" panose="020B0606030504020204" pitchFamily="34" charset="0"/>
              </a:rPr>
              <a:t>Intérêts courus et choc sur les frais financiers </a:t>
            </a:r>
            <a:endParaRPr lang="fr-CH" sz="3600" dirty="0">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1369436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1D5CD6CF-B0F8-A666-9A78-5B48D7C48EA5}"/>
              </a:ext>
            </a:extLst>
          </p:cNvPr>
          <p:cNvSpPr txBox="1"/>
          <p:nvPr/>
        </p:nvSpPr>
        <p:spPr>
          <a:xfrm>
            <a:off x="3518312" y="180517"/>
            <a:ext cx="5010694" cy="784830"/>
          </a:xfrm>
          <a:prstGeom prst="rect">
            <a:avLst/>
          </a:prstGeom>
          <a:noFill/>
        </p:spPr>
        <p:txBody>
          <a:bodyPr wrap="square" rtlCol="0">
            <a:spAutoFit/>
          </a:bodyPr>
          <a:lstStyle/>
          <a:p>
            <a:pPr algn="ctr"/>
            <a:r>
              <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rPr>
              <a:t>Charges financières </a:t>
            </a:r>
            <a:endParaRPr lang="fr-FR" sz="5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endParaRPr>
          </a:p>
          <a:p>
            <a:pPr algn="ctr"/>
            <a:endParaRPr lang="fr-FR" sz="500" dirty="0">
              <a:solidFill>
                <a:srgbClr val="0A4741"/>
              </a:solidFill>
              <a:effectLst/>
              <a:latin typeface="Hanken Grotesk" pitchFamily="2" charset="0"/>
              <a:ea typeface="Calibri" panose="020F0502020204030204" pitchFamily="34" charset="0"/>
            </a:endParaRPr>
          </a:p>
          <a:p>
            <a:pPr algn="ctr"/>
            <a:r>
              <a:rPr lang="fr-FR" sz="2000" dirty="0">
                <a:solidFill>
                  <a:srgbClr val="0A4741"/>
                </a:solidFill>
                <a:latin typeface="Open Sans" panose="020B0606030504020204" pitchFamily="34" charset="0"/>
                <a:ea typeface="Open Sans" panose="020B0606030504020204" pitchFamily="34" charset="0"/>
                <a:cs typeface="Open Sans" panose="020B0606030504020204" pitchFamily="34" charset="0"/>
              </a:rPr>
              <a:t>Financial </a:t>
            </a:r>
            <a:r>
              <a:rPr lang="fr-FR" sz="2000" dirty="0" err="1">
                <a:solidFill>
                  <a:srgbClr val="0A4741"/>
                </a:solidFill>
                <a:latin typeface="Open Sans" panose="020B0606030504020204" pitchFamily="34" charset="0"/>
                <a:ea typeface="Open Sans" panose="020B0606030504020204" pitchFamily="34" charset="0"/>
                <a:cs typeface="Open Sans" panose="020B0606030504020204" pitchFamily="34" charset="0"/>
              </a:rPr>
              <a:t>expenses</a:t>
            </a:r>
            <a:endParaRPr lang="fr-FR" sz="2000" dirty="0">
              <a:solidFill>
                <a:srgbClr val="0A4741"/>
              </a:solidFill>
              <a:effectLst/>
              <a:latin typeface="Open Sans" panose="020B0606030504020204" pitchFamily="34" charset="0"/>
              <a:ea typeface="Open Sans" panose="020B0606030504020204" pitchFamily="34" charset="0"/>
              <a:cs typeface="Open Sans" panose="020B0606030504020204" pitchFamily="34" charset="0"/>
            </a:endParaRPr>
          </a:p>
        </p:txBody>
      </p:sp>
      <p:pic>
        <p:nvPicPr>
          <p:cNvPr id="2" name="Picture 1">
            <a:extLst>
              <a:ext uri="{FF2B5EF4-FFF2-40B4-BE49-F238E27FC236}">
                <a16:creationId xmlns:a16="http://schemas.microsoft.com/office/drawing/2014/main" id="{DC5583DF-CD87-7785-AB33-5726A4651943}"/>
              </a:ext>
            </a:extLst>
          </p:cNvPr>
          <p:cNvPicPr>
            <a:picLocks noChangeAspect="1"/>
          </p:cNvPicPr>
          <p:nvPr/>
        </p:nvPicPr>
        <p:blipFill>
          <a:blip r:embed="rId2"/>
          <a:stretch>
            <a:fillRect/>
          </a:stretch>
        </p:blipFill>
        <p:spPr>
          <a:xfrm>
            <a:off x="2207741" y="1383560"/>
            <a:ext cx="7226301" cy="1578669"/>
          </a:xfrm>
          <a:prstGeom prst="rect">
            <a:avLst/>
          </a:prstGeom>
        </p:spPr>
      </p:pic>
      <p:pic>
        <p:nvPicPr>
          <p:cNvPr id="5" name="Picture 4">
            <a:extLst>
              <a:ext uri="{FF2B5EF4-FFF2-40B4-BE49-F238E27FC236}">
                <a16:creationId xmlns:a16="http://schemas.microsoft.com/office/drawing/2014/main" id="{5D1DD073-05E4-EB85-A647-1FDC41985DC3}"/>
              </a:ext>
            </a:extLst>
          </p:cNvPr>
          <p:cNvPicPr>
            <a:picLocks noChangeAspect="1"/>
          </p:cNvPicPr>
          <p:nvPr/>
        </p:nvPicPr>
        <p:blipFill>
          <a:blip r:embed="rId3"/>
          <a:stretch>
            <a:fillRect/>
          </a:stretch>
        </p:blipFill>
        <p:spPr>
          <a:xfrm>
            <a:off x="3884142" y="3325774"/>
            <a:ext cx="3873500" cy="2127143"/>
          </a:xfrm>
          <a:prstGeom prst="rect">
            <a:avLst/>
          </a:prstGeom>
        </p:spPr>
      </p:pic>
    </p:spTree>
    <p:extLst>
      <p:ext uri="{BB962C8B-B14F-4D97-AF65-F5344CB8AC3E}">
        <p14:creationId xmlns:p14="http://schemas.microsoft.com/office/powerpoint/2010/main" val="2727895725"/>
      </p:ext>
    </p:extLst>
  </p:cSld>
  <p:clrMapOvr>
    <a:masterClrMapping/>
  </p:clrMapOvr>
</p:sld>
</file>

<file path=ppt/theme/theme1.xml><?xml version="1.0" encoding="utf-8"?>
<a:theme xmlns:a="http://schemas.openxmlformats.org/drawingml/2006/main" name="Thème vert">
  <a:themeElements>
    <a:clrScheme name="Thème Kerius Finance">
      <a:dk1>
        <a:srgbClr val="333333"/>
      </a:dk1>
      <a:lt1>
        <a:srgbClr val="FFFFFF"/>
      </a:lt1>
      <a:dk2>
        <a:srgbClr val="0A4741"/>
      </a:dk2>
      <a:lt2>
        <a:srgbClr val="E8E8E8"/>
      </a:lt2>
      <a:accent1>
        <a:srgbClr val="6CD2CB"/>
      </a:accent1>
      <a:accent2>
        <a:srgbClr val="E58B39"/>
      </a:accent2>
      <a:accent3>
        <a:srgbClr val="0F9383"/>
      </a:accent3>
      <a:accent4>
        <a:srgbClr val="C4EDEA"/>
      </a:accent4>
      <a:accent5>
        <a:srgbClr val="9FD4CD"/>
      </a:accent5>
      <a:accent6>
        <a:srgbClr val="547F7A"/>
      </a:accent6>
      <a:hlink>
        <a:srgbClr val="E58B39"/>
      </a:hlink>
      <a:folHlink>
        <a:srgbClr val="6CD2CB"/>
      </a:folHlink>
    </a:clrScheme>
    <a:fontScheme name="Kerius Finance">
      <a:majorFont>
        <a:latin typeface="Pill Gothic 600mg Bk"/>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ésentation Kerius Finance - Template" id="{5ED925DB-F41C-462E-B9B7-0BBA10F190C2}" vid="{7A0214F5-A42A-497E-ADE6-74C8FE368F3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1142</TotalTime>
  <Words>229</Words>
  <Application>Microsoft Office PowerPoint</Application>
  <PresentationFormat>Widescreen</PresentationFormat>
  <Paragraphs>23</Paragraphs>
  <Slides>15</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15</vt:i4>
      </vt:variant>
    </vt:vector>
  </HeadingPairs>
  <TitlesOfParts>
    <vt:vector size="27" baseType="lpstr">
      <vt:lpstr>Arial</vt:lpstr>
      <vt:lpstr>Calibri</vt:lpstr>
      <vt:lpstr>Hanken Grotesk</vt:lpstr>
      <vt:lpstr>Hanken Grotesk Light</vt:lpstr>
      <vt:lpstr>Open Sans</vt:lpstr>
      <vt:lpstr>Open Sans </vt:lpstr>
      <vt:lpstr>Open Sans (corps)</vt:lpstr>
      <vt:lpstr>Open Sans bold</vt:lpstr>
      <vt:lpstr>Open Sans regular</vt:lpstr>
      <vt:lpstr>Sa</vt:lpstr>
      <vt:lpstr>Sans</vt:lpstr>
      <vt:lpstr>Thème vert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Chloé Gaillard</dc:creator>
  <cp:lastModifiedBy>Cedric Larouziere</cp:lastModifiedBy>
  <cp:revision>87</cp:revision>
  <dcterms:created xsi:type="dcterms:W3CDTF">2023-10-18T11:51:03Z</dcterms:created>
  <dcterms:modified xsi:type="dcterms:W3CDTF">2024-10-08T12:07:12Z</dcterms:modified>
</cp:coreProperties>
</file>