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4"/>
  </p:notesMasterIdLst>
  <p:sldIdLst>
    <p:sldId id="256" r:id="rId3"/>
    <p:sldId id="466" r:id="rId4"/>
    <p:sldId id="476" r:id="rId5"/>
    <p:sldId id="493" r:id="rId6"/>
    <p:sldId id="494" r:id="rId7"/>
    <p:sldId id="470" r:id="rId8"/>
    <p:sldId id="456" r:id="rId9"/>
    <p:sldId id="497" r:id="rId10"/>
    <p:sldId id="499" r:id="rId11"/>
    <p:sldId id="409" r:id="rId12"/>
    <p:sldId id="410" r:id="rId13"/>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05" d="100"/>
          <a:sy n="105" d="100"/>
        </p:scale>
        <p:origin x="1890"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presProps" Target="pres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01/11/2018</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a:t>Cliquez pour modifier les styles du texte du masque</a:t>
            </a:r>
          </a:p>
          <a:p>
            <a:pPr lvl="1"/>
            <a:r>
              <a:rPr lang="fr-FR" noProof="0"/>
              <a:t>Deuxième niveau</a:t>
            </a:r>
          </a:p>
          <a:p>
            <a:pPr lvl="2"/>
            <a:r>
              <a:rPr lang="fr-FR" noProof="0"/>
              <a:t>Troisième niveau</a:t>
            </a:r>
          </a:p>
          <a:p>
            <a:pPr lvl="3"/>
            <a:r>
              <a:rPr lang="fr-FR" noProof="0"/>
              <a:t>Quatrième niveau</a:t>
            </a:r>
          </a:p>
          <a:p>
            <a:pPr lvl="4"/>
            <a:r>
              <a:rPr lang="fr-FR" noProof="0"/>
              <a:t>Cinquième niveau</a:t>
            </a:r>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11/1/2018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8" name="Image 7">
            <a:extLst>
              <a:ext uri="{FF2B5EF4-FFF2-40B4-BE49-F238E27FC236}">
                <a16:creationId xmlns:a16="http://schemas.microsoft.com/office/drawing/2014/main" id="{35282229-44C9-44B7-8B62-AA7853151010}"/>
              </a:ext>
            </a:extLst>
          </p:cNvPr>
          <p:cNvPicPr>
            <a:picLocks noChangeAspect="1"/>
          </p:cNvPicPr>
          <p:nvPr userDrawn="1"/>
        </p:nvPicPr>
        <p:blipFill>
          <a:blip r:embed="rId3"/>
          <a:stretch>
            <a:fillRect/>
          </a:stretch>
        </p:blipFill>
        <p:spPr>
          <a:xfrm>
            <a:off x="3471552" y="2612734"/>
            <a:ext cx="2200896" cy="1086430"/>
          </a:xfrm>
          <a:prstGeom prst="rect">
            <a:avLst/>
          </a:prstGeom>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11/1/2018</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11/1/2018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11/1/2018</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11/1/2018</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11/1/2018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11/1/2018</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11/1/2018</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11/1/2018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11/1/2018</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a:p>
        </p:txBody>
      </p:sp>
      <p:sp>
        <p:nvSpPr>
          <p:cNvPr id="10"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a:t>Title</a:t>
            </a:r>
            <a:endParaRPr lang="en-US" dirty="0"/>
          </a:p>
        </p:txBody>
      </p:sp>
      <p:pic>
        <p:nvPicPr>
          <p:cNvPr id="7" name="Image 6">
            <a:extLst>
              <a:ext uri="{FF2B5EF4-FFF2-40B4-BE49-F238E27FC236}">
                <a16:creationId xmlns:a16="http://schemas.microsoft.com/office/drawing/2014/main" id="{516C98AB-72AB-4957-9E87-BC62A12A85A4}"/>
              </a:ext>
            </a:extLst>
          </p:cNvPr>
          <p:cNvPicPr>
            <a:picLocks noChangeAspect="1"/>
          </p:cNvPicPr>
          <p:nvPr userDrawn="1"/>
        </p:nvPicPr>
        <p:blipFill>
          <a:blip r:embed="rId3"/>
          <a:stretch>
            <a:fillRect/>
          </a:stretch>
        </p:blipFill>
        <p:spPr>
          <a:xfrm>
            <a:off x="7890050" y="269875"/>
            <a:ext cx="903706" cy="446097"/>
          </a:xfrm>
          <a:prstGeom prst="rect">
            <a:avLst/>
          </a:prstGeom>
        </p:spPr>
      </p:pic>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11/1/2018</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11/1/2018</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11/1/2018</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11/1/2018</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11/1/2018</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11/1/2018</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11/1/2018</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11/1/2018</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t>Click to edit Master title style</a:t>
            </a:r>
            <a:endParaRPr lang="fr-FR"/>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t>Click to edit Master text styles</a:t>
            </a:r>
          </a:p>
          <a:p>
            <a:pPr lvl="1"/>
            <a:r>
              <a:rPr lang="fr-CH"/>
              <a:t>Second level</a:t>
            </a:r>
          </a:p>
          <a:p>
            <a:pPr lvl="2"/>
            <a:r>
              <a:rPr lang="fr-CH"/>
              <a:t>Third level</a:t>
            </a:r>
          </a:p>
          <a:p>
            <a:pPr lvl="3"/>
            <a:r>
              <a:rPr lang="fr-CH"/>
              <a:t>Fourth level</a:t>
            </a:r>
          </a:p>
          <a:p>
            <a:pPr lvl="4"/>
            <a:r>
              <a:rPr lang="fr-CH"/>
              <a:t>Fifth level</a:t>
            </a:r>
            <a:endParaRPr lang="fr-FR"/>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11/1/2018</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a:t>Click to edit Master title style</a:t>
            </a:r>
            <a:endParaRPr lang="fr-FR" altLang="en-US"/>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a:t>Click to edit Master text styles</a:t>
            </a:r>
          </a:p>
          <a:p>
            <a:pPr lvl="1"/>
            <a:r>
              <a:rPr lang="fr-CH" altLang="en-US"/>
              <a:t>Second level</a:t>
            </a:r>
          </a:p>
          <a:p>
            <a:pPr lvl="2"/>
            <a:r>
              <a:rPr lang="fr-CH" altLang="en-US"/>
              <a:t>Third level</a:t>
            </a:r>
          </a:p>
          <a:p>
            <a:pPr lvl="3"/>
            <a:r>
              <a:rPr lang="fr-CH" altLang="en-US"/>
              <a:t>Fourth level</a:t>
            </a:r>
          </a:p>
          <a:p>
            <a:pPr lvl="4"/>
            <a:r>
              <a:rPr lang="fr-CH" altLang="en-US"/>
              <a:t>Fifth level</a:t>
            </a:r>
            <a:endParaRPr lang="fr-FR" altLang="en-US"/>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image" Target="../media/image12.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br>
              <a:rPr lang="en-GB" sz="2800">
                <a:solidFill>
                  <a:srgbClr val="302421"/>
                </a:solidFill>
                <a:latin typeface="Calibri" pitchFamily="34" charset="0"/>
                <a:cs typeface="Arial" pitchFamily="34" charset="0"/>
              </a:rPr>
            </a:br>
            <a:r>
              <a:rPr lang="fr-FR" sz="2800">
                <a:solidFill>
                  <a:srgbClr val="302421"/>
                </a:solidFill>
                <a:latin typeface="Calibri" pitchFamily="34" charset="0"/>
                <a:cs typeface="Arial" pitchFamily="34" charset="0"/>
              </a:rPr>
              <a:t>Global Hedge Position</a:t>
            </a:r>
            <a:endParaRPr lang="fr-FR" sz="280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a:solidFill>
                  <a:srgbClr val="302421"/>
                </a:solidFill>
                <a:latin typeface="Calibri" pitchFamily="34" charset="0"/>
              </a:rPr>
              <a:t>31/10/2018</a:t>
            </a:r>
          </a:p>
        </p:txBody>
      </p:sp>
      <p:sp>
        <p:nvSpPr>
          <p:cNvPr id="7" name="Rectangle 4"/>
          <p:cNvSpPr>
            <a:spLocks noChangeArrowheads="1"/>
          </p:cNvSpPr>
          <p:nvPr/>
        </p:nvSpPr>
        <p:spPr bwMode="auto">
          <a:xfrm>
            <a:off x="1785938" y="6194425"/>
            <a:ext cx="5916612" cy="6155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SAS </a:t>
            </a:r>
          </a:p>
          <a:p>
            <a:pPr marL="342900" indent="-342900" algn="ctr" defTabSz="914400">
              <a:spcBef>
                <a:spcPct val="20000"/>
              </a:spcBef>
            </a:pPr>
            <a:r>
              <a:rPr lang="fr-FR" sz="1000" i="1" dirty="0">
                <a:solidFill>
                  <a:srgbClr val="302421"/>
                </a:solidFill>
                <a:latin typeface="Calibri" pitchFamily="34" charset="0"/>
              </a:rPr>
              <a:t>Conseiller en Investissements Financiers </a:t>
            </a:r>
          </a:p>
          <a:p>
            <a:pPr marL="342900" indent="-342900" algn="ctr" defTabSz="914400">
              <a:spcBef>
                <a:spcPct val="20000"/>
              </a:spcBef>
            </a:pPr>
            <a:r>
              <a:rPr lang="fr-FR" sz="1000" i="1" dirty="0">
                <a:solidFill>
                  <a:srgbClr val="302421"/>
                </a:solidFill>
                <a:latin typeface="Calibri" pitchFamily="34" charset="0"/>
              </a:rPr>
              <a:t>Membre de l’ANACOFI  CIF- Association agréée par l’AMF  - ORIAS N° 13000716</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a:solidFill>
                  <a:srgbClr val="302421"/>
                </a:solidFill>
                <a:latin typeface="Calibri" pitchFamily="34" charset="0"/>
              </a:rPr>
              <a:t>AVERTISSEMENT - DISCLAIMER</a:t>
            </a:r>
            <a:endParaRPr lang="en-US" altLang="en-US" sz="1200" b="1">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90876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a:latin typeface="Calibri" panose="020F0502020204030204" pitchFamily="34" charset="0"/>
              </a:rPr>
              <a:t>Global view</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a:latin typeface="Calibri" panose="020F0502020204030204" pitchFamily="34" charset="0"/>
              </a:rPr>
              <a:t>Hedging Performance</a:t>
            </a:r>
          </a:p>
          <a:p>
            <a:pPr marL="742950" lvl="1" indent="-285750">
              <a:spcBef>
                <a:spcPts val="600"/>
              </a:spcBef>
              <a:buFont typeface="Arial" panose="020B0604020202020204" pitchFamily="34" charset="0"/>
              <a:buChar char="•"/>
            </a:pPr>
            <a:r>
              <a:rPr lang="en-GB" sz="1600" dirty="0">
                <a:latin typeface="Calibri" panose="020F0502020204030204" pitchFamily="34" charset="0"/>
              </a:rPr>
              <a:t>Options premium synthesis (if any)</a:t>
            </a:r>
          </a:p>
          <a:p>
            <a:pPr marL="742950" lvl="1" indent="-285750">
              <a:spcBef>
                <a:spcPts val="600"/>
              </a:spcBef>
              <a:buFont typeface="Arial" panose="020B0604020202020204" pitchFamily="34" charset="0"/>
              <a:buChar char="•"/>
            </a:pPr>
            <a:r>
              <a:rPr lang="en-GB" sz="1600" dirty="0">
                <a:latin typeface="Calibri" panose="020F0502020204030204" pitchFamily="34" charset="0"/>
              </a:rPr>
              <a:t>Sensitivity</a:t>
            </a:r>
          </a:p>
          <a:p>
            <a:pPr lvl="1">
              <a:spcBef>
                <a:spcPts val="600"/>
              </a:spcBef>
            </a:pPr>
            <a:endParaRPr lang="en-GB" sz="1400" dirty="0">
              <a:latin typeface="Calibri" panose="020F0502020204030204" pitchFamily="34" charset="0"/>
            </a:endParaRPr>
          </a:p>
          <a:p>
            <a:pPr marL="285750" lvl="1" indent="-285750">
              <a:spcBef>
                <a:spcPts val="600"/>
              </a:spcBef>
              <a:buFont typeface="Arial" panose="020B0604020202020204" pitchFamily="34" charset="0"/>
              <a:buChar char="•"/>
            </a:pPr>
            <a:r>
              <a:rPr lang="en-GB" sz="2000" dirty="0">
                <a:latin typeface="Calibri" panose="020F0502020204030204" pitchFamily="34" charset="0"/>
              </a:rPr>
              <a:t>Detailed analysis by currency</a:t>
            </a:r>
            <a:endParaRPr lang="en-GB" sz="1400" dirty="0">
              <a:latin typeface="Calibri" panose="020F0502020204030204" pitchFamily="34" charset="0"/>
            </a:endParaRPr>
          </a:p>
          <a:p>
            <a:pPr marL="742950" lvl="2" indent="-285750">
              <a:spcBef>
                <a:spcPts val="600"/>
              </a:spcBef>
              <a:buFont typeface="Arial" panose="020B0604020202020204" pitchFamily="34" charset="0"/>
              <a:buChar char="•"/>
            </a:pPr>
            <a:r>
              <a:rPr lang="en-GB" sz="1600" dirty="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Hedge Schedule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a:latin typeface="Calibri" panose="020F0502020204030204" pitchFamily="34" charset="0"/>
              </a:rPr>
              <a:t>Global view</a:t>
            </a:r>
          </a:p>
        </p:txBody>
      </p:sp>
      <p:sp>
        <p:nvSpPr>
          <p:cNvPr id="4"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a:t>
            </a:r>
            <a:r>
              <a:rPr lang="fr-FR" dirty="0" err="1"/>
              <a:t>Summary</a:t>
            </a:r>
            <a:endParaRPr lang="en-US" dirty="0"/>
          </a:p>
        </p:txBody>
      </p:sp>
      <p:sp>
        <p:nvSpPr>
          <p:cNvPr id="4" name="EtiquetteSummaryMIN">
            <a:extLst>
              <a:ext uri="{FF2B5EF4-FFF2-40B4-BE49-F238E27FC236}">
                <a16:creationId xmlns:a16="http://schemas.microsoft.com/office/drawing/2014/main" id="{09A8A097-DFB7-437A-ADCD-212EC2F6873A}"/>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SummaryMAX">
            <a:extLst>
              <a:ext uri="{FF2B5EF4-FFF2-40B4-BE49-F238E27FC236}">
                <a16:creationId xmlns:a16="http://schemas.microsoft.com/office/drawing/2014/main" id="{8395E880-E844-4CBF-80CF-89588C1888FE}"/>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SynthesisMIN">
            <a:extLst>
              <a:ext uri="{FF2B5EF4-FFF2-40B4-BE49-F238E27FC236}">
                <a16:creationId xmlns:a16="http://schemas.microsoft.com/office/drawing/2014/main" id="{31614D12-1B2C-46CE-8C74-AAF6FDCF7071}"/>
              </a:ext>
            </a:extLst>
          </p:cNvPr>
          <p:cNvPicPr>
            <a:picLocks noChangeAspect="1"/>
          </p:cNvPicPr>
          <p:nvPr/>
        </p:nvPicPr>
        <p:blipFill>
          <a:blip r:embed="rId2"/>
          <a:stretch>
            <a:fillRect/>
          </a:stretch>
        </p:blipFill>
        <p:spPr>
          <a:xfrm>
            <a:off x="127000" y="1524000"/>
            <a:ext cx="8890000" cy="685550"/>
          </a:xfrm>
          <a:prstGeom prst="rect">
            <a:avLst/>
          </a:prstGeom>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a:t>Hedging</a:t>
            </a:r>
            <a:r>
              <a:rPr lang="fr-FR" dirty="0"/>
              <a:t> Performance</a:t>
            </a:r>
            <a:endParaRPr lang="en-US" dirty="0"/>
          </a:p>
        </p:txBody>
      </p:sp>
      <p:sp>
        <p:nvSpPr>
          <p:cNvPr id="4" name="EtiquettePerformanceMIN">
            <a:extLst>
              <a:ext uri="{FF2B5EF4-FFF2-40B4-BE49-F238E27FC236}">
                <a16:creationId xmlns:a16="http://schemas.microsoft.com/office/drawing/2014/main" id="{759EF6E9-0013-4A9B-8B41-B2E8F67EB15C}"/>
              </a:ext>
            </a:extLst>
          </p:cNvPr>
          <p:cNvSpPr txBox="1">
            <a:spLocks/>
          </p:cNvSpPr>
          <p:nvPr/>
        </p:nvSpPr>
        <p:spPr bwMode="auto">
          <a:xfrm>
            <a:off x="-652780" y="11304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sp>
        <p:nvSpPr>
          <p:cNvPr id="5" name="EtiquettePerformanceMAX">
            <a:extLst>
              <a:ext uri="{FF2B5EF4-FFF2-40B4-BE49-F238E27FC236}">
                <a16:creationId xmlns:a16="http://schemas.microsoft.com/office/drawing/2014/main" id="{EA4C740E-97F8-42D5-A00A-F32415F0AF8A}"/>
              </a:ext>
            </a:extLst>
          </p:cNvPr>
          <p:cNvSpPr txBox="1">
            <a:spLocks/>
          </p:cNvSpPr>
          <p:nvPr/>
        </p:nvSpPr>
        <p:spPr bwMode="auto">
          <a:xfrm>
            <a:off x="-652780" y="3841200"/>
            <a:ext cx="4151642" cy="330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lvl1pPr algn="ctr" rtl="0" eaLnBrk="0" fontAlgn="base" hangingPunct="0">
              <a:spcBef>
                <a:spcPct val="0"/>
              </a:spcBef>
              <a:spcAft>
                <a:spcPct val="0"/>
              </a:spcAft>
              <a:defRPr sz="2400" kern="1200">
                <a:solidFill>
                  <a:schemeClr val="tx1"/>
                </a:solidFill>
                <a:latin typeface="Calibri" panose="020F0502020204030204" pitchFamily="34" charset="0"/>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a:lstStyle>
          <a:p>
            <a:pPr defTabSz="914400"/>
            <a:endParaRPr lang="en-US" sz="2000" dirty="0"/>
          </a:p>
        </p:txBody>
      </p:sp>
      <p:pic>
        <p:nvPicPr>
          <p:cNvPr id="3" name="_ImageTabloPerfMIN">
            <a:extLst>
              <a:ext uri="{FF2B5EF4-FFF2-40B4-BE49-F238E27FC236}">
                <a16:creationId xmlns:a16="http://schemas.microsoft.com/office/drawing/2014/main" id="{30C06DC1-2592-4FC5-8A0B-D744F1F539CA}"/>
              </a:ext>
            </a:extLst>
          </p:cNvPr>
          <p:cNvPicPr>
            <a:picLocks noChangeAspect="1"/>
          </p:cNvPicPr>
          <p:nvPr/>
        </p:nvPicPr>
        <p:blipFill>
          <a:blip r:embed="rId2"/>
          <a:stretch>
            <a:fillRect/>
          </a:stretch>
        </p:blipFill>
        <p:spPr>
          <a:xfrm>
            <a:off x="426656" y="1524000"/>
            <a:ext cx="8290688" cy="755767"/>
          </a:xfrm>
          <a:prstGeom prst="rect">
            <a:avLst/>
          </a:prstGeom>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p>
          <a:p>
            <a:pPr algn="ctr"/>
            <a:r>
              <a:rPr lang="en-GB" sz="2400" dirty="0">
                <a:solidFill>
                  <a:prstClr val="black"/>
                </a:solidFill>
                <a:latin typeface="Calibri" panose="020F0502020204030204" pitchFamily="34" charset="0"/>
              </a:rPr>
              <a:t>by currency</a:t>
            </a:r>
          </a:p>
        </p:txBody>
      </p:sp>
      <p:sp>
        <p:nvSpPr>
          <p:cNvPr id="3" name="Title"/>
          <p:cNvSpPr>
            <a:spLocks noGrp="1"/>
          </p:cNvSpPr>
          <p:nvPr>
            <p:ph type="title"/>
          </p:nvPr>
        </p:nvSpPr>
        <p:spPr/>
        <p:txBody>
          <a:bodyPr/>
          <a:lstStyle/>
          <a:p>
            <a:r>
              <a:rPr lang="fr-FR" dirty="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EURUSD - Historical &amp; Planne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a:t>EURUSD - Historical &amp; Planned</a:t>
            </a:r>
            <a:endParaRPr lang="en-US" dirty="0"/>
          </a:p>
        </p:txBody>
      </p:sp>
      <p:pic>
        <p:nvPicPr>
          <p:cNvPr id="3" name="Image 2">
            <a:extLst>
              <a:ext uri="{FF2B5EF4-FFF2-40B4-BE49-F238E27FC236}">
                <a16:creationId xmlns:a16="http://schemas.microsoft.com/office/drawing/2014/main" id="{AAC46326-7916-4863-896D-C21662F84F34}"/>
              </a:ext>
            </a:extLst>
          </p:cNvPr>
          <p:cNvPicPr>
            <a:picLocks noChangeAspect="1"/>
          </p:cNvPicPr>
          <p:nvPr/>
        </p:nvPicPr>
        <p:blipFill>
          <a:blip r:embed="rId2"/>
          <a:stretch>
            <a:fillRect/>
          </a:stretch>
        </p:blipFill>
        <p:spPr>
          <a:xfrm>
            <a:off x="825500" y="1270000"/>
            <a:ext cx="7401376" cy="5051201"/>
          </a:xfrm>
          <a:prstGeom prst="rect">
            <a:avLst/>
          </a:prstGeom>
        </p:spPr>
      </p:pic>
    </p:spTree>
    <p:extLst>
      <p:ext uri="{BB962C8B-B14F-4D97-AF65-F5344CB8AC3E}">
        <p14:creationId xmlns:p14="http://schemas.microsoft.com/office/powerpoint/2010/main" val="274927172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EURUSD - Synthesis">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Synthesis</a:t>
            </a:r>
          </a:p>
        </p:txBody>
      </p:sp>
      <p:pic>
        <p:nvPicPr>
          <p:cNvPr id="3" name="EURUSD_ImageSynthesisMIN">
            <a:extLst>
              <a:ext uri="{FF2B5EF4-FFF2-40B4-BE49-F238E27FC236}">
                <a16:creationId xmlns:a16="http://schemas.microsoft.com/office/drawing/2014/main" id="{41BB16E4-B065-4F8E-AB2C-5B04397DF27A}"/>
              </a:ext>
            </a:extLst>
          </p:cNvPr>
          <p:cNvPicPr>
            <a:picLocks noChangeAspect="1"/>
          </p:cNvPicPr>
          <p:nvPr/>
        </p:nvPicPr>
        <p:blipFill>
          <a:blip r:embed="rId2"/>
          <a:stretch>
            <a:fillRect/>
          </a:stretch>
        </p:blipFill>
        <p:spPr>
          <a:xfrm>
            <a:off x="825500" y="1270000"/>
            <a:ext cx="7401376" cy="5041634"/>
          </a:xfrm>
          <a:prstGeom prst="rect">
            <a:avLst/>
          </a:prstGeom>
        </p:spPr>
      </p:pic>
    </p:spTree>
    <p:extLst>
      <p:ext uri="{BB962C8B-B14F-4D97-AF65-F5344CB8AC3E}">
        <p14:creationId xmlns:p14="http://schemas.microsoft.com/office/powerpoint/2010/main" val="77197297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a:t>EURUSD - 2018-19</a:t>
            </a:r>
          </a:p>
        </p:txBody>
      </p:sp>
      <p:pic>
        <p:nvPicPr>
          <p:cNvPr id="3" name="EURUSD_ImageALLOC">
            <a:extLst>
              <a:ext uri="{FF2B5EF4-FFF2-40B4-BE49-F238E27FC236}">
                <a16:creationId xmlns:a16="http://schemas.microsoft.com/office/drawing/2014/main" id="{089330E9-C209-4CE5-9EB5-66F84233FDD4}"/>
              </a:ext>
            </a:extLst>
          </p:cNvPr>
          <p:cNvPicPr>
            <a:picLocks noChangeAspect="1"/>
          </p:cNvPicPr>
          <p:nvPr/>
        </p:nvPicPr>
        <p:blipFill>
          <a:blip r:embed="rId2"/>
          <a:stretch>
            <a:fillRect/>
          </a:stretch>
        </p:blipFill>
        <p:spPr>
          <a:xfrm>
            <a:off x="236220" y="2349500"/>
            <a:ext cx="4207500" cy="3577934"/>
          </a:xfrm>
          <a:prstGeom prst="rect">
            <a:avLst/>
          </a:prstGeom>
        </p:spPr>
      </p:pic>
      <p:pic>
        <p:nvPicPr>
          <p:cNvPr id="4" name="EURUSD_ImageBLEND">
            <a:extLst>
              <a:ext uri="{FF2B5EF4-FFF2-40B4-BE49-F238E27FC236}">
                <a16:creationId xmlns:a16="http://schemas.microsoft.com/office/drawing/2014/main" id="{D3652FC8-BCA6-4B05-8B54-3563B3FBCAFF}"/>
              </a:ext>
            </a:extLst>
          </p:cNvPr>
          <p:cNvPicPr>
            <a:picLocks noChangeAspect="1"/>
          </p:cNvPicPr>
          <p:nvPr/>
        </p:nvPicPr>
        <p:blipFill>
          <a:blip r:embed="rId3"/>
          <a:stretch>
            <a:fillRect/>
          </a:stretch>
        </p:blipFill>
        <p:spPr>
          <a:xfrm>
            <a:off x="4749800" y="2349500"/>
            <a:ext cx="4217063" cy="3587500"/>
          </a:xfrm>
          <a:prstGeom prst="rect">
            <a:avLst/>
          </a:prstGeom>
        </p:spPr>
      </p:pic>
    </p:spTree>
    <p:extLst>
      <p:ext uri="{BB962C8B-B14F-4D97-AF65-F5344CB8AC3E}">
        <p14:creationId xmlns:p14="http://schemas.microsoft.com/office/powerpoint/2010/main" val="971795384"/>
      </p:ext>
    </p:extLst>
  </p:cSld>
  <p:clrMapOvr>
    <a:masterClrMapping/>
  </p:clrMapOvr>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5670</TotalTime>
  <Words>476</Words>
  <Application>Microsoft Office PowerPoint</Application>
  <PresentationFormat>Affichage à l'écran (4:3)</PresentationFormat>
  <Paragraphs>62</Paragraphs>
  <Slides>11</Slides>
  <Notes>0</Notes>
  <HiddenSlides>0</HiddenSlides>
  <MMClips>0</MMClips>
  <ScaleCrop>false</ScaleCrop>
  <HeadingPairs>
    <vt:vector size="6" baseType="variant">
      <vt:variant>
        <vt:lpstr>Polices utilisées</vt:lpstr>
      </vt:variant>
      <vt:variant>
        <vt:i4>7</vt:i4>
      </vt:variant>
      <vt:variant>
        <vt:lpstr>Thème</vt:lpstr>
      </vt:variant>
      <vt:variant>
        <vt:i4>2</vt:i4>
      </vt:variant>
      <vt:variant>
        <vt:lpstr>Titres des diapositives</vt:lpstr>
      </vt:variant>
      <vt:variant>
        <vt:i4>11</vt:i4>
      </vt:variant>
    </vt:vector>
  </HeadingPairs>
  <TitlesOfParts>
    <vt:vector size="20" baseType="lpstr">
      <vt:lpstr>Andale Sans UI</vt:lpstr>
      <vt:lpstr>Arial</vt:lpstr>
      <vt:lpstr>Calibri</vt:lpstr>
      <vt:lpstr>News Gothic MT</vt:lpstr>
      <vt:lpstr>Times New Roman</vt:lpstr>
      <vt:lpstr>Verdana</vt:lpstr>
      <vt:lpstr>Wingdings</vt:lpstr>
      <vt:lpstr>Inspiration</vt:lpstr>
      <vt:lpstr>1_Inspiration</vt:lpstr>
      <vt:lpstr> Global Hedge Position</vt:lpstr>
      <vt:lpstr>Contents</vt:lpstr>
      <vt:lpstr> </vt:lpstr>
      <vt:lpstr>Hedging Summary</vt:lpstr>
      <vt:lpstr>Hedging Performance</vt:lpstr>
      <vt:lpstr> </vt:lpstr>
      <vt:lpstr>EURUSD - Historical &amp; Planned</vt:lpstr>
      <vt:lpstr>EURUSD - Synthesis</vt:lpstr>
      <vt:lpstr>EURUSD - 2018-19</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Kerius</cp:lastModifiedBy>
  <cp:revision>695</cp:revision>
  <cp:lastPrinted>2012-02-01T10:00:25Z</cp:lastPrinted>
  <dcterms:created xsi:type="dcterms:W3CDTF">2010-04-23T15:09:35Z</dcterms:created>
  <dcterms:modified xsi:type="dcterms:W3CDTF">2018-11-01T13:24:22Z</dcterms:modified>
</cp:coreProperties>
</file>