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26"/>
  </p:notesMasterIdLst>
  <p:sldIdLst>
    <p:sldId id="256" r:id="rId2"/>
    <p:sldId id="445" r:id="rId3"/>
    <p:sldId id="490" r:id="rId4"/>
    <p:sldId id="491" r:id="rId5"/>
    <p:sldId id="455" r:id="rId6"/>
    <p:sldId id="443" r:id="rId7"/>
    <p:sldId id="487" r:id="rId8"/>
    <p:sldId id="486" r:id="rId9"/>
    <p:sldId id="498" r:id="rId10"/>
    <p:sldId id="442" r:id="rId11"/>
    <p:sldId id="499" r:id="rId12"/>
    <p:sldId id="473" r:id="rId13"/>
    <p:sldId id="475" r:id="rId14"/>
    <p:sldId id="481" r:id="rId15"/>
    <p:sldId id="482" r:id="rId16"/>
    <p:sldId id="497" r:id="rId17"/>
    <p:sldId id="485" r:id="rId18"/>
    <p:sldId id="496" r:id="rId19"/>
    <p:sldId id="495" r:id="rId20"/>
    <p:sldId id="492" r:id="rId21"/>
    <p:sldId id="493" r:id="rId22"/>
    <p:sldId id="494" r:id="rId23"/>
    <p:sldId id="451" r:id="rId24"/>
    <p:sldId id="450" r:id="rId25"/>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774">
          <p15:clr>
            <a:srgbClr val="A4A3A4"/>
          </p15:clr>
        </p15:guide>
        <p15:guide id="5" pos="5352">
          <p15:clr>
            <a:srgbClr val="A4A3A4"/>
          </p15:clr>
        </p15:guide>
        <p15:guide id="6" pos="396">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1051B0"/>
    <a:srgbClr val="BD8803"/>
    <a:srgbClr val="EE8012"/>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68" autoAdjust="0"/>
    <p:restoredTop sz="94103" autoAdjust="0"/>
  </p:normalViewPr>
  <p:slideViewPr>
    <p:cSldViewPr snapToGrid="0">
      <p:cViewPr varScale="1">
        <p:scale>
          <a:sx n="80" d="100"/>
          <a:sy n="80" d="100"/>
        </p:scale>
        <p:origin x="1771" y="62"/>
      </p:cViewPr>
      <p:guideLst>
        <p:guide orient="horz" pos="2160"/>
        <p:guide pos="2880"/>
        <p:guide orient="horz" pos="1014"/>
        <p:guide orient="horz" pos="3774"/>
        <p:guide pos="5352"/>
        <p:guide pos="3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snapToGrid="0">
      <p:cViewPr varScale="1">
        <p:scale>
          <a:sx n="56" d="100"/>
          <a:sy n="56" d="100"/>
        </p:scale>
        <p:origin x="2102"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12/07/2016</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801D8B6E-8953-46C1-A2E6-E95F79C90842}" type="slidenum">
              <a:rPr lang="fr-FR" smtClean="0"/>
              <a:pPr>
                <a:defRPr/>
              </a:pPr>
              <a:t>4</a:t>
            </a:fld>
            <a:endParaRPr lang="fr-FR" dirty="0"/>
          </a:p>
        </p:txBody>
      </p:sp>
    </p:spTree>
    <p:extLst>
      <p:ext uri="{BB962C8B-B14F-4D97-AF65-F5344CB8AC3E}">
        <p14:creationId xmlns:p14="http://schemas.microsoft.com/office/powerpoint/2010/main" val="160954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7/12/2016</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7/12/2016</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7/12/2016</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7/12/2016</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7/12/2016</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7/12/2016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65386" y="314251"/>
            <a:ext cx="734139" cy="506303"/>
          </a:xfrm>
          <a:prstGeom prst="rect">
            <a:avLst/>
          </a:prstGeom>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7/12/2016</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7/12/2016</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7/12/2016</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7/12/2016</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7/12/2016</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7/12/2016</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7/12/2016</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kerius-finance.com/fr/blog/impact-des-taux-d%E2%80%99int%C3%A9r%C3%AAts-n%C3%A9gatifs-sur-les-swap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610100"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831974" y="3794126"/>
            <a:ext cx="6592093" cy="793750"/>
          </a:xfrm>
        </p:spPr>
        <p:txBody>
          <a:bodyPr anchor="ctr" anchorCtr="0"/>
          <a:lstStyle/>
          <a:p>
            <a:pPr>
              <a:lnSpc>
                <a:spcPct val="100000"/>
              </a:lnSpc>
              <a:spcBef>
                <a:spcPts val="600"/>
              </a:spcBef>
            </a:pPr>
            <a:r>
              <a:rPr lang="fr-FR" sz="2500" b="0" dirty="0" smtClean="0">
                <a:solidFill>
                  <a:srgbClr val="302421"/>
                </a:solidFill>
                <a:latin typeface="Calibri" pitchFamily="34" charset="0"/>
                <a:cs typeface="Arial" pitchFamily="34" charset="0"/>
              </a:rPr>
              <a:t>Couverture de taux d’intérêts</a:t>
            </a:r>
            <a:br>
              <a:rPr lang="fr-FR" sz="2500" b="0" dirty="0" smtClean="0">
                <a:solidFill>
                  <a:srgbClr val="302421"/>
                </a:solidFill>
                <a:latin typeface="Calibri" pitchFamily="34" charset="0"/>
                <a:cs typeface="Arial" pitchFamily="34" charset="0"/>
              </a:rPr>
            </a:br>
            <a:r>
              <a:rPr lang="fr-FR" sz="2500" b="0" dirty="0" smtClean="0">
                <a:solidFill>
                  <a:srgbClr val="302421"/>
                </a:solidFill>
                <a:latin typeface="Calibri" pitchFamily="34" charset="0"/>
                <a:cs typeface="Arial" pitchFamily="34" charset="0"/>
              </a:rPr>
              <a:t>Rapport N°1</a:t>
            </a:r>
            <a:endParaRPr lang="fr-FR" sz="2500" b="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12 Juillet 2016</a:t>
            </a:r>
            <a:endParaRPr lang="fr-FR" dirty="0">
              <a:solidFill>
                <a:srgbClr val="302421"/>
              </a:solidFill>
              <a:latin typeface="Calibri" pitchFamily="34" charset="0"/>
            </a:endParaRPr>
          </a:p>
        </p:txBody>
      </p:sp>
      <p:sp>
        <p:nvSpPr>
          <p:cNvPr id="9"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83247" y="2428939"/>
            <a:ext cx="1473016" cy="101587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868681" y="2213308"/>
            <a:ext cx="7799596" cy="2846933"/>
          </a:xfrm>
          <a:prstGeom prst="rect">
            <a:avLst/>
          </a:prstGeom>
          <a:noFill/>
        </p:spPr>
        <p:txBody>
          <a:bodyPr wrap="square" rtlCol="0">
            <a:spAutoFit/>
          </a:bodyPr>
          <a:lstStyle/>
          <a:p>
            <a:pPr marL="342900" indent="-342900">
              <a:buFont typeface="Arial" panose="020B0604020202020204" pitchFamily="34" charset="0"/>
              <a:buChar char="•"/>
            </a:pPr>
            <a:endParaRPr lang="fr-FR" sz="2200" dirty="0" smtClean="0">
              <a:latin typeface="Calibri" panose="020F0502020204030204" pitchFamily="34" charset="0"/>
            </a:endParaRPr>
          </a:p>
          <a:p>
            <a:pPr marL="342900" indent="-342900">
              <a:spcBef>
                <a:spcPts val="600"/>
              </a:spcBef>
              <a:buFont typeface="Arial" panose="020B0604020202020204" pitchFamily="34" charset="0"/>
              <a:buChar char="•"/>
            </a:pPr>
            <a:r>
              <a:rPr lang="fr-FR" sz="2200" dirty="0" smtClean="0">
                <a:latin typeface="Calibri" panose="020F0502020204030204" pitchFamily="34" charset="0"/>
              </a:rPr>
              <a:t>Euribor historique et projeté</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Valorisation des couvertures existantes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Tableaux d’amortissement</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Clauses contractuelles</a:t>
            </a:r>
          </a:p>
          <a:p>
            <a:pPr marL="342900" indent="-342900">
              <a:spcBef>
                <a:spcPts val="600"/>
              </a:spcBef>
              <a:buFont typeface="Arial" panose="020B0604020202020204" pitchFamily="34" charset="0"/>
              <a:buChar char="•"/>
            </a:pPr>
            <a:r>
              <a:rPr lang="fr-FR" sz="2200" dirty="0" smtClean="0">
                <a:latin typeface="Calibri" panose="020F0502020204030204" pitchFamily="34" charset="0"/>
              </a:rPr>
              <a:t>Profils de différents types de couvertures à échéance</a:t>
            </a:r>
          </a:p>
          <a:p>
            <a:pPr marL="342900" indent="-342900">
              <a:buFont typeface="Arial" panose="020B0604020202020204" pitchFamily="34" charset="0"/>
              <a:buChar char="•"/>
            </a:pPr>
            <a:endParaRPr lang="fr-FR" sz="2200" dirty="0">
              <a:latin typeface="Calibri" panose="020F0502020204030204" pitchFamily="34" charset="0"/>
            </a:endParaRPr>
          </a:p>
        </p:txBody>
      </p:sp>
      <p:sp>
        <p:nvSpPr>
          <p:cNvPr id="5" name="ZoneTexte 4"/>
          <p:cNvSpPr txBox="1"/>
          <p:nvPr/>
        </p:nvSpPr>
        <p:spPr>
          <a:xfrm>
            <a:off x="2381620" y="419100"/>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Annexes</a:t>
            </a:r>
          </a:p>
          <a:p>
            <a:pPr algn="ctr"/>
            <a:endParaRPr lang="fr-FR" sz="2400" b="1" dirty="0">
              <a:latin typeface="Calibri" panose="020F0502020204030204" pitchFamily="34" charset="0"/>
            </a:endParaRPr>
          </a:p>
        </p:txBody>
      </p:sp>
    </p:spTree>
    <p:extLst>
      <p:ext uri="{BB962C8B-B14F-4D97-AF65-F5344CB8AC3E}">
        <p14:creationId xmlns:p14="http://schemas.microsoft.com/office/powerpoint/2010/main" val="3173805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463" y="1454150"/>
            <a:ext cx="8345487" cy="474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2647950" y="419100"/>
            <a:ext cx="4524375" cy="400110"/>
          </a:xfrm>
          <a:prstGeom prst="rect">
            <a:avLst/>
          </a:prstGeom>
          <a:noFill/>
        </p:spPr>
        <p:txBody>
          <a:bodyPr wrap="square" rtlCol="0">
            <a:spAutoFit/>
          </a:bodyPr>
          <a:lstStyle/>
          <a:p>
            <a:pPr algn="ctr"/>
            <a:r>
              <a:rPr lang="fr-FR" sz="2000" b="1" dirty="0" smtClean="0">
                <a:latin typeface="Calibri" panose="020F0502020204030204" pitchFamily="34" charset="0"/>
              </a:rPr>
              <a:t>Données de marché</a:t>
            </a:r>
            <a:endParaRPr lang="fr-FR" sz="2000" b="1"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29 juin 2016</a:t>
            </a:r>
          </a:p>
        </p:txBody>
      </p:sp>
    </p:spTree>
    <p:extLst>
      <p:ext uri="{BB962C8B-B14F-4D97-AF65-F5344CB8AC3E}">
        <p14:creationId xmlns:p14="http://schemas.microsoft.com/office/powerpoint/2010/main" val="28802281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600324" y="142875"/>
            <a:ext cx="4524375" cy="830997"/>
          </a:xfrm>
          <a:prstGeom prst="rect">
            <a:avLst/>
          </a:prstGeom>
          <a:noFill/>
        </p:spPr>
        <p:txBody>
          <a:bodyPr wrap="square" rtlCol="0">
            <a:spAutoFit/>
          </a:bodyPr>
          <a:lstStyle/>
          <a:p>
            <a:pPr algn="ctr"/>
            <a:r>
              <a:rPr lang="fr-FR" sz="2400" dirty="0" smtClean="0">
                <a:latin typeface="Calibri" panose="020F0502020204030204" pitchFamily="34" charset="0"/>
              </a:rPr>
              <a:t>Valorisation de la couverture existante</a:t>
            </a:r>
            <a:endParaRPr lang="fr-FR" sz="2400" dirty="0">
              <a:latin typeface="Calibri" panose="020F0502020204030204" pitchFamily="34" charset="0"/>
            </a:endParaRPr>
          </a:p>
        </p:txBody>
      </p:sp>
      <p:sp>
        <p:nvSpPr>
          <p:cNvPr id="5" name="ZoneTexte 4"/>
          <p:cNvSpPr txBox="1"/>
          <p:nvPr/>
        </p:nvSpPr>
        <p:spPr>
          <a:xfrm>
            <a:off x="5619750" y="6326663"/>
            <a:ext cx="2714458" cy="307777"/>
          </a:xfrm>
          <a:prstGeom prst="rect">
            <a:avLst/>
          </a:prstGeom>
          <a:solidFill>
            <a:schemeClr val="bg1">
              <a:lumMod val="95000"/>
            </a:schemeClr>
          </a:solidFill>
          <a:ln>
            <a:solidFill>
              <a:schemeClr val="bg1">
                <a:lumMod val="50000"/>
              </a:schemeClr>
            </a:solidFill>
          </a:ln>
        </p:spPr>
        <p:txBody>
          <a:bodyPr wrap="square" rtlCol="0">
            <a:spAutoFit/>
          </a:bodyPr>
          <a:lstStyle/>
          <a:p>
            <a:r>
              <a:rPr lang="fr-FR" sz="1400" dirty="0" smtClean="0">
                <a:latin typeface="Calibri" panose="020F0502020204030204" pitchFamily="34" charset="0"/>
              </a:rPr>
              <a:t>Données au 29 Juin 2016</a:t>
            </a:r>
          </a:p>
        </p:txBody>
      </p:sp>
      <p:pic>
        <p:nvPicPr>
          <p:cNvPr id="9" name="Image 8"/>
          <p:cNvPicPr>
            <a:picLocks noChangeAspect="1"/>
          </p:cNvPicPr>
          <p:nvPr/>
        </p:nvPicPr>
        <p:blipFill>
          <a:blip r:embed="rId2"/>
          <a:stretch>
            <a:fillRect/>
          </a:stretch>
        </p:blipFill>
        <p:spPr>
          <a:xfrm>
            <a:off x="118142" y="1603864"/>
            <a:ext cx="8949483" cy="1364269"/>
          </a:xfrm>
          <a:prstGeom prst="rect">
            <a:avLst/>
          </a:prstGeom>
        </p:spPr>
      </p:pic>
      <p:graphicFrame>
        <p:nvGraphicFramePr>
          <p:cNvPr id="10" name="Tableau 9"/>
          <p:cNvGraphicFramePr>
            <a:graphicFrameLocks noGrp="1"/>
          </p:cNvGraphicFramePr>
          <p:nvPr>
            <p:extLst>
              <p:ext uri="{D42A27DB-BD31-4B8C-83A1-F6EECF244321}">
                <p14:modId xmlns:p14="http://schemas.microsoft.com/office/powerpoint/2010/main" val="4033553270"/>
              </p:ext>
            </p:extLst>
          </p:nvPr>
        </p:nvGraphicFramePr>
        <p:xfrm>
          <a:off x="1893814" y="3423359"/>
          <a:ext cx="4946650" cy="1283554"/>
        </p:xfrm>
        <a:graphic>
          <a:graphicData uri="http://schemas.openxmlformats.org/drawingml/2006/table">
            <a:tbl>
              <a:tblPr/>
              <a:tblGrid>
                <a:gridCol w="702702"/>
                <a:gridCol w="110953"/>
                <a:gridCol w="388335"/>
                <a:gridCol w="600995"/>
                <a:gridCol w="804409"/>
                <a:gridCol w="656471"/>
                <a:gridCol w="711948"/>
                <a:gridCol w="970837"/>
              </a:tblGrid>
              <a:tr h="156890">
                <a:tc>
                  <a:txBody>
                    <a:bodyPr/>
                    <a:lstStyle/>
                    <a:p>
                      <a:pPr algn="ctr" fontAlgn="b"/>
                      <a:r>
                        <a:rPr lang="fr-FR" sz="800" b="0" i="0" u="none" strike="noStrike" dirty="0">
                          <a:effectLst/>
                          <a:latin typeface="Arial" panose="020B0604020202020204" pitchFamily="34" charset="0"/>
                        </a:rPr>
                        <a:t> </a:t>
                      </a:r>
                    </a:p>
                  </a:txBody>
                  <a:tcPr marL="9229" marR="9229" marT="9229" marB="0" anchor="b">
                    <a:lnL>
                      <a:noFill/>
                    </a:lnL>
                    <a:lnR>
                      <a:noFill/>
                    </a:lnR>
                    <a:lnT>
                      <a:noFill/>
                    </a:lnT>
                    <a:lnB>
                      <a:noFill/>
                    </a:lnB>
                    <a:solidFill>
                      <a:srgbClr val="FFFFFF"/>
                    </a:solidFill>
                  </a:tcPr>
                </a:tc>
                <a:tc>
                  <a:txBody>
                    <a:bodyPr/>
                    <a:lstStyle/>
                    <a:p>
                      <a:pPr algn="ctr" fontAlgn="b"/>
                      <a:r>
                        <a:rPr lang="fr-FR" sz="800" b="0" i="0" u="none" strike="noStrike">
                          <a:effectLst/>
                          <a:latin typeface="Arial" panose="020B0604020202020204" pitchFamily="34" charset="0"/>
                        </a:rPr>
                        <a:t> </a:t>
                      </a:r>
                    </a:p>
                  </a:txBody>
                  <a:tcPr marL="9229" marR="9229" marT="9229" marB="0" anchor="b">
                    <a:lnL>
                      <a:noFill/>
                    </a:lnL>
                    <a:lnR>
                      <a:noFill/>
                    </a:lnR>
                    <a:lnT>
                      <a:noFill/>
                    </a:lnT>
                    <a:lnB>
                      <a:noFill/>
                    </a:lnB>
                    <a:solidFill>
                      <a:srgbClr val="FFFFFF"/>
                    </a:solidFill>
                  </a:tcPr>
                </a:tc>
                <a:tc gridSpan="6">
                  <a:txBody>
                    <a:bodyPr/>
                    <a:lstStyle/>
                    <a:p>
                      <a:pPr algn="ctr" fontAlgn="ctr"/>
                      <a:r>
                        <a:rPr lang="fr-FR" sz="800" b="1" i="0" u="none" strike="noStrike" dirty="0" err="1">
                          <a:effectLst/>
                          <a:latin typeface="Arial" panose="020B0604020202020204" pitchFamily="34" charset="0"/>
                        </a:rPr>
                        <a:t>Valuation</a:t>
                      </a:r>
                      <a:endParaRPr lang="fr-FR" sz="800" b="1" i="0" u="none" strike="noStrike" dirty="0">
                        <a:effectLst/>
                        <a:latin typeface="Arial" panose="020B0604020202020204" pitchFamily="34" charset="0"/>
                      </a:endParaRPr>
                    </a:p>
                  </a:txBody>
                  <a:tcPr marL="9229" marR="9229" marT="922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56890">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w="6350" cap="flat" cmpd="sng" algn="ctr">
                      <a:solidFill>
                        <a:srgbClr val="000000"/>
                      </a:solidFill>
                      <a:prstDash val="solid"/>
                      <a:round/>
                      <a:headEnd type="none" w="med" len="med"/>
                      <a:tailEnd type="none" w="med" len="med"/>
                    </a:lnR>
                    <a:lnT>
                      <a:noFill/>
                    </a:lnT>
                    <a:lnB>
                      <a:noFill/>
                    </a:lnB>
                  </a:tcPr>
                </a:tc>
                <a:tc gridSpan="6">
                  <a:txBody>
                    <a:bodyPr/>
                    <a:lstStyle/>
                    <a:p>
                      <a:pPr algn="ctr" fontAlgn="ctr"/>
                      <a:r>
                        <a:rPr lang="fr-FR" sz="800" b="1" i="0" u="none" strike="noStrike">
                          <a:effectLst/>
                          <a:latin typeface="Arial" panose="020B0604020202020204" pitchFamily="34" charset="0"/>
                        </a:rPr>
                        <a:t> EUR </a:t>
                      </a:r>
                    </a:p>
                  </a:txBody>
                  <a:tcPr marL="9229" marR="9229" marT="922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156890">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ctr" fontAlgn="b"/>
                      <a:r>
                        <a:rPr lang="fr-FR" sz="700" b="1" i="0" u="none" strike="noStrike">
                          <a:effectLst/>
                          <a:latin typeface="Arial" panose="020B0604020202020204" pitchFamily="34" charset="0"/>
                        </a:rPr>
                        <a:t> Fair Value * </a:t>
                      </a:r>
                    </a:p>
                  </a:txBody>
                  <a:tcPr marL="9229" marR="9229" marT="92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hMerge="1">
                  <a:txBody>
                    <a:bodyPr/>
                    <a:lstStyle/>
                    <a:p>
                      <a:endParaRPr lang="fr-FR"/>
                    </a:p>
                  </a:txBody>
                  <a:tcPr/>
                </a:tc>
                <a:tc>
                  <a:txBody>
                    <a:bodyPr/>
                    <a:lstStyle/>
                    <a:p>
                      <a:pPr algn="ctr" fontAlgn="b"/>
                      <a:r>
                        <a:rPr lang="fr-FR" sz="700" b="1" i="0" u="none" strike="noStrike" dirty="0">
                          <a:effectLst/>
                          <a:latin typeface="Arial" panose="020B0604020202020204" pitchFamily="34" charset="0"/>
                        </a:rPr>
                        <a:t> </a:t>
                      </a:r>
                      <a:r>
                        <a:rPr lang="fr-FR" sz="700" b="1" i="0" u="none" strike="noStrike" dirty="0" err="1">
                          <a:effectLst/>
                          <a:latin typeface="Arial" panose="020B0604020202020204" pitchFamily="34" charset="0"/>
                        </a:rPr>
                        <a:t>Intrinsic</a:t>
                      </a:r>
                      <a:r>
                        <a:rPr lang="fr-FR" sz="700" b="1" i="0" u="none" strike="noStrike" dirty="0">
                          <a:effectLst/>
                          <a:latin typeface="Arial" panose="020B0604020202020204" pitchFamily="34" charset="0"/>
                        </a:rPr>
                        <a:t> Value </a:t>
                      </a:r>
                    </a:p>
                  </a:txBody>
                  <a:tcPr marL="9229" marR="9229" marT="92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a:txBody>
                    <a:bodyPr/>
                    <a:lstStyle/>
                    <a:p>
                      <a:pPr algn="ctr" fontAlgn="b"/>
                      <a:r>
                        <a:rPr lang="fr-FR" sz="700" b="1" i="0" u="none" strike="noStrike">
                          <a:effectLst/>
                          <a:latin typeface="Arial" panose="020B0604020202020204" pitchFamily="34" charset="0"/>
                        </a:rPr>
                        <a:t> Time Value </a:t>
                      </a:r>
                    </a:p>
                  </a:txBody>
                  <a:tcPr marL="9229" marR="9229" marT="92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a:txBody>
                    <a:bodyPr/>
                    <a:lstStyle/>
                    <a:p>
                      <a:pPr algn="ctr" fontAlgn="b"/>
                      <a:r>
                        <a:rPr lang="fr-FR" sz="700" b="1" i="0" u="none" strike="noStrike">
                          <a:effectLst/>
                          <a:latin typeface="Arial" panose="020B0604020202020204" pitchFamily="34" charset="0"/>
                        </a:rPr>
                        <a:t> Fair Value ** </a:t>
                      </a:r>
                    </a:p>
                  </a:txBody>
                  <a:tcPr marL="9229" marR="9229" marT="92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c>
                  <a:txBody>
                    <a:bodyPr/>
                    <a:lstStyle/>
                    <a:p>
                      <a:pPr algn="ctr" fontAlgn="b"/>
                      <a:r>
                        <a:rPr lang="fr-FR" sz="700" b="1" i="0" u="none" strike="noStrike">
                          <a:effectLst/>
                          <a:latin typeface="Arial" panose="020B0604020202020204" pitchFamily="34" charset="0"/>
                        </a:rPr>
                        <a:t> Accrued Interests </a:t>
                      </a:r>
                    </a:p>
                  </a:txBody>
                  <a:tcPr marL="9229" marR="9229" marT="92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DDD"/>
                    </a:solidFill>
                  </a:tcPr>
                </a:tc>
              </a:tr>
              <a:tr h="156890">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ctr" fontAlgn="b"/>
                      <a:r>
                        <a:rPr lang="fr-FR" sz="800" b="1" i="0" u="none" strike="noStrike">
                          <a:effectLst/>
                          <a:latin typeface="Arial" panose="020B0604020202020204" pitchFamily="34" charset="0"/>
                        </a:rPr>
                        <a:t>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r>
              <a:tr h="156890">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ctr" fontAlgn="b"/>
                      <a:r>
                        <a:rPr lang="fr-FR" sz="800" b="0" i="0" u="none" strike="noStrike">
                          <a:solidFill>
                            <a:srgbClr val="FF0000"/>
                          </a:solidFill>
                          <a:effectLst/>
                          <a:latin typeface="Arial" panose="020B0604020202020204" pitchFamily="34" charset="0"/>
                        </a:rPr>
                        <a:t>-3,09%</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0" i="0" u="none" strike="noStrike">
                          <a:solidFill>
                            <a:srgbClr val="FF0000"/>
                          </a:solidFill>
                          <a:effectLst/>
                          <a:latin typeface="Arial" panose="020B0604020202020204" pitchFamily="34" charset="0"/>
                        </a:rPr>
                        <a:t> -69 916,34 </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FF0000"/>
                          </a:solidFill>
                          <a:effectLst/>
                          <a:latin typeface="Arial" panose="020B0604020202020204" pitchFamily="34" charset="0"/>
                        </a:rPr>
                        <a:t>         -69 916,34 </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dirty="0">
                          <a:effectLst/>
                          <a:latin typeface="Arial" panose="020B0604020202020204" pitchFamily="34" charset="0"/>
                        </a:rPr>
                        <a:t>                 -   </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FF0000"/>
                          </a:solidFill>
                          <a:effectLst/>
                          <a:latin typeface="Arial" panose="020B0604020202020204" pitchFamily="34" charset="0"/>
                        </a:rPr>
                        <a:t>     -62 141,67 </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800" b="0" i="0" u="none" strike="noStrike">
                          <a:solidFill>
                            <a:srgbClr val="FF0000"/>
                          </a:solidFill>
                          <a:effectLst/>
                          <a:latin typeface="Arial" panose="020B0604020202020204" pitchFamily="34" charset="0"/>
                        </a:rPr>
                        <a:t>                 -7 774,67 </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r>
              <a:tr h="156890">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a:noFill/>
                    </a:lnB>
                  </a:tcPr>
                </a:tc>
                <a:tc>
                  <a:txBody>
                    <a:bodyPr/>
                    <a:lstStyle/>
                    <a:p>
                      <a:pPr algn="ctr" fontAlgn="b"/>
                      <a:r>
                        <a:rPr lang="fr-FR" sz="800" b="1" i="0" u="none" strike="noStrike">
                          <a:effectLst/>
                          <a:latin typeface="Arial" panose="020B0604020202020204" pitchFamily="34" charset="0"/>
                        </a:rPr>
                        <a:t>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fr-FR" sz="800" b="1" i="0" u="none" strike="noStrike">
                          <a:solidFill>
                            <a:srgbClr val="FF0000"/>
                          </a:solidFill>
                          <a:effectLst/>
                          <a:latin typeface="Arial" panose="020B0604020202020204" pitchFamily="34" charset="0"/>
                        </a:rPr>
                        <a:t> -69 916,34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800" b="1" i="0" u="none" strike="noStrike">
                          <a:solidFill>
                            <a:srgbClr val="FF0000"/>
                          </a:solidFill>
                          <a:effectLst/>
                          <a:latin typeface="Arial" panose="020B0604020202020204" pitchFamily="34" charset="0"/>
                        </a:rPr>
                        <a:t>         -69 916,34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800" b="1" i="0" u="none" strike="noStrike">
                          <a:effectLst/>
                          <a:latin typeface="Arial" panose="020B0604020202020204" pitchFamily="34" charset="0"/>
                        </a:rPr>
                        <a:t>                 -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800" b="1" i="0" u="none" strike="noStrike">
                          <a:solidFill>
                            <a:srgbClr val="FF0000"/>
                          </a:solidFill>
                          <a:effectLst/>
                          <a:latin typeface="Arial" panose="020B0604020202020204" pitchFamily="34" charset="0"/>
                        </a:rPr>
                        <a:t>     -62 141,67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800" b="1" i="0" u="none" strike="noStrike">
                          <a:solidFill>
                            <a:srgbClr val="FF0000"/>
                          </a:solidFill>
                          <a:effectLst/>
                          <a:latin typeface="Arial" panose="020B0604020202020204" pitchFamily="34" charset="0"/>
                        </a:rPr>
                        <a:t>                 -7 774,67 </a:t>
                      </a:r>
                    </a:p>
                  </a:txBody>
                  <a:tcPr marL="9229" marR="9229" marT="9229" marB="0" anchor="b">
                    <a:lnL>
                      <a:noFill/>
                    </a:lnL>
                    <a:lnR>
                      <a:noFill/>
                    </a:lnR>
                    <a:lnT w="6350" cap="flat" cmpd="sng" algn="ctr">
                      <a:solidFill>
                        <a:srgbClr val="000000"/>
                      </a:solidFill>
                      <a:prstDash val="solid"/>
                      <a:round/>
                      <a:headEnd type="none" w="med" len="med"/>
                      <a:tailEnd type="none" w="med" len="med"/>
                    </a:lnT>
                    <a:lnB>
                      <a:noFill/>
                    </a:lnB>
                  </a:tcPr>
                </a:tc>
              </a:tr>
              <a:tr h="156890">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1000" b="0"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fr-FR" sz="800" b="1" i="0" u="none" strike="noStrike">
                          <a:effectLst/>
                          <a:latin typeface="Arial" panose="020B0604020202020204" pitchFamily="34" charset="0"/>
                        </a:rPr>
                        <a:t> </a:t>
                      </a: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800" b="1" i="0" u="none" strike="noStrike">
                        <a:effectLst/>
                        <a:latin typeface="Arial" panose="020B0604020202020204" pitchFamily="34" charset="0"/>
                      </a:endParaRPr>
                    </a:p>
                  </a:txBody>
                  <a:tcPr marL="9229" marR="9229" marT="9229" marB="0" anchor="b">
                    <a:lnL>
                      <a:noFill/>
                    </a:lnL>
                    <a:lnR>
                      <a:noFill/>
                    </a:lnR>
                    <a:lnT>
                      <a:noFill/>
                    </a:lnT>
                    <a:lnB w="6350" cap="flat" cmpd="sng" algn="ctr">
                      <a:solidFill>
                        <a:srgbClr val="000000"/>
                      </a:solidFill>
                      <a:prstDash val="solid"/>
                      <a:round/>
                      <a:headEnd type="none" w="med" len="med"/>
                      <a:tailEnd type="none" w="med" len="med"/>
                    </a:lnB>
                  </a:tcPr>
                </a:tc>
              </a:tr>
              <a:tr h="156890">
                <a:tc>
                  <a:txBody>
                    <a:bodyPr/>
                    <a:lstStyle/>
                    <a:p>
                      <a:pPr algn="ctr" fontAlgn="b"/>
                      <a:r>
                        <a:rPr lang="fr-FR" sz="800" b="1" i="0" u="none" strike="noStrike">
                          <a:effectLst/>
                          <a:latin typeface="Arial" panose="020B0604020202020204" pitchFamily="34" charset="0"/>
                        </a:rPr>
                        <a:t> TOTAL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800" b="1" i="0" u="none" strike="noStrike">
                          <a:effectLst/>
                          <a:latin typeface="Arial" panose="020B0604020202020204" pitchFamily="34" charset="0"/>
                        </a:rPr>
                        <a:t>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FR" sz="800" b="1" i="0" u="none" strike="noStrike">
                          <a:effectLst/>
                          <a:latin typeface="Arial" panose="020B0604020202020204" pitchFamily="34" charset="0"/>
                        </a:rPr>
                        <a:t>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800" b="1" i="0" u="none" strike="noStrike">
                          <a:solidFill>
                            <a:srgbClr val="FF0000"/>
                          </a:solidFill>
                          <a:effectLst/>
                          <a:latin typeface="Arial" panose="020B0604020202020204" pitchFamily="34" charset="0"/>
                        </a:rPr>
                        <a:t> -69 916,34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a:solidFill>
                            <a:srgbClr val="FF0000"/>
                          </a:solidFill>
                          <a:effectLst/>
                          <a:latin typeface="Arial" panose="020B0604020202020204" pitchFamily="34" charset="0"/>
                        </a:rPr>
                        <a:t>         -69 916,34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a:effectLst/>
                          <a:latin typeface="Arial" panose="020B0604020202020204" pitchFamily="34" charset="0"/>
                        </a:rPr>
                        <a:t>                 -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a:solidFill>
                            <a:srgbClr val="FF0000"/>
                          </a:solidFill>
                          <a:effectLst/>
                          <a:latin typeface="Arial" panose="020B0604020202020204" pitchFamily="34" charset="0"/>
                        </a:rPr>
                        <a:t>     -62 141,67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800" b="1" i="0" u="none" strike="noStrike" dirty="0">
                          <a:solidFill>
                            <a:srgbClr val="FF0000"/>
                          </a:solidFill>
                          <a:effectLst/>
                          <a:latin typeface="Arial" panose="020B0604020202020204" pitchFamily="34" charset="0"/>
                        </a:rPr>
                        <a:t>                 -7 774,67 </a:t>
                      </a:r>
                    </a:p>
                  </a:txBody>
                  <a:tcPr marL="9229" marR="9229" marT="922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6" name="ZoneTexte 5"/>
          <p:cNvSpPr txBox="1"/>
          <p:nvPr/>
        </p:nvSpPr>
        <p:spPr>
          <a:xfrm>
            <a:off x="1795499" y="5162139"/>
            <a:ext cx="5329200" cy="738664"/>
          </a:xfrm>
          <a:prstGeom prst="rect">
            <a:avLst/>
          </a:prstGeom>
          <a:solidFill>
            <a:srgbClr val="FFC000"/>
          </a:solidFill>
          <a:ln>
            <a:solidFill>
              <a:schemeClr val="bg1">
                <a:lumMod val="50000"/>
              </a:schemeClr>
            </a:solidFill>
          </a:ln>
        </p:spPr>
        <p:txBody>
          <a:bodyPr wrap="square" rtlCol="0">
            <a:spAutoFit/>
          </a:bodyPr>
          <a:lstStyle/>
          <a:p>
            <a:pPr algn="just"/>
            <a:r>
              <a:rPr lang="fr-FR" sz="1400" dirty="0" smtClean="0">
                <a:latin typeface="Calibri" panose="020F0502020204030204" pitchFamily="34" charset="0"/>
              </a:rPr>
              <a:t>Ecart par rapport à la valorisation bancaire: 17 KE en défaveur de </a:t>
            </a:r>
            <a:r>
              <a:rPr lang="fr-FR" sz="1400" dirty="0" smtClean="0">
                <a:latin typeface="Calibri" panose="020F0502020204030204" pitchFamily="34" charset="0"/>
              </a:rPr>
              <a:t>TS.</a:t>
            </a:r>
          </a:p>
          <a:p>
            <a:pPr algn="just"/>
            <a:r>
              <a:rPr lang="fr-FR" sz="1400" dirty="0" smtClean="0">
                <a:latin typeface="Calibri" panose="020F0502020204030204" pitchFamily="34" charset="0"/>
              </a:rPr>
              <a:t>A vérifier pour voir s’il s’agit de marges bancaires au débouclement (probable) ou autre chose.</a:t>
            </a:r>
            <a:endParaRPr lang="fr-FR" sz="1400" dirty="0" smtClean="0">
              <a:latin typeface="Calibri" panose="020F0502020204030204" pitchFamily="34" charset="0"/>
            </a:endParaRPr>
          </a:p>
        </p:txBody>
      </p:sp>
    </p:spTree>
    <p:extLst>
      <p:ext uri="{BB962C8B-B14F-4D97-AF65-F5344CB8AC3E}">
        <p14:creationId xmlns:p14="http://schemas.microsoft.com/office/powerpoint/2010/main" val="1605370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Tableau d’amortissement </a:t>
            </a:r>
          </a:p>
        </p:txBody>
      </p:sp>
      <p:pic>
        <p:nvPicPr>
          <p:cNvPr id="3" name="Image 2"/>
          <p:cNvPicPr>
            <a:picLocks noChangeAspect="1"/>
          </p:cNvPicPr>
          <p:nvPr/>
        </p:nvPicPr>
        <p:blipFill>
          <a:blip r:embed="rId2"/>
          <a:stretch>
            <a:fillRect/>
          </a:stretch>
        </p:blipFill>
        <p:spPr>
          <a:xfrm>
            <a:off x="100635" y="1149291"/>
            <a:ext cx="8879573" cy="5185170"/>
          </a:xfrm>
          <a:prstGeom prst="rect">
            <a:avLst/>
          </a:prstGeom>
        </p:spPr>
      </p:pic>
    </p:spTree>
    <p:extLst>
      <p:ext uri="{BB962C8B-B14F-4D97-AF65-F5344CB8AC3E}">
        <p14:creationId xmlns:p14="http://schemas.microsoft.com/office/powerpoint/2010/main" val="32427443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a:t>
            </a:r>
            <a:r>
              <a:rPr lang="fr-FR" sz="2400" dirty="0" smtClean="0">
                <a:latin typeface="Calibri" panose="020F0502020204030204" pitchFamily="34" charset="0"/>
              </a:rPr>
              <a:t>contractuelles</a:t>
            </a:r>
          </a:p>
        </p:txBody>
      </p:sp>
      <p:pic>
        <p:nvPicPr>
          <p:cNvPr id="2" name="Image 1"/>
          <p:cNvPicPr>
            <a:picLocks noChangeAspect="1"/>
          </p:cNvPicPr>
          <p:nvPr/>
        </p:nvPicPr>
        <p:blipFill>
          <a:blip r:embed="rId2"/>
          <a:stretch>
            <a:fillRect/>
          </a:stretch>
        </p:blipFill>
        <p:spPr>
          <a:xfrm>
            <a:off x="508147" y="1907767"/>
            <a:ext cx="7429500" cy="676275"/>
          </a:xfrm>
          <a:prstGeom prst="rect">
            <a:avLst/>
          </a:prstGeom>
        </p:spPr>
      </p:pic>
      <p:pic>
        <p:nvPicPr>
          <p:cNvPr id="13" name="Image 12"/>
          <p:cNvPicPr>
            <a:picLocks noChangeAspect="1"/>
          </p:cNvPicPr>
          <p:nvPr/>
        </p:nvPicPr>
        <p:blipFill>
          <a:blip r:embed="rId3"/>
          <a:stretch>
            <a:fillRect/>
          </a:stretch>
        </p:blipFill>
        <p:spPr>
          <a:xfrm>
            <a:off x="508147" y="2954038"/>
            <a:ext cx="3629025" cy="600075"/>
          </a:xfrm>
          <a:prstGeom prst="rect">
            <a:avLst/>
          </a:prstGeom>
        </p:spPr>
      </p:pic>
      <p:pic>
        <p:nvPicPr>
          <p:cNvPr id="15" name="Image 14"/>
          <p:cNvPicPr>
            <a:picLocks noChangeAspect="1"/>
          </p:cNvPicPr>
          <p:nvPr/>
        </p:nvPicPr>
        <p:blipFill>
          <a:blip r:embed="rId4"/>
          <a:stretch>
            <a:fillRect/>
          </a:stretch>
        </p:blipFill>
        <p:spPr>
          <a:xfrm>
            <a:off x="952500" y="3620788"/>
            <a:ext cx="7239000" cy="885825"/>
          </a:xfrm>
          <a:prstGeom prst="rect">
            <a:avLst/>
          </a:prstGeom>
        </p:spPr>
      </p:pic>
      <p:pic>
        <p:nvPicPr>
          <p:cNvPr id="16" name="Image 15"/>
          <p:cNvPicPr>
            <a:picLocks noChangeAspect="1"/>
          </p:cNvPicPr>
          <p:nvPr/>
        </p:nvPicPr>
        <p:blipFill>
          <a:blip r:embed="rId5"/>
          <a:stretch>
            <a:fillRect/>
          </a:stretch>
        </p:blipFill>
        <p:spPr>
          <a:xfrm>
            <a:off x="1257300" y="4590859"/>
            <a:ext cx="6934200" cy="609600"/>
          </a:xfrm>
          <a:prstGeom prst="rect">
            <a:avLst/>
          </a:prstGeom>
        </p:spPr>
      </p:pic>
      <p:sp>
        <p:nvSpPr>
          <p:cNvPr id="17" name="Rectangle 16"/>
          <p:cNvSpPr/>
          <p:nvPr/>
        </p:nvSpPr>
        <p:spPr>
          <a:xfrm>
            <a:off x="2834428" y="3638359"/>
            <a:ext cx="823172" cy="202386"/>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Rectangle 17"/>
          <p:cNvSpPr/>
          <p:nvPr/>
        </p:nvSpPr>
        <p:spPr>
          <a:xfrm>
            <a:off x="7368328" y="3786633"/>
            <a:ext cx="823172" cy="202386"/>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Rectangle 18"/>
          <p:cNvSpPr/>
          <p:nvPr/>
        </p:nvSpPr>
        <p:spPr>
          <a:xfrm>
            <a:off x="1496736" y="3959494"/>
            <a:ext cx="2285042" cy="152185"/>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0" name="Rectangle 19"/>
          <p:cNvSpPr/>
          <p:nvPr/>
        </p:nvSpPr>
        <p:spPr>
          <a:xfrm>
            <a:off x="5255893" y="3959494"/>
            <a:ext cx="1054595" cy="152185"/>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Rectangle 2"/>
          <p:cNvSpPr/>
          <p:nvPr/>
        </p:nvSpPr>
        <p:spPr>
          <a:xfrm>
            <a:off x="690070" y="1185068"/>
            <a:ext cx="2522678" cy="369332"/>
          </a:xfrm>
          <a:prstGeom prst="rect">
            <a:avLst/>
          </a:prstGeom>
          <a:solidFill>
            <a:srgbClr val="FFC000"/>
          </a:solidFill>
        </p:spPr>
        <p:txBody>
          <a:bodyPr wrap="none">
            <a:spAutoFit/>
          </a:bodyPr>
          <a:lstStyle/>
          <a:p>
            <a:pPr algn="ctr"/>
            <a:r>
              <a:rPr lang="fr-FR" dirty="0">
                <a:latin typeface="Calibri" panose="020F0502020204030204" pitchFamily="34" charset="0"/>
              </a:rPr>
              <a:t>Obligation de couverture</a:t>
            </a:r>
          </a:p>
        </p:txBody>
      </p:sp>
    </p:spTree>
    <p:extLst>
      <p:ext uri="{BB962C8B-B14F-4D97-AF65-F5344CB8AC3E}">
        <p14:creationId xmlns:p14="http://schemas.microsoft.com/office/powerpoint/2010/main" val="30530040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7" name="Image 6"/>
          <p:cNvPicPr>
            <a:picLocks noChangeAspect="1"/>
          </p:cNvPicPr>
          <p:nvPr/>
        </p:nvPicPr>
        <p:blipFill>
          <a:blip r:embed="rId2"/>
          <a:stretch>
            <a:fillRect/>
          </a:stretch>
        </p:blipFill>
        <p:spPr>
          <a:xfrm>
            <a:off x="714375" y="1942257"/>
            <a:ext cx="7715250" cy="3914775"/>
          </a:xfrm>
          <a:prstGeom prst="rect">
            <a:avLst/>
          </a:prstGeom>
        </p:spPr>
      </p:pic>
      <p:sp>
        <p:nvSpPr>
          <p:cNvPr id="8" name="Rectangle 7"/>
          <p:cNvSpPr/>
          <p:nvPr/>
        </p:nvSpPr>
        <p:spPr>
          <a:xfrm>
            <a:off x="1066800" y="5067933"/>
            <a:ext cx="5360817" cy="184262"/>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Rectangle 8"/>
          <p:cNvSpPr/>
          <p:nvPr/>
        </p:nvSpPr>
        <p:spPr>
          <a:xfrm>
            <a:off x="1066800" y="5519632"/>
            <a:ext cx="5360817" cy="184262"/>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31319095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10" name="Image 9"/>
          <p:cNvPicPr>
            <a:picLocks noChangeAspect="1"/>
          </p:cNvPicPr>
          <p:nvPr/>
        </p:nvPicPr>
        <p:blipFill>
          <a:blip r:embed="rId2"/>
          <a:stretch>
            <a:fillRect/>
          </a:stretch>
        </p:blipFill>
        <p:spPr>
          <a:xfrm>
            <a:off x="1241572" y="1804763"/>
            <a:ext cx="6477000" cy="4143375"/>
          </a:xfrm>
          <a:prstGeom prst="rect">
            <a:avLst/>
          </a:prstGeom>
        </p:spPr>
      </p:pic>
      <p:sp>
        <p:nvSpPr>
          <p:cNvPr id="5" name="Rectangle 4"/>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30477165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704850" y="1874439"/>
            <a:ext cx="7658100" cy="3886200"/>
          </a:xfrm>
          <a:prstGeom prst="rect">
            <a:avLst/>
          </a:prstGeom>
        </p:spPr>
      </p:pic>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sp>
        <p:nvSpPr>
          <p:cNvPr id="5" name="Rectangle 4"/>
          <p:cNvSpPr/>
          <p:nvPr/>
        </p:nvSpPr>
        <p:spPr>
          <a:xfrm>
            <a:off x="990600" y="3123419"/>
            <a:ext cx="7115175" cy="333374"/>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6761612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757237" y="2209800"/>
            <a:ext cx="7581900" cy="3067050"/>
          </a:xfrm>
          <a:prstGeom prst="rect">
            <a:avLst/>
          </a:prstGeom>
        </p:spPr>
      </p:pic>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sp>
        <p:nvSpPr>
          <p:cNvPr id="5" name="Rectangle 4"/>
          <p:cNvSpPr/>
          <p:nvPr/>
        </p:nvSpPr>
        <p:spPr>
          <a:xfrm>
            <a:off x="990600" y="2714626"/>
            <a:ext cx="7115175" cy="333374"/>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Rectangle 5"/>
          <p:cNvSpPr/>
          <p:nvPr/>
        </p:nvSpPr>
        <p:spPr>
          <a:xfrm>
            <a:off x="823100" y="1186460"/>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36981400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691027" y="3949041"/>
            <a:ext cx="7143750" cy="1485900"/>
          </a:xfrm>
          <a:prstGeom prst="rect">
            <a:avLst/>
          </a:prstGeom>
        </p:spPr>
      </p:pic>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sp>
        <p:nvSpPr>
          <p:cNvPr id="9" name="Rectangle 8"/>
          <p:cNvSpPr/>
          <p:nvPr/>
        </p:nvSpPr>
        <p:spPr>
          <a:xfrm>
            <a:off x="5425440" y="3959452"/>
            <a:ext cx="1354602" cy="190160"/>
          </a:xfrm>
          <a:prstGeom prst="rect">
            <a:avLst/>
          </a:prstGeom>
          <a:noFill/>
          <a:ln w="28575">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10" name="Image 9"/>
          <p:cNvPicPr>
            <a:picLocks noChangeAspect="1"/>
          </p:cNvPicPr>
          <p:nvPr/>
        </p:nvPicPr>
        <p:blipFill>
          <a:blip r:embed="rId3"/>
          <a:stretch>
            <a:fillRect/>
          </a:stretch>
        </p:blipFill>
        <p:spPr>
          <a:xfrm>
            <a:off x="593872" y="2085011"/>
            <a:ext cx="1314450" cy="400050"/>
          </a:xfrm>
          <a:prstGeom prst="rect">
            <a:avLst/>
          </a:prstGeom>
        </p:spPr>
      </p:pic>
      <p:pic>
        <p:nvPicPr>
          <p:cNvPr id="11" name="Image 10"/>
          <p:cNvPicPr>
            <a:picLocks noChangeAspect="1"/>
          </p:cNvPicPr>
          <p:nvPr/>
        </p:nvPicPr>
        <p:blipFill>
          <a:blip r:embed="rId4"/>
          <a:stretch>
            <a:fillRect/>
          </a:stretch>
        </p:blipFill>
        <p:spPr>
          <a:xfrm>
            <a:off x="497987" y="2358748"/>
            <a:ext cx="6353175" cy="609600"/>
          </a:xfrm>
          <a:prstGeom prst="rect">
            <a:avLst/>
          </a:prstGeom>
        </p:spPr>
      </p:pic>
      <p:pic>
        <p:nvPicPr>
          <p:cNvPr id="5" name="Image 4"/>
          <p:cNvPicPr>
            <a:picLocks noChangeAspect="1"/>
          </p:cNvPicPr>
          <p:nvPr/>
        </p:nvPicPr>
        <p:blipFill>
          <a:blip r:embed="rId5"/>
          <a:stretch>
            <a:fillRect/>
          </a:stretch>
        </p:blipFill>
        <p:spPr>
          <a:xfrm>
            <a:off x="593872" y="3073830"/>
            <a:ext cx="1085850" cy="295275"/>
          </a:xfrm>
          <a:prstGeom prst="rect">
            <a:avLst/>
          </a:prstGeom>
        </p:spPr>
      </p:pic>
      <p:pic>
        <p:nvPicPr>
          <p:cNvPr id="12" name="Image 11"/>
          <p:cNvPicPr>
            <a:picLocks noChangeAspect="1"/>
          </p:cNvPicPr>
          <p:nvPr/>
        </p:nvPicPr>
        <p:blipFill>
          <a:blip r:embed="rId6"/>
          <a:stretch>
            <a:fillRect/>
          </a:stretch>
        </p:blipFill>
        <p:spPr>
          <a:xfrm>
            <a:off x="593872" y="3413781"/>
            <a:ext cx="5638800" cy="409575"/>
          </a:xfrm>
          <a:prstGeom prst="rect">
            <a:avLst/>
          </a:prstGeom>
        </p:spPr>
      </p:pic>
      <p:sp>
        <p:nvSpPr>
          <p:cNvPr id="13" name="Rectangle 12"/>
          <p:cNvSpPr/>
          <p:nvPr/>
        </p:nvSpPr>
        <p:spPr>
          <a:xfrm>
            <a:off x="593872" y="1314641"/>
            <a:ext cx="331077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Caractéristiques du financement</a:t>
            </a:r>
            <a:endParaRPr lang="fr-FR" dirty="0">
              <a:latin typeface="Calibri" panose="020F0502020204030204" pitchFamily="34" charset="0"/>
            </a:endParaRPr>
          </a:p>
        </p:txBody>
      </p:sp>
    </p:spTree>
    <p:extLst>
      <p:ext uri="{BB962C8B-B14F-4D97-AF65-F5344CB8AC3E}">
        <p14:creationId xmlns:p14="http://schemas.microsoft.com/office/powerpoint/2010/main" val="15123483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240618" y="142875"/>
            <a:ext cx="4524375" cy="830997"/>
          </a:xfrm>
          <a:prstGeom prst="rect">
            <a:avLst/>
          </a:prstGeom>
          <a:noFill/>
        </p:spPr>
        <p:txBody>
          <a:bodyPr wrap="square" rtlCol="0">
            <a:spAutoFit/>
          </a:bodyPr>
          <a:lstStyle/>
          <a:p>
            <a:pPr algn="ctr"/>
            <a:r>
              <a:rPr lang="fr-FR" sz="2400" b="1" dirty="0" smtClean="0">
                <a:latin typeface="Calibri" panose="020F0502020204030204" pitchFamily="34" charset="0"/>
              </a:rPr>
              <a:t>Contenu de la présentation</a:t>
            </a:r>
          </a:p>
          <a:p>
            <a:pPr algn="ctr"/>
            <a:r>
              <a:rPr lang="fr-FR" sz="2400" b="1" dirty="0" smtClean="0">
                <a:latin typeface="Calibri" panose="020F0502020204030204" pitchFamily="34" charset="0"/>
              </a:rPr>
              <a:t>Sujets à discuter</a:t>
            </a:r>
            <a:endParaRPr lang="fr-FR" sz="2400" b="1" dirty="0">
              <a:latin typeface="Calibri" panose="020F0502020204030204" pitchFamily="34" charset="0"/>
            </a:endParaRPr>
          </a:p>
        </p:txBody>
      </p:sp>
      <p:sp>
        <p:nvSpPr>
          <p:cNvPr id="2" name="ZoneTexte 1"/>
          <p:cNvSpPr txBox="1"/>
          <p:nvPr/>
        </p:nvSpPr>
        <p:spPr>
          <a:xfrm>
            <a:off x="205741" y="2065342"/>
            <a:ext cx="8594130" cy="3477875"/>
          </a:xfrm>
          <a:prstGeom prst="rect">
            <a:avLst/>
          </a:prstGeom>
          <a:noFill/>
          <a:ln>
            <a:solidFill>
              <a:schemeClr val="bg1">
                <a:lumMod val="50000"/>
              </a:schemeClr>
            </a:solidFill>
          </a:ln>
        </p:spPr>
        <p:txBody>
          <a:bodyPr wrap="square" rtlCol="0">
            <a:spAutoFit/>
          </a:bodyPr>
          <a:lstStyle/>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Contraintes liées aux taux négatifs</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Hypothèses </a:t>
            </a:r>
            <a:r>
              <a:rPr lang="fr-FR" dirty="0">
                <a:latin typeface="Calibri" panose="020F0502020204030204" pitchFamily="34" charset="0"/>
              </a:rPr>
              <a:t>de </a:t>
            </a:r>
            <a:r>
              <a:rPr lang="fr-FR" dirty="0" smtClean="0">
                <a:latin typeface="Calibri" panose="020F0502020204030204" pitchFamily="34" charset="0"/>
              </a:rPr>
              <a:t>travail à valider: </a:t>
            </a:r>
            <a:r>
              <a:rPr lang="fr-FR" dirty="0" smtClean="0">
                <a:latin typeface="Calibri" panose="020F0502020204030204" pitchFamily="34" charset="0"/>
              </a:rPr>
              <a:t>tableaux </a:t>
            </a:r>
            <a:r>
              <a:rPr lang="fr-FR" dirty="0">
                <a:latin typeface="Calibri" panose="020F0502020204030204" pitchFamily="34" charset="0"/>
              </a:rPr>
              <a:t>d’amortissement et </a:t>
            </a:r>
            <a:r>
              <a:rPr lang="fr-FR" dirty="0" smtClean="0">
                <a:latin typeface="Calibri" panose="020F0502020204030204" pitchFamily="34" charset="0"/>
              </a:rPr>
              <a:t>caractéristiques de </a:t>
            </a:r>
            <a:r>
              <a:rPr lang="fr-FR" dirty="0" smtClean="0">
                <a:latin typeface="Calibri" panose="020F0502020204030204" pitchFamily="34" charset="0"/>
              </a:rPr>
              <a:t>la dette.</a:t>
            </a:r>
            <a:endParaRPr lang="fr-FR" dirty="0">
              <a:latin typeface="Calibri" panose="020F0502020204030204" pitchFamily="34" charset="0"/>
            </a:endParaRP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Différents types de stratégie et niveau de couverture envisageables</a:t>
            </a:r>
          </a:p>
          <a:p>
            <a:pPr marL="358775" indent="-358775" algn="just">
              <a:spcBef>
                <a:spcPts val="600"/>
              </a:spcBef>
              <a:buFont typeface="Wingdings" panose="05000000000000000000" pitchFamily="2" charset="2"/>
              <a:buChar char="q"/>
            </a:pPr>
            <a:r>
              <a:rPr lang="fr-FR" dirty="0" smtClean="0">
                <a:latin typeface="Calibri" panose="020F0502020204030204" pitchFamily="34" charset="0"/>
              </a:rPr>
              <a:t>Clauses juridiques à valider pour ne pas restreindre les possibilités de couvertures</a:t>
            </a:r>
            <a:endParaRPr lang="fr-FR" dirty="0">
              <a:latin typeface="Calibri" panose="020F0502020204030204" pitchFamily="34" charset="0"/>
            </a:endParaRPr>
          </a:p>
          <a:p>
            <a:pPr marL="358775" indent="-358775" algn="just">
              <a:spcBef>
                <a:spcPts val="1200"/>
              </a:spcBef>
              <a:buFont typeface="Wingdings" panose="05000000000000000000" pitchFamily="2" charset="2"/>
              <a:buChar char="q"/>
            </a:pPr>
            <a:endParaRPr lang="fr-FR" dirty="0" smtClean="0">
              <a:latin typeface="Calibri" panose="020F0502020204030204" pitchFamily="34" charset="0"/>
            </a:endParaRPr>
          </a:p>
          <a:p>
            <a:pPr marL="358775" indent="-358775" algn="just">
              <a:spcBef>
                <a:spcPts val="1200"/>
              </a:spcBef>
              <a:buFont typeface="Wingdings" panose="05000000000000000000" pitchFamily="2" charset="2"/>
              <a:buChar char="q"/>
            </a:pPr>
            <a:r>
              <a:rPr lang="fr-FR" dirty="0" smtClean="0">
                <a:latin typeface="Calibri" panose="020F0502020204030204" pitchFamily="34" charset="0"/>
              </a:rPr>
              <a:t>Etape suivante: Engager </a:t>
            </a:r>
            <a:r>
              <a:rPr lang="fr-FR" dirty="0" smtClean="0">
                <a:latin typeface="Calibri" panose="020F0502020204030204" pitchFamily="34" charset="0"/>
              </a:rPr>
              <a:t>les discussions avec les banques pour:</a:t>
            </a:r>
          </a:p>
          <a:p>
            <a:pPr marL="815975" lvl="1" indent="-358775" algn="just">
              <a:spcBef>
                <a:spcPts val="300"/>
              </a:spcBef>
              <a:buFont typeface="Arial" panose="020B0604020202020204" pitchFamily="34" charset="0"/>
              <a:buChar char="•"/>
            </a:pPr>
            <a:r>
              <a:rPr lang="fr-FR" dirty="0" smtClean="0">
                <a:latin typeface="Calibri" panose="020F0502020204030204" pitchFamily="34" charset="0"/>
              </a:rPr>
              <a:t>vérifier qu’elles sont prêtes à traiter la stratégie envisagée et les contraintes administratives (documentation réglementaire</a:t>
            </a:r>
            <a:r>
              <a:rPr lang="fr-FR" dirty="0">
                <a:latin typeface="Calibri" panose="020F0502020204030204" pitchFamily="34" charset="0"/>
              </a:rPr>
              <a:t> </a:t>
            </a:r>
            <a:r>
              <a:rPr lang="fr-FR" dirty="0" smtClean="0">
                <a:latin typeface="Calibri" panose="020F0502020204030204" pitchFamily="34" charset="0"/>
              </a:rPr>
              <a:t>et de crédit); </a:t>
            </a:r>
          </a:p>
          <a:p>
            <a:pPr marL="815975" lvl="1" indent="-358775" algn="just">
              <a:spcBef>
                <a:spcPts val="300"/>
              </a:spcBef>
              <a:buFont typeface="Arial" panose="020B0604020202020204" pitchFamily="34" charset="0"/>
              <a:buChar char="•"/>
            </a:pPr>
            <a:r>
              <a:rPr lang="fr-FR" dirty="0" smtClean="0">
                <a:latin typeface="Calibri" panose="020F0502020204030204" pitchFamily="34" charset="0"/>
              </a:rPr>
              <a:t>Leur demander des cotations indicatives.</a:t>
            </a:r>
          </a:p>
        </p:txBody>
      </p:sp>
    </p:spTree>
    <p:extLst>
      <p:ext uri="{BB962C8B-B14F-4D97-AF65-F5344CB8AC3E}">
        <p14:creationId xmlns:p14="http://schemas.microsoft.com/office/powerpoint/2010/main" val="30297173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0954" y="4121210"/>
            <a:ext cx="4397605" cy="2719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dirty="0">
                <a:solidFill>
                  <a:srgbClr val="302421"/>
                </a:solidFill>
                <a:latin typeface="Calibri" pitchFamily="34" charset="0"/>
              </a:rPr>
              <a:t>Différents types de couvertures</a:t>
            </a:r>
          </a:p>
        </p:txBody>
      </p:sp>
      <p:sp>
        <p:nvSpPr>
          <p:cNvPr id="33796" name="Rectangle 3"/>
          <p:cNvSpPr>
            <a:spLocks noChangeArrowheads="1"/>
          </p:cNvSpPr>
          <p:nvPr/>
        </p:nvSpPr>
        <p:spPr bwMode="auto">
          <a:xfrm>
            <a:off x="268288" y="1065213"/>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915401"/>
            <a:ext cx="8858250" cy="5595937"/>
          </a:xfrm>
          <a:prstGeom prst="roundRect">
            <a:avLst>
              <a:gd name="adj" fmla="val 7400"/>
            </a:avLst>
          </a:prstGeom>
          <a:noFill/>
          <a:ln w="3175" cmpd="sng">
            <a:noFill/>
            <a:miter lim="800000"/>
            <a:headEnd/>
            <a:tailEnd/>
          </a:ln>
        </p:spPr>
        <p:txBody>
          <a:bodyPr/>
          <a:lstStyle/>
          <a:p>
            <a:pPr algn="just">
              <a:spcBef>
                <a:spcPts val="0"/>
              </a:spcBef>
              <a:defRPr/>
            </a:pPr>
            <a:r>
              <a:rPr lang="fr-FR" sz="1600" b="1" u="sng" dirty="0" smtClean="0">
                <a:solidFill>
                  <a:srgbClr val="302421"/>
                </a:solidFill>
                <a:latin typeface="Calibri" pitchFamily="34" charset="0"/>
                <a:cs typeface="Calibri" pitchFamily="34" charset="0"/>
              </a:rPr>
              <a:t>Swap de taux (payeur de taux fixe contre variable)</a:t>
            </a:r>
            <a:r>
              <a:rPr lang="fr-FR" sz="1600" dirty="0" smtClean="0">
                <a:solidFill>
                  <a:srgbClr val="302421"/>
                </a:solidFill>
                <a:latin typeface="Calibri" pitchFamily="34" charset="0"/>
                <a:cs typeface="Calibri" pitchFamily="34" charset="0"/>
              </a:rPr>
              <a:t>: </a:t>
            </a:r>
            <a:r>
              <a:rPr lang="fr-FR" sz="1600" dirty="0">
                <a:solidFill>
                  <a:srgbClr val="302421"/>
                </a:solidFill>
                <a:latin typeface="Calibri" pitchFamily="34" charset="0"/>
                <a:cs typeface="Calibri" pitchFamily="34" charset="0"/>
              </a:rPr>
              <a:t>Engagement ferme </a:t>
            </a:r>
            <a:r>
              <a:rPr lang="fr-FR" sz="1600" dirty="0" smtClean="0">
                <a:solidFill>
                  <a:srgbClr val="302421"/>
                </a:solidFill>
                <a:latin typeface="Calibri" pitchFamily="34" charset="0"/>
                <a:cs typeface="Calibri" pitchFamily="34" charset="0"/>
              </a:rPr>
              <a:t>de payer un flux à taux fixe à une fréquence et pendant une durée déterminée, en échange d’un flux reçu correspondant au taux variable. La périodicité de l’indice de taux variable détermine le nombre de paiements par année. Le net des deux flux peut être positif ou négatif à chaque période.</a:t>
            </a:r>
          </a:p>
          <a:p>
            <a:pPr algn="just">
              <a:spcBef>
                <a:spcPts val="6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Coût nul (pas de prime à payer)</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Les charges financières sont connues à l’avance</a:t>
            </a:r>
            <a:endParaRPr lang="fr-FR" sz="1500" dirty="0">
              <a:solidFill>
                <a:srgbClr val="302421"/>
              </a:solidFill>
              <a:latin typeface="Calibri" pitchFamily="34" charset="0"/>
              <a:cs typeface="Calibri" pitchFamily="34" charset="0"/>
            </a:endParaRPr>
          </a:p>
          <a:p>
            <a:pPr marL="0" lvl="1" algn="just">
              <a:spcBef>
                <a:spcPts val="6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Aucune opportunité de profiter  de mouvements favorables </a:t>
            </a:r>
            <a:r>
              <a:rPr lang="fr-FR" sz="1500" dirty="0" smtClean="0">
                <a:solidFill>
                  <a:srgbClr val="302421"/>
                </a:solidFill>
                <a:latin typeface="Calibri" pitchFamily="34" charset="0"/>
                <a:cs typeface="Calibri" pitchFamily="34" charset="0"/>
              </a:rPr>
              <a:t>des taux;</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illimitée en cas de débouclement anticipé.</a:t>
            </a:r>
          </a:p>
          <a:p>
            <a:pPr marL="177800" lvl="1" indent="-177800" algn="just">
              <a:spcBef>
                <a:spcPts val="100"/>
              </a:spcBef>
              <a:buFont typeface="Wingdings" pitchFamily="2" charset="2"/>
              <a:buChar char="Ø"/>
              <a:defRPr/>
            </a:pPr>
            <a:r>
              <a:rPr lang="fr-FR" sz="1500" dirty="0">
                <a:solidFill>
                  <a:srgbClr val="302421"/>
                </a:solidFill>
                <a:latin typeface="Calibri" pitchFamily="34" charset="0"/>
                <a:cs typeface="Calibri" pitchFamily="34" charset="0"/>
              </a:rPr>
              <a:t>Produit simple mais </a:t>
            </a:r>
            <a:r>
              <a:rPr lang="fr-FR" sz="1500" u="sng" dirty="0">
                <a:solidFill>
                  <a:srgbClr val="302421"/>
                </a:solidFill>
                <a:latin typeface="Calibri" pitchFamily="34" charset="0"/>
                <a:cs typeface="Calibri" pitchFamily="34" charset="0"/>
              </a:rPr>
              <a:t>risqué</a:t>
            </a:r>
            <a:r>
              <a:rPr lang="fr-FR" sz="1500" dirty="0">
                <a:solidFill>
                  <a:srgbClr val="302421"/>
                </a:solidFill>
                <a:latin typeface="Calibri" pitchFamily="34" charset="0"/>
                <a:cs typeface="Calibri" pitchFamily="34" charset="0"/>
              </a:rPr>
              <a:t> </a:t>
            </a:r>
            <a:r>
              <a:rPr lang="fr-FR" sz="1500" u="sng" dirty="0">
                <a:solidFill>
                  <a:srgbClr val="302421"/>
                </a:solidFill>
                <a:latin typeface="Calibri" pitchFamily="34" charset="0"/>
                <a:cs typeface="Calibri" pitchFamily="34" charset="0"/>
              </a:rPr>
              <a:t>en cas de réduction de l’exposition sous-jacente </a:t>
            </a:r>
            <a:r>
              <a:rPr lang="fr-FR" sz="1500" dirty="0">
                <a:solidFill>
                  <a:srgbClr val="302421"/>
                </a:solidFill>
                <a:latin typeface="Calibri" pitchFamily="34" charset="0"/>
                <a:cs typeface="Calibri" pitchFamily="34" charset="0"/>
              </a:rPr>
              <a:t>(réduction de </a:t>
            </a:r>
            <a:r>
              <a:rPr lang="fr-FR" sz="1500" dirty="0" smtClean="0">
                <a:solidFill>
                  <a:srgbClr val="302421"/>
                </a:solidFill>
                <a:latin typeface="Calibri" pitchFamily="34" charset="0"/>
                <a:cs typeface="Calibri" pitchFamily="34" charset="0"/>
              </a:rPr>
              <a:t>dette par ex.) </a:t>
            </a:r>
            <a:r>
              <a:rPr lang="fr-FR" sz="1500" dirty="0">
                <a:solidFill>
                  <a:srgbClr val="302421"/>
                </a:solidFill>
                <a:latin typeface="Calibri" pitchFamily="34" charset="0"/>
                <a:cs typeface="Calibri" pitchFamily="34" charset="0"/>
              </a:rPr>
              <a:t>ou de débouclement de la couverture dans un scénario de valorisation négative (mark to </a:t>
            </a:r>
            <a:r>
              <a:rPr lang="fr-FR" sz="1500" dirty="0" err="1">
                <a:solidFill>
                  <a:srgbClr val="302421"/>
                </a:solidFill>
                <a:latin typeface="Calibri" pitchFamily="34" charset="0"/>
                <a:cs typeface="Calibri" pitchFamily="34" charset="0"/>
              </a:rPr>
              <a:t>market</a:t>
            </a:r>
            <a:r>
              <a:rPr lang="fr-FR" sz="1500" dirty="0">
                <a:solidFill>
                  <a:srgbClr val="302421"/>
                </a:solidFill>
                <a:latin typeface="Calibri" pitchFamily="34" charset="0"/>
                <a:cs typeface="Calibri" pitchFamily="34" charset="0"/>
              </a:rPr>
              <a:t>).</a:t>
            </a:r>
          </a:p>
          <a:p>
            <a:pPr marL="800100" lvl="1" indent="-342900" algn="just">
              <a:spcBef>
                <a:spcPts val="100"/>
              </a:spcBef>
              <a:buFont typeface="Wingdings" pitchFamily="2" charset="2"/>
              <a:buChar char="Ø"/>
              <a:defRPr/>
            </a:pPr>
            <a:endParaRPr lang="fr-FR" sz="1600" dirty="0">
              <a:solidFill>
                <a:srgbClr val="302421"/>
              </a:solidFill>
              <a:latin typeface="Calibri" pitchFamily="34" charset="0"/>
              <a:cs typeface="Calibri" pitchFamily="34" charset="0"/>
            </a:endParaRPr>
          </a:p>
        </p:txBody>
      </p:sp>
      <p:sp>
        <p:nvSpPr>
          <p:cNvPr id="6" name="Rectangle 3"/>
          <p:cNvSpPr>
            <a:spLocks noChangeArrowheads="1"/>
          </p:cNvSpPr>
          <p:nvPr/>
        </p:nvSpPr>
        <p:spPr bwMode="auto">
          <a:xfrm>
            <a:off x="446381" y="4901575"/>
            <a:ext cx="1538288" cy="304799"/>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figé par le swap</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cxnSp>
        <p:nvCxnSpPr>
          <p:cNvPr id="8" name="Connecteur droit avec flèche 7"/>
          <p:cNvCxnSpPr>
            <a:stCxn id="6" idx="3"/>
          </p:cNvCxnSpPr>
          <p:nvPr/>
        </p:nvCxnSpPr>
        <p:spPr>
          <a:xfrm>
            <a:off x="1984669" y="5053975"/>
            <a:ext cx="1015184" cy="47407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9" name="Rectangle 3"/>
          <p:cNvSpPr>
            <a:spLocks noChangeArrowheads="1"/>
          </p:cNvSpPr>
          <p:nvPr/>
        </p:nvSpPr>
        <p:spPr bwMode="auto">
          <a:xfrm>
            <a:off x="7182144" y="4854251"/>
            <a:ext cx="1346200" cy="769937"/>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variable sous-jacent non couvert</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9" idx="1"/>
          </p:cNvCxnSpPr>
          <p:nvPr/>
        </p:nvCxnSpPr>
        <p:spPr>
          <a:xfrm flipH="1" flipV="1">
            <a:off x="5924286" y="5053974"/>
            <a:ext cx="1257858" cy="18524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090082" y="1817436"/>
            <a:ext cx="2625293" cy="692497"/>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 (risque de valorisation négative).</a:t>
            </a:r>
            <a:endParaRPr lang="fr-FR" sz="1300" b="1" dirty="0">
              <a:solidFill>
                <a:srgbClr val="1051B0"/>
              </a:solidFill>
              <a:latin typeface="Calibri" pitchFamily="34" charset="0"/>
            </a:endParaRPr>
          </a:p>
        </p:txBody>
      </p:sp>
      <p:sp>
        <p:nvSpPr>
          <p:cNvPr id="13" name="ZoneTexte 12"/>
          <p:cNvSpPr txBox="1"/>
          <p:nvPr/>
        </p:nvSpPr>
        <p:spPr>
          <a:xfrm>
            <a:off x="268289" y="6033011"/>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12" name="ZoneTexte 11"/>
          <p:cNvSpPr txBox="1"/>
          <p:nvPr/>
        </p:nvSpPr>
        <p:spPr>
          <a:xfrm>
            <a:off x="6090082" y="2574127"/>
            <a:ext cx="2625293" cy="1092607"/>
          </a:xfrm>
          <a:prstGeom prst="rect">
            <a:avLst/>
          </a:prstGeom>
          <a:solidFill>
            <a:srgbClr val="E8D418"/>
          </a:solidFill>
          <a:ln>
            <a:solidFill>
              <a:schemeClr val="bg1">
                <a:lumMod val="50000"/>
              </a:schemeClr>
            </a:solidFill>
          </a:ln>
        </p:spPr>
        <p:txBody>
          <a:bodyPr wrap="square" rtlCol="0">
            <a:spAutoFit/>
          </a:bodyPr>
          <a:lstStyle/>
          <a:p>
            <a:pPr algn="ctr"/>
            <a:r>
              <a:rPr lang="fr-FR" sz="1300" dirty="0" smtClean="0">
                <a:latin typeface="Calibri" panose="020F0502020204030204" pitchFamily="34" charset="0"/>
              </a:rPr>
              <a:t>Produit qui ne garantit plus un taux de financement dans un contexte de taux négatifs pour un financement dont l’indice (Euribor ou autre) est « </a:t>
            </a:r>
            <a:r>
              <a:rPr lang="fr-FR" sz="1300" dirty="0" err="1" smtClean="0">
                <a:latin typeface="Calibri" panose="020F0502020204030204" pitchFamily="34" charset="0"/>
              </a:rPr>
              <a:t>flooré</a:t>
            </a:r>
            <a:r>
              <a:rPr lang="fr-FR" sz="1300" dirty="0" smtClean="0">
                <a:latin typeface="Calibri" panose="020F0502020204030204" pitchFamily="34" charset="0"/>
              </a:rPr>
              <a:t> » </a:t>
            </a:r>
          </a:p>
        </p:txBody>
      </p:sp>
    </p:spTree>
    <p:extLst>
      <p:ext uri="{BB962C8B-B14F-4D97-AF65-F5344CB8AC3E}">
        <p14:creationId xmlns:p14="http://schemas.microsoft.com/office/powerpoint/2010/main" val="22025276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0967" y="4248151"/>
            <a:ext cx="4012728" cy="2480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819"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7" name="Rectangle 3"/>
          <p:cNvSpPr>
            <a:spLocks noChangeArrowheads="1"/>
          </p:cNvSpPr>
          <p:nvPr/>
        </p:nvSpPr>
        <p:spPr bwMode="auto">
          <a:xfrm>
            <a:off x="141288" y="1065213"/>
            <a:ext cx="8858250" cy="3692525"/>
          </a:xfrm>
          <a:prstGeom prst="roundRect">
            <a:avLst>
              <a:gd name="adj" fmla="val 7400"/>
            </a:avLst>
          </a:prstGeom>
          <a:noFill/>
          <a:ln w="3175" cmpd="sng">
            <a:noFill/>
            <a:miter lim="800000"/>
            <a:headEnd/>
            <a:tailEnd/>
          </a:ln>
        </p:spPr>
        <p:txBody>
          <a:bodyPr/>
          <a:lstStyle/>
          <a:p>
            <a:pPr algn="just">
              <a:spcBef>
                <a:spcPts val="100"/>
              </a:spcBef>
              <a:defRPr/>
            </a:pPr>
            <a:r>
              <a:rPr lang="fr-FR" sz="1600" b="1" u="sng" dirty="0">
                <a:solidFill>
                  <a:srgbClr val="302421"/>
                </a:solidFill>
                <a:latin typeface="Calibri" pitchFamily="34" charset="0"/>
                <a:cs typeface="Calibri" pitchFamily="34" charset="0"/>
              </a:rPr>
              <a:t>Achat </a:t>
            </a:r>
            <a:r>
              <a:rPr lang="fr-FR" sz="1600" b="1" u="sng" dirty="0" smtClean="0">
                <a:solidFill>
                  <a:srgbClr val="302421"/>
                </a:solidFill>
                <a:latin typeface="Calibri" pitchFamily="34" charset="0"/>
                <a:cs typeface="Calibri" pitchFamily="34" charset="0"/>
              </a:rPr>
              <a:t>de cap de taux</a:t>
            </a:r>
            <a:r>
              <a:rPr lang="fr-FR" sz="1600" dirty="0" smtClean="0">
                <a:solidFill>
                  <a:srgbClr val="302421"/>
                </a:solidFill>
                <a:latin typeface="Calibri" pitchFamily="34" charset="0"/>
                <a:cs typeface="Calibri" pitchFamily="34" charset="0"/>
              </a:rPr>
              <a:t>: Droit de recevoir un flux si l’indice de taux sous-jacent (couvert) est supérieur au cours d’exercice du cap (</a:t>
            </a:r>
            <a:r>
              <a:rPr lang="fr-FR" sz="1600" dirty="0" err="1" smtClean="0">
                <a:solidFill>
                  <a:srgbClr val="302421"/>
                </a:solidFill>
                <a:latin typeface="Calibri" pitchFamily="34" charset="0"/>
                <a:cs typeface="Calibri" pitchFamily="34" charset="0"/>
              </a:rPr>
              <a:t>strike</a:t>
            </a:r>
            <a:r>
              <a:rPr lang="fr-FR" sz="1600" dirty="0" smtClean="0">
                <a:solidFill>
                  <a:srgbClr val="302421"/>
                </a:solidFill>
                <a:latin typeface="Calibri" pitchFamily="34" charset="0"/>
                <a:cs typeface="Calibri" pitchFamily="34" charset="0"/>
              </a:rPr>
              <a:t>). Le flux reçu correspondra alors à la différence entre le taux variable et le taux fixe, multiplié par le notionnel. Dans le cadre d’un financement, ce flux a pour effet d’annuler ce qui aurait du être payé sur le sous-jacent au-delà du cours d’exercice du cap.</a:t>
            </a:r>
          </a:p>
          <a:p>
            <a:pPr algn="just">
              <a:spcBef>
                <a:spcPts val="1200"/>
              </a:spcBef>
              <a:defRPr/>
            </a:pPr>
            <a:r>
              <a:rPr lang="fr-FR" sz="1600" dirty="0" smtClean="0">
                <a:solidFill>
                  <a:srgbClr val="302421"/>
                </a:solidFill>
                <a:latin typeface="Calibri" pitchFamily="34" charset="0"/>
                <a:cs typeface="Calibri" pitchFamily="34" charset="0"/>
              </a:rPr>
              <a:t>Avantages</a:t>
            </a:r>
            <a:r>
              <a:rPr lang="fr-FR" sz="1600" dirty="0">
                <a:solidFill>
                  <a:srgbClr val="302421"/>
                </a:solidFill>
                <a:latin typeface="Calibri" pitchFamily="34" charset="0"/>
                <a:cs typeface="Calibri" pitchFamily="34" charset="0"/>
              </a:rPr>
              <a: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Opportunité de profiter </a:t>
            </a:r>
            <a:r>
              <a:rPr lang="fr-FR" sz="1500" dirty="0" smtClean="0">
                <a:solidFill>
                  <a:srgbClr val="302421"/>
                </a:solidFill>
                <a:latin typeface="Calibri" pitchFamily="34" charset="0"/>
                <a:cs typeface="Calibri" pitchFamily="34" charset="0"/>
              </a:rPr>
              <a:t>d’un taux bas si celui-ci reste inférieur au cours d’exercice du cap;</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Flexibilité totale pour </a:t>
            </a:r>
            <a:r>
              <a:rPr lang="fr-FR" sz="1500" dirty="0" smtClean="0">
                <a:solidFill>
                  <a:srgbClr val="302421"/>
                </a:solidFill>
                <a:latin typeface="Calibri" pitchFamily="34" charset="0"/>
                <a:cs typeface="Calibri" pitchFamily="34" charset="0"/>
              </a:rPr>
              <a:t>revendre la couverture en </a:t>
            </a:r>
            <a:r>
              <a:rPr lang="fr-FR" sz="1500" dirty="0">
                <a:solidFill>
                  <a:srgbClr val="302421"/>
                </a:solidFill>
                <a:latin typeface="Calibri" pitchFamily="34" charset="0"/>
                <a:cs typeface="Calibri" pitchFamily="34" charset="0"/>
              </a:rPr>
              <a:t>cas de modification du sous-jacent;</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Aucun risque de perte au delà de la prime </a:t>
            </a:r>
            <a:r>
              <a:rPr lang="fr-FR" sz="1500" dirty="0" smtClean="0">
                <a:solidFill>
                  <a:srgbClr val="302421"/>
                </a:solidFill>
                <a:latin typeface="Calibri" pitchFamily="34" charset="0"/>
                <a:cs typeface="Calibri" pitchFamily="34" charset="0"/>
              </a:rPr>
              <a:t>payée.</a:t>
            </a:r>
            <a:endParaRPr lang="fr-FR" sz="1500" dirty="0">
              <a:solidFill>
                <a:srgbClr val="302421"/>
              </a:solidFill>
              <a:latin typeface="Calibri" pitchFamily="34" charset="0"/>
              <a:cs typeface="Calibri" pitchFamily="34" charset="0"/>
            </a:endParaRPr>
          </a:p>
          <a:p>
            <a:pPr marL="0" lvl="1" algn="just">
              <a:spcBef>
                <a:spcPts val="1200"/>
              </a:spcBef>
              <a:defRPr/>
            </a:pPr>
            <a:r>
              <a:rPr lang="fr-FR" sz="1600" dirty="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a:solidFill>
                  <a:srgbClr val="302421"/>
                </a:solidFill>
                <a:latin typeface="Calibri" pitchFamily="34" charset="0"/>
                <a:cs typeface="Calibri" pitchFamily="34" charset="0"/>
              </a:rPr>
              <a:t>Prime à payer: dépend des caractéristiques de l’option (montant, durée, cours d’exercice plus ou moins favorable...)</a:t>
            </a:r>
          </a:p>
          <a:p>
            <a:pPr marL="800100" lvl="1" indent="-342900" algn="just">
              <a:spcBef>
                <a:spcPts val="100"/>
              </a:spcBef>
              <a:defRPr/>
            </a:pPr>
            <a:endParaRPr lang="fr-FR" sz="1600" dirty="0">
              <a:solidFill>
                <a:srgbClr val="302421"/>
              </a:solidFill>
              <a:latin typeface="Calibri" pitchFamily="34" charset="0"/>
              <a:cs typeface="Calibri" pitchFamily="34" charset="0"/>
            </a:endParaRPr>
          </a:p>
        </p:txBody>
      </p:sp>
      <p:sp>
        <p:nvSpPr>
          <p:cNvPr id="34821"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a:solidFill>
                  <a:srgbClr val="302421"/>
                </a:solidFill>
                <a:latin typeface="Calibri" pitchFamily="34" charset="0"/>
              </a:rPr>
              <a:t>Différents types de couvertures</a:t>
            </a:r>
          </a:p>
        </p:txBody>
      </p:sp>
      <p:sp>
        <p:nvSpPr>
          <p:cNvPr id="8" name="Rectangle 3"/>
          <p:cNvSpPr>
            <a:spLocks noChangeArrowheads="1"/>
          </p:cNvSpPr>
          <p:nvPr/>
        </p:nvSpPr>
        <p:spPr bwMode="auto">
          <a:xfrm>
            <a:off x="6994526" y="5560220"/>
            <a:ext cx="1757362" cy="442913"/>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Taux maximum garanti par le cap (protection)</a:t>
            </a: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cs typeface="Calibri" pitchFamily="34" charset="0"/>
            </a:endParaRPr>
          </a:p>
        </p:txBody>
      </p:sp>
      <p:sp>
        <p:nvSpPr>
          <p:cNvPr id="9" name="Rectangle 3"/>
          <p:cNvSpPr>
            <a:spLocks noChangeArrowheads="1"/>
          </p:cNvSpPr>
          <p:nvPr/>
        </p:nvSpPr>
        <p:spPr bwMode="auto">
          <a:xfrm>
            <a:off x="762001" y="5053458"/>
            <a:ext cx="1705318" cy="869950"/>
          </a:xfrm>
          <a:prstGeom prst="roundRect">
            <a:avLst>
              <a:gd name="adj" fmla="val 7400"/>
            </a:avLst>
          </a:prstGeom>
          <a:solidFill>
            <a:srgbClr val="F0F1EF"/>
          </a:solidFill>
          <a:ln w="3175" cmpd="sng">
            <a:solidFill>
              <a:srgbClr val="663228"/>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Le cap permet de profiter de mouvements favorables à la baisse</a:t>
            </a:r>
            <a:endParaRPr lang="fr-FR" sz="1200" dirty="0">
              <a:solidFill>
                <a:schemeClr val="tx1">
                  <a:lumMod val="95000"/>
                  <a:lumOff val="5000"/>
                </a:schemeClr>
              </a:solidFill>
              <a:latin typeface="Calibri" pitchFamily="34" charset="0"/>
              <a:cs typeface="Calibri" pitchFamily="34" charset="0"/>
            </a:endParaRPr>
          </a:p>
        </p:txBody>
      </p:sp>
      <p:cxnSp>
        <p:nvCxnSpPr>
          <p:cNvPr id="10" name="Connecteur droit avec flèche 9"/>
          <p:cNvCxnSpPr>
            <a:stCxn id="8" idx="1"/>
          </p:cNvCxnSpPr>
          <p:nvPr/>
        </p:nvCxnSpPr>
        <p:spPr>
          <a:xfrm flipH="1" flipV="1">
            <a:off x="6480175" y="5296930"/>
            <a:ext cx="514351" cy="48474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cxnSp>
        <p:nvCxnSpPr>
          <p:cNvPr id="11" name="Connecteur droit avec flèche 10"/>
          <p:cNvCxnSpPr>
            <a:stCxn id="9" idx="3"/>
          </p:cNvCxnSpPr>
          <p:nvPr/>
        </p:nvCxnSpPr>
        <p:spPr>
          <a:xfrm>
            <a:off x="2467319" y="5488433"/>
            <a:ext cx="1776862" cy="212151"/>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2" name="ZoneTexte 11"/>
          <p:cNvSpPr txBox="1"/>
          <p:nvPr/>
        </p:nvSpPr>
        <p:spPr>
          <a:xfrm>
            <a:off x="268289" y="6033011"/>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Tree>
    <p:extLst>
      <p:ext uri="{BB962C8B-B14F-4D97-AF65-F5344CB8AC3E}">
        <p14:creationId xmlns:p14="http://schemas.microsoft.com/office/powerpoint/2010/main" val="11908593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2973" y="3661721"/>
            <a:ext cx="4001527" cy="24736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843" name="Rectangle 3"/>
          <p:cNvSpPr>
            <a:spLocks noChangeArrowheads="1"/>
          </p:cNvSpPr>
          <p:nvPr/>
        </p:nvSpPr>
        <p:spPr bwMode="auto">
          <a:xfrm>
            <a:off x="268288" y="1150938"/>
            <a:ext cx="8447087" cy="523875"/>
          </a:xfrm>
          <a:prstGeom prst="roundRect">
            <a:avLst>
              <a:gd name="adj" fmla="val 7398"/>
            </a:avLst>
          </a:prstGeom>
          <a:noFill/>
          <a:ln w="3175">
            <a:noFill/>
            <a:miter lim="800000"/>
            <a:headEnd/>
            <a:tailEnd/>
          </a:ln>
        </p:spPr>
        <p:txBody>
          <a:bodyPr/>
          <a:lstStyle/>
          <a:p>
            <a:pPr marL="538163" indent="-538163" algn="just">
              <a:spcBef>
                <a:spcPts val="1000"/>
              </a:spcBef>
            </a:pPr>
            <a:endParaRPr lang="en-GB">
              <a:solidFill>
                <a:srgbClr val="302421"/>
              </a:solidFill>
              <a:latin typeface="Calibri" pitchFamily="34" charset="0"/>
            </a:endParaRPr>
          </a:p>
          <a:p>
            <a:pPr marL="538163" indent="-538163" algn="just">
              <a:spcBef>
                <a:spcPts val="1000"/>
              </a:spcBef>
            </a:pPr>
            <a:endParaRPr lang="en-GB">
              <a:solidFill>
                <a:srgbClr val="302421"/>
              </a:solidFill>
              <a:latin typeface="Calibri" pitchFamily="34" charset="0"/>
            </a:endParaRPr>
          </a:p>
        </p:txBody>
      </p:sp>
      <p:sp>
        <p:nvSpPr>
          <p:cNvPr id="35844" name="Rectangle 3"/>
          <p:cNvSpPr>
            <a:spLocks noChangeArrowheads="1"/>
          </p:cNvSpPr>
          <p:nvPr/>
        </p:nvSpPr>
        <p:spPr bwMode="auto">
          <a:xfrm>
            <a:off x="141288" y="1065213"/>
            <a:ext cx="8858250" cy="5230812"/>
          </a:xfrm>
          <a:prstGeom prst="roundRect">
            <a:avLst>
              <a:gd name="adj" fmla="val 7398"/>
            </a:avLst>
          </a:prstGeom>
          <a:noFill/>
          <a:ln w="3175">
            <a:noFill/>
            <a:miter lim="800000"/>
            <a:headEnd/>
            <a:tailEnd/>
          </a:ln>
        </p:spPr>
        <p:txBody>
          <a:bodyPr/>
          <a:lstStyle/>
          <a:p>
            <a:pPr marL="342900" indent="-342900" algn="just">
              <a:spcBef>
                <a:spcPts val="600"/>
              </a:spcBef>
            </a:pPr>
            <a:r>
              <a:rPr lang="fr-FR" sz="1600" b="1" u="sng" dirty="0">
                <a:solidFill>
                  <a:srgbClr val="302421"/>
                </a:solidFill>
                <a:latin typeface="Calibri" pitchFamily="34" charset="0"/>
              </a:rPr>
              <a:t>Tunnels / </a:t>
            </a:r>
            <a:r>
              <a:rPr lang="fr-FR" sz="1600" b="1" u="sng" dirty="0" err="1">
                <a:solidFill>
                  <a:srgbClr val="302421"/>
                </a:solidFill>
                <a:latin typeface="Calibri" pitchFamily="34" charset="0"/>
              </a:rPr>
              <a:t>collars</a:t>
            </a:r>
            <a:r>
              <a:rPr lang="fr-FR" sz="1600" b="1" u="sng" dirty="0">
                <a:solidFill>
                  <a:srgbClr val="302421"/>
                </a:solidFill>
                <a:latin typeface="Calibri" pitchFamily="34" charset="0"/>
              </a:rPr>
              <a:t> d’options</a:t>
            </a:r>
            <a:r>
              <a:rPr lang="fr-FR" sz="1600" dirty="0">
                <a:solidFill>
                  <a:srgbClr val="302421"/>
                </a:solidFill>
                <a:latin typeface="Calibri" pitchFamily="34" charset="0"/>
              </a:rPr>
              <a:t>:</a:t>
            </a:r>
          </a:p>
          <a:p>
            <a:pPr marL="0" lvl="1" algn="just">
              <a:spcBef>
                <a:spcPts val="100"/>
              </a:spcBef>
            </a:pPr>
            <a:r>
              <a:rPr lang="fr-FR" sz="1600" dirty="0" smtClean="0">
                <a:solidFill>
                  <a:srgbClr val="302421"/>
                </a:solidFill>
                <a:latin typeface="Calibri" pitchFamily="34" charset="0"/>
              </a:rPr>
              <a:t>Mix d’options achetées (cap) </a:t>
            </a:r>
            <a:r>
              <a:rPr lang="fr-FR" sz="1600" dirty="0">
                <a:solidFill>
                  <a:srgbClr val="302421"/>
                </a:solidFill>
                <a:latin typeface="Calibri" pitchFamily="34" charset="0"/>
              </a:rPr>
              <a:t>et </a:t>
            </a:r>
            <a:r>
              <a:rPr lang="fr-FR" sz="1600" dirty="0" smtClean="0">
                <a:solidFill>
                  <a:srgbClr val="302421"/>
                </a:solidFill>
                <a:latin typeface="Calibri" pitchFamily="34" charset="0"/>
              </a:rPr>
              <a:t>vendues (floor) qui permet d’encadrer le taux de financement entre un plancher et un plafond. Entre ces seuils, le taux payé varie en fonction de l’indice </a:t>
            </a:r>
            <a:r>
              <a:rPr lang="fr-FR" sz="1600" dirty="0" err="1" smtClean="0">
                <a:solidFill>
                  <a:srgbClr val="302421"/>
                </a:solidFill>
                <a:latin typeface="Calibri" pitchFamily="34" charset="0"/>
              </a:rPr>
              <a:t>Euribor</a:t>
            </a:r>
            <a:r>
              <a:rPr lang="fr-FR" sz="1600" dirty="0" smtClean="0">
                <a:solidFill>
                  <a:srgbClr val="302421"/>
                </a:solidFill>
                <a:latin typeface="Calibri" pitchFamily="34" charset="0"/>
              </a:rPr>
              <a:t>. </a:t>
            </a:r>
            <a:endParaRPr lang="fr-FR" sz="1600" dirty="0">
              <a:solidFill>
                <a:srgbClr val="302421"/>
              </a:solidFill>
              <a:latin typeface="Calibri" pitchFamily="34" charset="0"/>
            </a:endParaRPr>
          </a:p>
          <a:p>
            <a:pPr lvl="0" algn="just">
              <a:spcBef>
                <a:spcPts val="600"/>
              </a:spcBef>
              <a:defRPr/>
            </a:pPr>
            <a:r>
              <a:rPr lang="fr-FR" sz="1600" dirty="0" smtClean="0">
                <a:solidFill>
                  <a:srgbClr val="302421"/>
                </a:solidFill>
                <a:latin typeface="Calibri" pitchFamily="34" charset="0"/>
                <a:cs typeface="Calibri" pitchFamily="34" charset="0"/>
              </a:rPr>
              <a:t>Avantages:</a:t>
            </a:r>
            <a:endParaRPr lang="fr-FR" sz="16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Protection au delà du cours d’exercice du cap;</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Opportunité </a:t>
            </a:r>
            <a:r>
              <a:rPr lang="fr-FR" sz="1500" dirty="0">
                <a:solidFill>
                  <a:srgbClr val="302421"/>
                </a:solidFill>
                <a:latin typeface="Calibri" pitchFamily="34" charset="0"/>
                <a:cs typeface="Calibri" pitchFamily="34" charset="0"/>
              </a:rPr>
              <a:t>de profiter </a:t>
            </a:r>
            <a:r>
              <a:rPr lang="fr-FR" sz="1500" dirty="0" smtClean="0">
                <a:solidFill>
                  <a:srgbClr val="302421"/>
                </a:solidFill>
                <a:latin typeface="Calibri" pitchFamily="34" charset="0"/>
                <a:cs typeface="Calibri" pitchFamily="34" charset="0"/>
              </a:rPr>
              <a:t>d’une baisse de l’indice jusqu’au niveau du </a:t>
            </a:r>
            <a:r>
              <a:rPr lang="fr-FR" sz="1500" dirty="0" err="1" smtClean="0">
                <a:solidFill>
                  <a:srgbClr val="302421"/>
                </a:solidFill>
                <a:latin typeface="Calibri" pitchFamily="34" charset="0"/>
                <a:cs typeface="Calibri" pitchFamily="34" charset="0"/>
              </a:rPr>
              <a:t>floor</a:t>
            </a:r>
            <a:r>
              <a:rPr lang="fr-FR" sz="1500" dirty="0" smtClean="0">
                <a:solidFill>
                  <a:srgbClr val="302421"/>
                </a:solidFill>
                <a:latin typeface="Calibri" pitchFamily="34" charset="0"/>
                <a:cs typeface="Calibri" pitchFamily="34" charset="0"/>
              </a:rPr>
              <a:t> (plancher);</a:t>
            </a:r>
            <a:endParaRPr lang="fr-FR" sz="1500" dirty="0">
              <a:solidFill>
                <a:srgbClr val="302421"/>
              </a:solidFill>
              <a:latin typeface="Calibri" pitchFamily="34" charset="0"/>
              <a:cs typeface="Calibri" pitchFamily="34" charset="0"/>
            </a:endParaRP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Financement de l’option achetée par l’option vendue;</a:t>
            </a:r>
          </a:p>
          <a:p>
            <a:pPr lvl="0" algn="just">
              <a:spcBef>
                <a:spcPts val="600"/>
              </a:spcBef>
              <a:defRPr/>
            </a:pPr>
            <a:r>
              <a:rPr lang="fr-FR" sz="1600" dirty="0" smtClean="0">
                <a:solidFill>
                  <a:srgbClr val="302421"/>
                </a:solidFill>
                <a:latin typeface="Calibri" pitchFamily="34" charset="0"/>
                <a:cs typeface="Calibri" pitchFamily="34" charset="0"/>
              </a:rPr>
              <a:t>Inconvénients:</a:t>
            </a:r>
          </a:p>
          <a:p>
            <a:pPr marL="266700" lvl="1" indent="-180975" algn="just">
              <a:spcBef>
                <a:spcPts val="100"/>
              </a:spcBef>
              <a:buFont typeface="Arial" pitchFamily="34" charset="0"/>
              <a:buChar char="•"/>
              <a:defRPr/>
            </a:pPr>
            <a:r>
              <a:rPr lang="fr-FR" sz="1500" dirty="0" smtClean="0">
                <a:solidFill>
                  <a:srgbClr val="302421"/>
                </a:solidFill>
                <a:latin typeface="Calibri" pitchFamily="34" charset="0"/>
                <a:cs typeface="Calibri" pitchFamily="34" charset="0"/>
              </a:rPr>
              <a:t>Risque de perte en cas de débouclement anticipé et de baisse des taux (comme pour un swap);</a:t>
            </a:r>
            <a:endParaRPr lang="fr-FR" sz="1500" dirty="0">
              <a:solidFill>
                <a:srgbClr val="302421"/>
              </a:solidFill>
              <a:latin typeface="Calibri" pitchFamily="34" charset="0"/>
              <a:cs typeface="Calibri" pitchFamily="34" charset="0"/>
            </a:endParaRPr>
          </a:p>
        </p:txBody>
      </p:sp>
      <p:sp>
        <p:nvSpPr>
          <p:cNvPr id="35845" name="Rectangle 9"/>
          <p:cNvSpPr>
            <a:spLocks noChangeArrowheads="1"/>
          </p:cNvSpPr>
          <p:nvPr/>
        </p:nvSpPr>
        <p:spPr bwMode="auto">
          <a:xfrm>
            <a:off x="428625" y="496888"/>
            <a:ext cx="8286750" cy="461962"/>
          </a:xfrm>
          <a:prstGeom prst="rect">
            <a:avLst/>
          </a:prstGeom>
          <a:noFill/>
          <a:ln w="9525">
            <a:noFill/>
            <a:miter lim="800000"/>
            <a:headEnd/>
            <a:tailEnd/>
          </a:ln>
        </p:spPr>
        <p:txBody>
          <a:bodyPr>
            <a:spAutoFit/>
          </a:bodyPr>
          <a:lstStyle/>
          <a:p>
            <a:pPr algn="ctr"/>
            <a:r>
              <a:rPr lang="fr-FR" sz="2400" b="1" dirty="0">
                <a:solidFill>
                  <a:srgbClr val="302421"/>
                </a:solidFill>
                <a:latin typeface="Calibri" pitchFamily="34" charset="0"/>
              </a:rPr>
              <a:t>Différents types de couvertures</a:t>
            </a:r>
          </a:p>
        </p:txBody>
      </p:sp>
      <p:sp>
        <p:nvSpPr>
          <p:cNvPr id="13" name="Rectangle 3"/>
          <p:cNvSpPr>
            <a:spLocks noChangeArrowheads="1"/>
          </p:cNvSpPr>
          <p:nvPr/>
        </p:nvSpPr>
        <p:spPr bwMode="auto">
          <a:xfrm>
            <a:off x="287338" y="4904923"/>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minimum payé (floor)</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14" name="Connecteur droit avec flèche 13"/>
          <p:cNvCxnSpPr>
            <a:stCxn id="13" idx="3"/>
          </p:cNvCxnSpPr>
          <p:nvPr/>
        </p:nvCxnSpPr>
        <p:spPr>
          <a:xfrm>
            <a:off x="1884363" y="5144068"/>
            <a:ext cx="1146389" cy="376056"/>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7" name="Rectangle 3"/>
          <p:cNvSpPr>
            <a:spLocks noChangeArrowheads="1"/>
          </p:cNvSpPr>
          <p:nvPr/>
        </p:nvSpPr>
        <p:spPr bwMode="auto">
          <a:xfrm>
            <a:off x="7159882" y="4371974"/>
            <a:ext cx="1590675" cy="114814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cs typeface="Calibri" pitchFamily="34" charset="0"/>
              </a:rPr>
              <a:t>Zone délimitée par les deux cours d’exercices au sein de laquelle l’indice variable varie librement </a:t>
            </a:r>
            <a:endParaRPr lang="en-GB" sz="1200" dirty="0">
              <a:solidFill>
                <a:schemeClr val="tx1">
                  <a:lumMod val="95000"/>
                  <a:lumOff val="5000"/>
                </a:schemeClr>
              </a:solidFill>
              <a:latin typeface="Calibri" pitchFamily="34" charset="0"/>
              <a:ea typeface="+mn-ea"/>
              <a:cs typeface="Calibri" pitchFamily="34" charset="0"/>
            </a:endParaRPr>
          </a:p>
        </p:txBody>
      </p:sp>
      <p:cxnSp>
        <p:nvCxnSpPr>
          <p:cNvPr id="18" name="Connecteur droit avec flèche 17"/>
          <p:cNvCxnSpPr>
            <a:stCxn id="17" idx="1"/>
          </p:cNvCxnSpPr>
          <p:nvPr/>
        </p:nvCxnSpPr>
        <p:spPr>
          <a:xfrm flipH="1">
            <a:off x="6811920" y="4946049"/>
            <a:ext cx="347962" cy="0"/>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9" name="Accolade fermante 18"/>
          <p:cNvSpPr/>
          <p:nvPr/>
        </p:nvSpPr>
        <p:spPr>
          <a:xfrm flipV="1">
            <a:off x="6432550" y="4371973"/>
            <a:ext cx="282575" cy="1148150"/>
          </a:xfrm>
          <a:prstGeom prst="rightBrace">
            <a:avLst/>
          </a:prstGeom>
          <a:ln w="19050" cmpd="sng">
            <a:solidFill>
              <a:srgbClr val="663228"/>
            </a:solidFill>
          </a:ln>
        </p:spPr>
        <p:style>
          <a:lnRef idx="2">
            <a:schemeClr val="accent1"/>
          </a:lnRef>
          <a:fillRef idx="0">
            <a:schemeClr val="accent1"/>
          </a:fillRef>
          <a:effectRef idx="1">
            <a:schemeClr val="accent1"/>
          </a:effectRef>
          <a:fontRef idx="minor">
            <a:schemeClr val="tx1"/>
          </a:fontRef>
        </p:style>
        <p:txBody>
          <a:bodyPr anchor="ctr"/>
          <a:lstStyle/>
          <a:p>
            <a:pPr algn="ctr" fontAlgn="auto">
              <a:spcBef>
                <a:spcPts val="0"/>
              </a:spcBef>
              <a:spcAft>
                <a:spcPts val="0"/>
              </a:spcAft>
              <a:defRPr/>
            </a:pPr>
            <a:endParaRPr lang="fr-FR"/>
          </a:p>
        </p:txBody>
      </p:sp>
      <p:cxnSp>
        <p:nvCxnSpPr>
          <p:cNvPr id="20" name="Connecteur droit avec flèche 19"/>
          <p:cNvCxnSpPr>
            <a:stCxn id="21" idx="3"/>
          </p:cNvCxnSpPr>
          <p:nvPr/>
        </p:nvCxnSpPr>
        <p:spPr>
          <a:xfrm>
            <a:off x="2272206" y="4460081"/>
            <a:ext cx="2340211" cy="444843"/>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21" name="Rectangle 3"/>
          <p:cNvSpPr>
            <a:spLocks noChangeArrowheads="1"/>
          </p:cNvSpPr>
          <p:nvPr/>
        </p:nvSpPr>
        <p:spPr bwMode="auto">
          <a:xfrm>
            <a:off x="840281" y="4233861"/>
            <a:ext cx="1431925" cy="45243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en-GB" sz="1200" dirty="0">
                <a:solidFill>
                  <a:schemeClr val="tx1">
                    <a:lumMod val="95000"/>
                    <a:lumOff val="5000"/>
                  </a:schemeClr>
                </a:solidFill>
                <a:latin typeface="Calibri" pitchFamily="34" charset="0"/>
                <a:ea typeface="+mn-ea"/>
                <a:cs typeface="Calibri" pitchFamily="34" charset="0"/>
              </a:rPr>
              <a:t>Tunnel </a:t>
            </a:r>
            <a:r>
              <a:rPr lang="en-GB" sz="1200" dirty="0" smtClean="0">
                <a:solidFill>
                  <a:schemeClr val="tx1">
                    <a:lumMod val="95000"/>
                    <a:lumOff val="5000"/>
                  </a:schemeClr>
                </a:solidFill>
                <a:latin typeface="Calibri" pitchFamily="34" charset="0"/>
                <a:ea typeface="+mn-ea"/>
                <a:cs typeface="Calibri" pitchFamily="34" charset="0"/>
              </a:rPr>
              <a:t>à prime </a:t>
            </a:r>
            <a:r>
              <a:rPr lang="en-GB" sz="1200" dirty="0" err="1" smtClean="0">
                <a:solidFill>
                  <a:schemeClr val="tx1">
                    <a:lumMod val="95000"/>
                    <a:lumOff val="5000"/>
                  </a:schemeClr>
                </a:solidFill>
                <a:latin typeface="Calibri" pitchFamily="34" charset="0"/>
                <a:ea typeface="+mn-ea"/>
                <a:cs typeface="Calibri" pitchFamily="34" charset="0"/>
              </a:rPr>
              <a:t>nulle</a:t>
            </a: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en-GB" sz="1200" dirty="0">
              <a:solidFill>
                <a:schemeClr val="tx1">
                  <a:lumMod val="95000"/>
                  <a:lumOff val="5000"/>
                </a:schemeClr>
              </a:solidFill>
              <a:latin typeface="Calibri" pitchFamily="34" charset="0"/>
              <a:ea typeface="+mn-ea"/>
              <a:cs typeface="Calibri" pitchFamily="34" charset="0"/>
            </a:endParaRPr>
          </a:p>
        </p:txBody>
      </p:sp>
      <p:sp>
        <p:nvSpPr>
          <p:cNvPr id="16" name="Rectangle 3"/>
          <p:cNvSpPr>
            <a:spLocks noChangeArrowheads="1"/>
          </p:cNvSpPr>
          <p:nvPr/>
        </p:nvSpPr>
        <p:spPr bwMode="auto">
          <a:xfrm>
            <a:off x="6762643" y="3661721"/>
            <a:ext cx="1597025" cy="478289"/>
          </a:xfrm>
          <a:prstGeom prst="roundRect">
            <a:avLst>
              <a:gd name="adj" fmla="val 7400"/>
            </a:avLst>
          </a:prstGeom>
          <a:solidFill>
            <a:srgbClr val="F0F1EF"/>
          </a:solidFill>
          <a:ln w="3175" cmpd="sng">
            <a:solidFill>
              <a:srgbClr val="663228"/>
            </a:solidFill>
            <a:miter lim="800000"/>
            <a:headEnd/>
            <a:tailEnd/>
          </a:ln>
        </p:spPr>
        <p:txBody>
          <a:bodyPr/>
          <a:lstStyle/>
          <a:p>
            <a:pPr algn="ctr" fontAlgn="auto">
              <a:spcBef>
                <a:spcPts val="1000"/>
              </a:spcBef>
              <a:spcAft>
                <a:spcPts val="0"/>
              </a:spcAft>
              <a:defRPr/>
            </a:pPr>
            <a:r>
              <a:rPr lang="fr-FR" sz="1200" dirty="0" smtClean="0">
                <a:solidFill>
                  <a:schemeClr val="tx1">
                    <a:lumMod val="95000"/>
                    <a:lumOff val="5000"/>
                  </a:schemeClr>
                </a:solidFill>
                <a:latin typeface="Calibri" pitchFamily="34" charset="0"/>
                <a:ea typeface="+mn-ea"/>
                <a:cs typeface="Calibri" pitchFamily="34" charset="0"/>
              </a:rPr>
              <a:t>Taux maximum payé (cap)</a:t>
            </a:r>
            <a:endParaRPr lang="fr-FR" sz="1200" dirty="0">
              <a:solidFill>
                <a:schemeClr val="tx1">
                  <a:lumMod val="95000"/>
                  <a:lumOff val="5000"/>
                </a:schemeClr>
              </a:solidFill>
              <a:latin typeface="Calibri" pitchFamily="34" charset="0"/>
              <a:ea typeface="+mn-ea"/>
              <a:cs typeface="Calibri" pitchFamily="34" charset="0"/>
            </a:endParaRPr>
          </a:p>
          <a:p>
            <a:pPr marL="538163" indent="-538163" algn="ctr" fontAlgn="auto">
              <a:spcBef>
                <a:spcPts val="1000"/>
              </a:spcBef>
              <a:spcAft>
                <a:spcPts val="0"/>
              </a:spcAft>
              <a:defRPr/>
            </a:pPr>
            <a:endParaRPr lang="fr-FR" sz="1200" dirty="0">
              <a:solidFill>
                <a:schemeClr val="tx1">
                  <a:lumMod val="95000"/>
                  <a:lumOff val="5000"/>
                </a:schemeClr>
              </a:solidFill>
              <a:latin typeface="Calibri" pitchFamily="34" charset="0"/>
              <a:ea typeface="+mn-ea"/>
              <a:cs typeface="Calibri" pitchFamily="34" charset="0"/>
            </a:endParaRPr>
          </a:p>
        </p:txBody>
      </p:sp>
      <p:cxnSp>
        <p:nvCxnSpPr>
          <p:cNvPr id="22" name="Connecteur droit avec flèche 21"/>
          <p:cNvCxnSpPr/>
          <p:nvPr/>
        </p:nvCxnSpPr>
        <p:spPr>
          <a:xfrm flipH="1">
            <a:off x="6267450" y="3900866"/>
            <a:ext cx="495193" cy="471107"/>
          </a:xfrm>
          <a:prstGeom prst="straightConnector1">
            <a:avLst/>
          </a:prstGeom>
          <a:ln w="19050" cmpd="sng">
            <a:solidFill>
              <a:srgbClr val="663228"/>
            </a:solidFill>
            <a:tailEnd type="arrow"/>
          </a:ln>
        </p:spPr>
        <p:style>
          <a:lnRef idx="2">
            <a:schemeClr val="accent1"/>
          </a:lnRef>
          <a:fillRef idx="0">
            <a:schemeClr val="accent1"/>
          </a:fillRef>
          <a:effectRef idx="1">
            <a:schemeClr val="accent1"/>
          </a:effectRef>
          <a:fontRef idx="minor">
            <a:schemeClr val="tx1"/>
          </a:fontRef>
        </p:style>
      </p:cxnSp>
      <p:sp>
        <p:nvSpPr>
          <p:cNvPr id="15" name="ZoneTexte 14"/>
          <p:cNvSpPr txBox="1"/>
          <p:nvPr/>
        </p:nvSpPr>
        <p:spPr>
          <a:xfrm>
            <a:off x="7414054" y="2108886"/>
            <a:ext cx="1301321" cy="892552"/>
          </a:xfrm>
          <a:prstGeom prst="rect">
            <a:avLst/>
          </a:prstGeom>
          <a:solidFill>
            <a:schemeClr val="bg1">
              <a:lumMod val="95000"/>
            </a:schemeClr>
          </a:solidFill>
          <a:ln>
            <a:solidFill>
              <a:srgbClr val="C00000"/>
            </a:solidFill>
          </a:ln>
        </p:spPr>
        <p:txBody>
          <a:bodyPr wrap="square" rtlCol="0">
            <a:spAutoFit/>
          </a:bodyPr>
          <a:lstStyle/>
          <a:p>
            <a:pPr algn="just"/>
            <a:r>
              <a:rPr lang="fr-FR" sz="1300" b="1" dirty="0" smtClean="0">
                <a:solidFill>
                  <a:srgbClr val="1051B0"/>
                </a:solidFill>
                <a:latin typeface="Calibri" pitchFamily="34" charset="0"/>
              </a:rPr>
              <a:t>A réserver à la partie incompressible de l’exposition.</a:t>
            </a:r>
            <a:endParaRPr lang="fr-FR" sz="1300" b="1" dirty="0">
              <a:solidFill>
                <a:srgbClr val="1051B0"/>
              </a:solidFill>
              <a:latin typeface="Calibri" pitchFamily="34" charset="0"/>
            </a:endParaRPr>
          </a:p>
        </p:txBody>
      </p:sp>
      <p:sp>
        <p:nvSpPr>
          <p:cNvPr id="23" name="ZoneTexte 22"/>
          <p:cNvSpPr txBox="1"/>
          <p:nvPr/>
        </p:nvSpPr>
        <p:spPr>
          <a:xfrm>
            <a:off x="176602" y="5793472"/>
            <a:ext cx="1379641" cy="646331"/>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Graphique illustratif: données  non actualisées</a:t>
            </a:r>
          </a:p>
        </p:txBody>
      </p:sp>
      <p:sp>
        <p:nvSpPr>
          <p:cNvPr id="24" name="ZoneTexte 23"/>
          <p:cNvSpPr txBox="1"/>
          <p:nvPr/>
        </p:nvSpPr>
        <p:spPr>
          <a:xfrm>
            <a:off x="673101" y="6373400"/>
            <a:ext cx="8326437" cy="461665"/>
          </a:xfrm>
          <a:prstGeom prst="rect">
            <a:avLst/>
          </a:prstGeom>
          <a:solidFill>
            <a:srgbClr val="E8D418"/>
          </a:solidFill>
          <a:ln>
            <a:solidFill>
              <a:schemeClr val="bg1">
                <a:lumMod val="50000"/>
              </a:schemeClr>
            </a:solidFill>
          </a:ln>
        </p:spPr>
        <p:txBody>
          <a:bodyPr wrap="square" rtlCol="0">
            <a:spAutoFit/>
          </a:bodyPr>
          <a:lstStyle/>
          <a:p>
            <a:pPr algn="ctr"/>
            <a:r>
              <a:rPr lang="fr-FR" sz="1200" dirty="0" smtClean="0">
                <a:latin typeface="Calibri" panose="020F0502020204030204" pitchFamily="34" charset="0"/>
              </a:rPr>
              <a:t>Produit inintéressant dans les conditions de taux négatifs car le plancher reste trop proche de 0% indépendamment du niveau de plafond et le plafond n’est plus garanti si le financement est </a:t>
            </a:r>
            <a:r>
              <a:rPr lang="fr-FR" sz="1200" dirty="0" err="1" smtClean="0">
                <a:latin typeface="Calibri" panose="020F0502020204030204" pitchFamily="34" charset="0"/>
              </a:rPr>
              <a:t>flooré</a:t>
            </a:r>
            <a:r>
              <a:rPr lang="fr-FR" sz="1200" dirty="0" smtClean="0">
                <a:latin typeface="Calibri" panose="020F0502020204030204" pitchFamily="34" charset="0"/>
              </a:rPr>
              <a:t> (problème taux négatifs).</a:t>
            </a:r>
          </a:p>
        </p:txBody>
      </p:sp>
    </p:spTree>
    <p:extLst>
      <p:ext uri="{BB962C8B-B14F-4D97-AF65-F5344CB8AC3E}">
        <p14:creationId xmlns:p14="http://schemas.microsoft.com/office/powerpoint/2010/main" val="3169040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eaLnBrk="1" hangingPunct="1">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kern="0" dirty="0">
              <a:solidFill>
                <a:srgbClr val="302421"/>
              </a:solidFill>
              <a:latin typeface="Calibri" pitchFamily="34" charset="0"/>
              <a:cs typeface="Calibri" pitchFamily="34" charset="0"/>
            </a:endParaRP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eaLnBrk="1" hangingPunct="1">
              <a:defRPr/>
            </a:pPr>
            <a:endParaRPr lang="fr-FR" sz="1600" b="1" dirty="0">
              <a:solidFill>
                <a:srgbClr val="302421"/>
              </a:solidFill>
            </a:endParaRPr>
          </a:p>
        </p:txBody>
      </p:sp>
      <p:sp>
        <p:nvSpPr>
          <p:cNvPr id="23556"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eaLnBrk="1" hangingPunct="1">
              <a:spcBef>
                <a:spcPct val="0"/>
              </a:spcBef>
              <a:buClrTx/>
              <a:buSzTx/>
              <a:buFontTx/>
              <a:buNone/>
            </a:pPr>
            <a:r>
              <a:rPr lang="fr-FR" altLang="fr-FR" sz="1000" i="1">
                <a:solidFill>
                  <a:schemeClr val="tx1"/>
                </a:solidFill>
                <a:latin typeface="Calibri" pitchFamily="34" charset="0"/>
              </a:rPr>
              <a:t>2013-12-04</a:t>
            </a:r>
          </a:p>
        </p:txBody>
      </p:sp>
      <p:sp>
        <p:nvSpPr>
          <p:cNvPr id="10" name="Rectangle 3"/>
          <p:cNvSpPr>
            <a:spLocks noChangeArrowheads="1"/>
          </p:cNvSpPr>
          <p:nvPr/>
        </p:nvSpPr>
        <p:spPr bwMode="auto">
          <a:xfrm>
            <a:off x="4700588"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eaLnBrk="1" hangingPunct="1">
              <a:spcBef>
                <a:spcPct val="40000"/>
              </a:spcBef>
              <a:defRPr/>
            </a:pPr>
            <a:endParaRPr lang="en-US" kern="0" dirty="0">
              <a:solidFill>
                <a:srgbClr val="302421"/>
              </a:solidFill>
              <a:latin typeface="Arial"/>
            </a:endParaRP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eaLnBrk="1" hangingPunct="1">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eaLnBrk="1" hangingPunct="1">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eaLnBrk="1" hangingPunct="1">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eaLnBrk="1" hangingPunct="1">
              <a:defRPr/>
            </a:pPr>
            <a:endParaRPr lang="fr-FR" sz="1600" dirty="0">
              <a:solidFill>
                <a:srgbClr val="302421"/>
              </a:solidFill>
            </a:endParaRPr>
          </a:p>
          <a:p>
            <a:pPr marL="666750" lvl="2" indent="-266700" algn="just" eaLnBrk="1" hangingPunct="1">
              <a:spcBef>
                <a:spcPts val="200"/>
              </a:spcBef>
              <a:defRPr/>
            </a:pPr>
            <a:endParaRPr lang="fr-FR" sz="1600" dirty="0">
              <a:solidFill>
                <a:srgbClr val="302421"/>
              </a:solidFill>
              <a:latin typeface="Verdana" pitchFamily="34" charset="0"/>
              <a:ea typeface="Verdana" pitchFamily="34" charset="0"/>
              <a:cs typeface="Verdana" pitchFamily="34" charset="0"/>
            </a:endParaRPr>
          </a:p>
          <a:p>
            <a:pPr eaLnBrk="1" hangingPunct="1">
              <a:defRPr/>
            </a:pPr>
            <a:endParaRPr lang="fr-FR" sz="1600" dirty="0">
              <a:solidFill>
                <a:srgbClr val="302421"/>
              </a:solidFill>
            </a:endParaRPr>
          </a:p>
        </p:txBody>
      </p:sp>
      <p:sp>
        <p:nvSpPr>
          <p:cNvPr id="11" name="Rectangle 3"/>
          <p:cNvSpPr>
            <a:spLocks noChangeArrowheads="1"/>
          </p:cNvSpPr>
          <p:nvPr/>
        </p:nvSpPr>
        <p:spPr bwMode="auto">
          <a:xfrm>
            <a:off x="309563"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eaLnBrk="1" hangingPunct="1">
              <a:spcBef>
                <a:spcPct val="40000"/>
              </a:spcBef>
              <a:defRPr/>
            </a:pPr>
            <a:endParaRPr lang="en-US" dirty="0">
              <a:solidFill>
                <a:srgbClr val="302421"/>
              </a:solidFill>
            </a:endParaRPr>
          </a:p>
          <a:p>
            <a:pPr marL="342900" indent="-342900" algn="ctr" defTabSz="914400" eaLnBrk="1" hangingPunct="1">
              <a:defRPr/>
            </a:pPr>
            <a:r>
              <a:rPr lang="en-US" dirty="0">
                <a:solidFill>
                  <a:srgbClr val="302421"/>
                </a:solidFill>
                <a:latin typeface="Calibri" pitchFamily="34" charset="0"/>
              </a:rPr>
              <a:t>KERIUS Finance SAS</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eaLnBrk="1" hangingPunct="1">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eaLnBrk="1" hangingPunct="1">
              <a:spcBef>
                <a:spcPct val="20000"/>
              </a:spcBef>
              <a:defRPr/>
            </a:pPr>
            <a:endParaRPr lang="en-US" dirty="0">
              <a:solidFill>
                <a:srgbClr val="302421"/>
              </a:solidFill>
              <a:latin typeface="Calibri" pitchFamily="34" charset="0"/>
            </a:endParaRPr>
          </a:p>
          <a:p>
            <a:pPr marL="342900" indent="-342900" algn="ctr" defTabSz="914400" eaLnBrk="1" hangingPunct="1">
              <a:spcBef>
                <a:spcPts val="0"/>
              </a:spcBef>
              <a:defRPr/>
            </a:pPr>
            <a:r>
              <a:rPr lang="en-US" dirty="0">
                <a:solidFill>
                  <a:srgbClr val="302421"/>
                </a:solidFill>
                <a:latin typeface="Calibri" pitchFamily="34" charset="0"/>
              </a:rPr>
              <a:t>Tel: +33 1 83 62 27 61</a:t>
            </a:r>
          </a:p>
          <a:p>
            <a:pPr marL="342900" indent="-342900" algn="ctr" defTabSz="914400" eaLnBrk="1" hangingPunct="1">
              <a:spcBef>
                <a:spcPts val="1800"/>
              </a:spcBef>
              <a:defRPr/>
            </a:pPr>
            <a:r>
              <a:rPr lang="fr-FR" sz="1200" i="1" dirty="0">
                <a:solidFill>
                  <a:srgbClr val="302421"/>
                </a:solidFill>
                <a:latin typeface="Calibri" pitchFamily="34" charset="0"/>
              </a:rPr>
              <a:t>RC Paris: 520 300 948</a:t>
            </a:r>
          </a:p>
          <a:p>
            <a:pPr algn="just" eaLnBrk="1" hangingPunct="1">
              <a:spcBef>
                <a:spcPts val="600"/>
              </a:spcBef>
              <a:spcAft>
                <a:spcPts val="0"/>
              </a:spcAft>
              <a:tabLst>
                <a:tab pos="0" algn="l"/>
              </a:tabLst>
              <a:defRPr/>
            </a:pPr>
            <a:r>
              <a:rPr lang="fr-FR" sz="1100" dirty="0">
                <a:latin typeface="Calibri" pitchFamily="34" charset="0"/>
                <a:ea typeface="Andale Sans UI"/>
                <a:cs typeface="Times New Roman"/>
              </a:rPr>
              <a:t>Immatriculé au Registre Unique des Intermédiaires en Assurance, Banque et Finance (ORIAS) sous le n°13000716 au titre des activités de </a:t>
            </a:r>
            <a:r>
              <a:rPr lang="fr-FR" sz="1100" b="1" dirty="0">
                <a:latin typeface="Calibri" pitchFamily="34" charset="0"/>
                <a:ea typeface="Andale Sans UI"/>
                <a:cs typeface="Times New Roman"/>
              </a:rPr>
              <a:t>Conseiller en Investissements Financiers</a:t>
            </a:r>
            <a:r>
              <a:rPr lang="fr-FR" sz="1100" dirty="0">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eaLnBrk="1" hangingPunct="1">
              <a:spcBef>
                <a:spcPts val="200"/>
              </a:spcBef>
              <a:defRPr/>
            </a:pPr>
            <a:endParaRPr lang="fr-FR" sz="1600" dirty="0">
              <a:solidFill>
                <a:srgbClr val="302421"/>
              </a:solidFill>
              <a:latin typeface="Verdana" pitchFamily="34" charset="0"/>
            </a:endParaRPr>
          </a:p>
          <a:p>
            <a:pPr marL="342900" indent="-342900" defTabSz="914400" eaLnBrk="1" hangingPunct="1">
              <a:defRPr/>
            </a:pPr>
            <a:endParaRPr lang="fr-FR" sz="1600" dirty="0">
              <a:solidFill>
                <a:srgbClr val="302421"/>
              </a:solidFill>
            </a:endParaRPr>
          </a:p>
        </p:txBody>
      </p:sp>
    </p:spTree>
    <p:extLst>
      <p:ext uri="{BB962C8B-B14F-4D97-AF65-F5344CB8AC3E}">
        <p14:creationId xmlns:p14="http://schemas.microsoft.com/office/powerpoint/2010/main" val="16723465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800"/>
              </a:spcBef>
              <a:buClr>
                <a:schemeClr val="accent1"/>
              </a:buClr>
              <a:buSzPct val="130000"/>
              <a:buFont typeface="Wingdings" pitchFamily="2" charset="2"/>
              <a:buChar char="§"/>
              <a:defRPr>
                <a:solidFill>
                  <a:srgbClr val="404040"/>
                </a:solidFill>
                <a:latin typeface="News Gothic MT"/>
              </a:defRPr>
            </a:lvl1pPr>
            <a:lvl2pPr marL="742950" indent="-285750">
              <a:spcBef>
                <a:spcPts val="600"/>
              </a:spcBef>
              <a:buClr>
                <a:schemeClr val="accent2"/>
              </a:buClr>
              <a:buSzPct val="130000"/>
              <a:buFont typeface="Wingdings" pitchFamily="2" charset="2"/>
              <a:buChar char="§"/>
              <a:defRPr>
                <a:solidFill>
                  <a:srgbClr val="404040"/>
                </a:solidFill>
                <a:latin typeface="News Gothic MT"/>
              </a:defRPr>
            </a:lvl2pPr>
            <a:lvl3pPr marL="1143000" indent="-228600">
              <a:spcBef>
                <a:spcPts val="600"/>
              </a:spcBef>
              <a:buClr>
                <a:schemeClr val="accent1"/>
              </a:buClr>
              <a:buSzPct val="130000"/>
              <a:buFont typeface="Wingdings" pitchFamily="2" charset="2"/>
              <a:buChar char="§"/>
              <a:defRPr>
                <a:solidFill>
                  <a:srgbClr val="404040"/>
                </a:solidFill>
                <a:latin typeface="News Gothic MT"/>
              </a:defRPr>
            </a:lvl3pPr>
            <a:lvl4pPr marL="1600200" indent="-228600">
              <a:spcBef>
                <a:spcPts val="600"/>
              </a:spcBef>
              <a:buClr>
                <a:schemeClr val="accent2"/>
              </a:buClr>
              <a:buSzPct val="130000"/>
              <a:buFont typeface="Wingdings" pitchFamily="2" charset="2"/>
              <a:buChar char="§"/>
              <a:defRPr>
                <a:solidFill>
                  <a:srgbClr val="404040"/>
                </a:solidFill>
                <a:latin typeface="News Gothic MT"/>
              </a:defRPr>
            </a:lvl4pPr>
            <a:lvl5pPr marL="2057400" indent="-228600">
              <a:spcBef>
                <a:spcPts val="600"/>
              </a:spcBef>
              <a:buClr>
                <a:schemeClr val="accent1"/>
              </a:buClr>
              <a:buSzPct val="130000"/>
              <a:buFont typeface="Wingdings" pitchFamily="2" charset="2"/>
              <a:buChar char="§"/>
              <a:defRPr>
                <a:solidFill>
                  <a:srgbClr val="404040"/>
                </a:solidFill>
                <a:latin typeface="News Gothic MT"/>
              </a:defRPr>
            </a:lvl5pPr>
            <a:lvl6pPr marL="25146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6pPr>
            <a:lvl7pPr marL="29718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7pPr>
            <a:lvl8pPr marL="34290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8pPr>
            <a:lvl9pPr marL="3886200" indent="-228600" defTabSz="457200" eaLnBrk="0" fontAlgn="base" hangingPunct="0">
              <a:spcBef>
                <a:spcPts val="600"/>
              </a:spcBef>
              <a:spcAft>
                <a:spcPct val="0"/>
              </a:spcAft>
              <a:buClr>
                <a:schemeClr val="accent1"/>
              </a:buClr>
              <a:buSzPct val="130000"/>
              <a:buFont typeface="Wingdings" pitchFamily="2" charset="2"/>
              <a:buChar char="§"/>
              <a:defRPr>
                <a:solidFill>
                  <a:srgbClr val="404040"/>
                </a:solidFill>
                <a:latin typeface="News Gothic MT"/>
              </a:defRPr>
            </a:lvl9pPr>
          </a:lstStyle>
          <a:p>
            <a:pPr algn="ctr" eaLnBrk="1" hangingPunct="1">
              <a:spcBef>
                <a:spcPct val="0"/>
              </a:spcBef>
              <a:buClrTx/>
              <a:buSzTx/>
              <a:buFontTx/>
              <a:buNone/>
            </a:pPr>
            <a:r>
              <a:rPr lang="en-US" altLang="fr-FR" sz="2400" b="1">
                <a:solidFill>
                  <a:srgbClr val="302421"/>
                </a:solidFill>
                <a:latin typeface="Calibri" pitchFamily="34" charset="0"/>
              </a:rPr>
              <a:t>AVERTISSEMENT - DISCLAIMER</a:t>
            </a:r>
            <a:endParaRPr lang="en-US" altLang="fr-FR"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eaLnBrk="1" fontAlgn="auto" hangingPunct="1">
              <a:spcBef>
                <a:spcPct val="20000"/>
              </a:spcBef>
              <a:spcAft>
                <a:spcPts val="0"/>
              </a:spcAft>
              <a:defRPr/>
            </a:pPr>
            <a:r>
              <a:rPr lang="fr-FR" sz="12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eaLnBrk="1" fontAlgn="auto" hangingPunct="1">
              <a:spcBef>
                <a:spcPct val="20000"/>
              </a:spcBef>
              <a:spcAft>
                <a:spcPts val="0"/>
              </a:spcAft>
              <a:defRPr/>
            </a:pPr>
            <a:r>
              <a:rPr lang="fr-FR" sz="1200" dirty="0">
                <a:solidFill>
                  <a:schemeClr val="bg2">
                    <a:lumMod val="50000"/>
                  </a:scheme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FR" sz="1200" dirty="0">
              <a:solidFill>
                <a:schemeClr val="bg2">
                  <a:lumMod val="50000"/>
                </a:schemeClr>
              </a:solidFill>
              <a:latin typeface="Calibri" pitchFamily="34" charset="0"/>
              <a:cs typeface="Calibri" pitchFamily="34" charset="0"/>
            </a:endParaRPr>
          </a:p>
          <a:p>
            <a:pPr defTabSz="914400" eaLnBrk="1" fontAlgn="auto" hangingPunct="1">
              <a:spcBef>
                <a:spcPct val="20000"/>
              </a:spcBef>
              <a:spcAft>
                <a:spcPts val="0"/>
              </a:spcAft>
              <a:buFont typeface="Arial" pitchFamily="34" charset="0"/>
              <a:buChar char="•"/>
              <a:defRPr/>
            </a:pPr>
            <a:endParaRPr lang="fr-CH"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fr-CH" sz="1200" b="1" dirty="0">
                <a:solidFill>
                  <a:schemeClr val="bg2">
                    <a:lumMod val="50000"/>
                  </a:schemeClr>
                </a:solidFill>
                <a:latin typeface="Calibri" pitchFamily="34" charset="0"/>
                <a:cs typeface="Calibri" pitchFamily="34" charset="0"/>
              </a:rPr>
              <a:t>This document has been </a:t>
            </a:r>
            <a:r>
              <a:rPr lang="fr-CH" sz="1200" b="1" dirty="0" err="1">
                <a:solidFill>
                  <a:schemeClr val="bg2">
                    <a:lumMod val="50000"/>
                  </a:schemeClr>
                </a:solidFill>
                <a:latin typeface="Calibri" pitchFamily="34" charset="0"/>
                <a:cs typeface="Calibri" pitchFamily="34" charset="0"/>
              </a:rPr>
              <a:t>prepared</a:t>
            </a:r>
            <a:r>
              <a:rPr lang="fr-CH" sz="1200" b="1" dirty="0">
                <a:solidFill>
                  <a:schemeClr val="bg2">
                    <a:lumMod val="50000"/>
                  </a:schemeClr>
                </a:solidFill>
                <a:latin typeface="Calibri" pitchFamily="34" charset="0"/>
                <a:cs typeface="Calibri" pitchFamily="34" charset="0"/>
              </a:rPr>
              <a:t> for the Finance </a:t>
            </a:r>
            <a:r>
              <a:rPr lang="fr-CH" sz="1200" b="1" dirty="0" err="1">
                <a:solidFill>
                  <a:schemeClr val="bg2">
                    <a:lumMod val="50000"/>
                  </a:schemeClr>
                </a:solidFill>
                <a:latin typeface="Calibri" pitchFamily="34" charset="0"/>
                <a:cs typeface="Calibri" pitchFamily="34" charset="0"/>
              </a:rPr>
              <a:t>department</a:t>
            </a:r>
            <a:r>
              <a:rPr lang="fr-CH" sz="1200" b="1" dirty="0">
                <a:solidFill>
                  <a:schemeClr val="bg2">
                    <a:lumMod val="50000"/>
                  </a:schemeClr>
                </a:solidFill>
                <a:latin typeface="Calibri" pitchFamily="34" charset="0"/>
                <a:cs typeface="Calibri" pitchFamily="34" charset="0"/>
              </a:rPr>
              <a:t> of the Client. It must not </a:t>
            </a:r>
            <a:r>
              <a:rPr lang="fr-CH" sz="1200" b="1" dirty="0" err="1">
                <a:solidFill>
                  <a:schemeClr val="bg2">
                    <a:lumMod val="50000"/>
                  </a:schemeClr>
                </a:solidFill>
                <a:latin typeface="Calibri" pitchFamily="34" charset="0"/>
                <a:cs typeface="Calibri" pitchFamily="34" charset="0"/>
              </a:rPr>
              <a:t>be</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communicated</a:t>
            </a:r>
            <a:r>
              <a:rPr lang="fr-CH" sz="1200" b="1">
                <a:solidFill>
                  <a:schemeClr val="bg2">
                    <a:lumMod val="50000"/>
                  </a:schemeClr>
                </a:solidFill>
                <a:latin typeface="Calibri" pitchFamily="34" charset="0"/>
                <a:cs typeface="Calibri" pitchFamily="34" charset="0"/>
              </a:rPr>
              <a:t> or published</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externally</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without</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prior</a:t>
            </a:r>
            <a:r>
              <a:rPr lang="fr-CH" sz="1200" b="1" dirty="0">
                <a:solidFill>
                  <a:schemeClr val="bg2">
                    <a:lumMod val="50000"/>
                  </a:schemeClr>
                </a:solidFill>
                <a:latin typeface="Calibri" pitchFamily="34" charset="0"/>
                <a:cs typeface="Calibri" pitchFamily="34" charset="0"/>
              </a:rPr>
              <a:t> </a:t>
            </a:r>
            <a:r>
              <a:rPr lang="fr-CH" sz="1200" b="1" dirty="0" err="1">
                <a:solidFill>
                  <a:schemeClr val="bg2">
                    <a:lumMod val="50000"/>
                  </a:schemeClr>
                </a:solidFill>
                <a:latin typeface="Calibri" pitchFamily="34" charset="0"/>
                <a:cs typeface="Calibri" pitchFamily="34" charset="0"/>
              </a:rPr>
              <a:t>written</a:t>
            </a:r>
            <a:r>
              <a:rPr lang="fr-CH" sz="1200" b="1" dirty="0">
                <a:solidFill>
                  <a:schemeClr val="bg2">
                    <a:lumMod val="50000"/>
                  </a:schemeClr>
                </a:solidFill>
                <a:latin typeface="Calibri" pitchFamily="34" charset="0"/>
                <a:cs typeface="Calibri" pitchFamily="34" charset="0"/>
              </a:rPr>
              <a:t> consent of  KERIUS FINANCE </a:t>
            </a:r>
          </a:p>
          <a:p>
            <a:pPr defTabSz="914400" eaLnBrk="1" fontAlgn="auto" hangingPunct="1">
              <a:spcBef>
                <a:spcPct val="20000"/>
              </a:spcBef>
              <a:spcAft>
                <a:spcPts val="0"/>
              </a:spcAft>
              <a:defRPr/>
            </a:pPr>
            <a:endParaRPr lang="fr-FR" sz="1200" dirty="0">
              <a:solidFill>
                <a:schemeClr val="bg2">
                  <a:lumMod val="50000"/>
                </a:schemeClr>
              </a:solidFill>
              <a:latin typeface="Calibri" pitchFamily="34" charset="0"/>
              <a:cs typeface="Calibri" pitchFamily="34" charset="0"/>
            </a:endParaRPr>
          </a:p>
          <a:p>
            <a:pPr algn="just" defTabSz="914400" eaLnBrk="1" fontAlgn="auto" hangingPunct="1">
              <a:spcBef>
                <a:spcPct val="20000"/>
              </a:spcBef>
              <a:spcAft>
                <a:spcPts val="0"/>
              </a:spcAft>
              <a:defRPr/>
            </a:pPr>
            <a:r>
              <a:rPr lang="en-GB" sz="1200" dirty="0">
                <a:solidFill>
                  <a:schemeClr val="bg2">
                    <a:lumMod val="50000"/>
                  </a:scheme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chemeClr val="bg2">
                    <a:lumMod val="50000"/>
                  </a:scheme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chemeClr val="bg2">
                    <a:lumMod val="50000"/>
                  </a:schemeClr>
                </a:solidFill>
                <a:latin typeface="Calibri" pitchFamily="34" charset="0"/>
                <a:cs typeface="Calibri" pitchFamily="34" charset="0"/>
              </a:rPr>
              <a:t>solicitation</a:t>
            </a:r>
            <a:r>
              <a:rPr lang="fr-FR" sz="1200" dirty="0">
                <a:solidFill>
                  <a:schemeClr val="bg2">
                    <a:lumMod val="50000"/>
                  </a:schemeClr>
                </a:solidFill>
                <a:latin typeface="Calibri" pitchFamily="34" charset="0"/>
                <a:cs typeface="Calibri" pitchFamily="34" charset="0"/>
              </a:rPr>
              <a:t> to enter </a:t>
            </a:r>
            <a:r>
              <a:rPr lang="fr-FR" sz="1200" dirty="0" err="1">
                <a:solidFill>
                  <a:schemeClr val="bg2">
                    <a:lumMod val="50000"/>
                  </a:schemeClr>
                </a:solidFill>
                <a:latin typeface="Calibri" pitchFamily="34" charset="0"/>
                <a:cs typeface="Calibri" pitchFamily="34" charset="0"/>
              </a:rPr>
              <a:t>into</a:t>
            </a:r>
            <a:r>
              <a:rPr lang="fr-FR" sz="1200" dirty="0">
                <a:solidFill>
                  <a:schemeClr val="bg2">
                    <a:lumMod val="50000"/>
                  </a:schemeClr>
                </a:solidFill>
                <a:latin typeface="Calibri" pitchFamily="34" charset="0"/>
                <a:cs typeface="Calibri" pitchFamily="34" charset="0"/>
              </a:rPr>
              <a:t> the transactions or processes described </a:t>
            </a:r>
            <a:r>
              <a:rPr lang="fr-FR" sz="1200" dirty="0" err="1">
                <a:solidFill>
                  <a:schemeClr val="bg2">
                    <a:lumMod val="50000"/>
                  </a:schemeClr>
                </a:solidFill>
                <a:latin typeface="Calibri" pitchFamily="34" charset="0"/>
                <a:cs typeface="Calibri" pitchFamily="34" charset="0"/>
              </a:rPr>
              <a:t>herein</a:t>
            </a:r>
            <a:r>
              <a:rPr lang="fr-FR" sz="1200" dirty="0">
                <a:solidFill>
                  <a:schemeClr val="bg2">
                    <a:lumMod val="50000"/>
                  </a:schemeClr>
                </a:solidFill>
                <a:latin typeface="Calibri" pitchFamily="34" charset="0"/>
                <a:cs typeface="Calibri" pitchFamily="34" charset="0"/>
              </a:rPr>
              <a:t>.  If the Client </a:t>
            </a:r>
            <a:r>
              <a:rPr lang="fr-FR" sz="1200" dirty="0" err="1">
                <a:solidFill>
                  <a:schemeClr val="bg2">
                    <a:lumMod val="50000"/>
                  </a:schemeClr>
                </a:solidFill>
                <a:latin typeface="Calibri" pitchFamily="34" charset="0"/>
                <a:cs typeface="Calibri" pitchFamily="34" charset="0"/>
              </a:rPr>
              <a:t>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interested</a:t>
            </a:r>
            <a:r>
              <a:rPr lang="fr-FR" sz="1200" dirty="0">
                <a:solidFill>
                  <a:schemeClr val="bg2">
                    <a:lumMod val="50000"/>
                  </a:schemeClr>
                </a:solidFill>
                <a:latin typeface="Calibri" pitchFamily="34" charset="0"/>
                <a:cs typeface="Calibri" pitchFamily="34" charset="0"/>
              </a:rPr>
              <a:t> in setting up this type of transactions or processes, the Client </a:t>
            </a:r>
            <a:r>
              <a:rPr lang="fr-FR" sz="1200" dirty="0" err="1">
                <a:solidFill>
                  <a:schemeClr val="bg2">
                    <a:lumMod val="50000"/>
                  </a:schemeClr>
                </a:solidFill>
                <a:latin typeface="Calibri" pitchFamily="34" charset="0"/>
                <a:cs typeface="Calibri" pitchFamily="34" charset="0"/>
              </a:rPr>
              <a:t>should</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conduct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analysis</a:t>
            </a:r>
            <a:r>
              <a:rPr lang="fr-FR" sz="1200" dirty="0">
                <a:solidFill>
                  <a:schemeClr val="bg2">
                    <a:lumMod val="50000"/>
                  </a:schemeClr>
                </a:solidFill>
                <a:latin typeface="Calibri" pitchFamily="34" charset="0"/>
                <a:cs typeface="Calibri" pitchFamily="34" charset="0"/>
              </a:rPr>
              <a:t> of the </a:t>
            </a:r>
            <a:r>
              <a:rPr lang="fr-FR" sz="1200" dirty="0" err="1">
                <a:solidFill>
                  <a:schemeClr val="bg2">
                    <a:lumMod val="50000"/>
                  </a:schemeClr>
                </a:solidFill>
                <a:latin typeface="Calibri" pitchFamily="34" charset="0"/>
                <a:cs typeface="Calibri" pitchFamily="34" charset="0"/>
              </a:rPr>
              <a:t>suitability</a:t>
            </a:r>
            <a:r>
              <a:rPr lang="fr-FR" sz="1200" dirty="0">
                <a:solidFill>
                  <a:schemeClr val="bg2">
                    <a:lumMod val="50000"/>
                  </a:schemeClr>
                </a:solidFill>
                <a:latin typeface="Calibri" pitchFamily="34" charset="0"/>
                <a:cs typeface="Calibri" pitchFamily="34" charset="0"/>
              </a:rPr>
              <a:t> to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needs</a:t>
            </a:r>
            <a:r>
              <a:rPr lang="fr-FR" sz="1200" dirty="0">
                <a:solidFill>
                  <a:schemeClr val="bg2">
                    <a:lumMod val="50000"/>
                  </a:schemeClr>
                </a:solidFill>
                <a:latin typeface="Calibri" pitchFamily="34" charset="0"/>
                <a:cs typeface="Calibri" pitchFamily="34" charset="0"/>
              </a:rPr>
              <a:t>.  The Client must </a:t>
            </a:r>
            <a:r>
              <a:rPr lang="fr-FR" sz="1200" dirty="0" err="1">
                <a:solidFill>
                  <a:schemeClr val="bg2">
                    <a:lumMod val="50000"/>
                  </a:schemeClr>
                </a:solidFill>
                <a:latin typeface="Calibri" pitchFamily="34" charset="0"/>
                <a:cs typeface="Calibri" pitchFamily="34" charset="0"/>
              </a:rPr>
              <a:t>also</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verify</a:t>
            </a:r>
            <a:r>
              <a:rPr lang="fr-FR" sz="1200" dirty="0">
                <a:solidFill>
                  <a:schemeClr val="bg2">
                    <a:lumMod val="50000"/>
                  </a:schemeClr>
                </a:solidFill>
                <a:latin typeface="Calibri" pitchFamily="34" charset="0"/>
                <a:cs typeface="Calibri" pitchFamily="34" charset="0"/>
              </a:rPr>
              <a:t> the </a:t>
            </a:r>
            <a:r>
              <a:rPr lang="fr-FR" sz="1200" dirty="0" err="1">
                <a:solidFill>
                  <a:schemeClr val="bg2">
                    <a:lumMod val="50000"/>
                  </a:schemeClr>
                </a:solidFill>
                <a:latin typeface="Calibri" pitchFamily="34" charset="0"/>
                <a:cs typeface="Calibri" pitchFamily="34" charset="0"/>
              </a:rPr>
              <a:t>consequences</a:t>
            </a:r>
            <a:r>
              <a:rPr lang="fr-FR" sz="1200" dirty="0">
                <a:solidFill>
                  <a:schemeClr val="bg2">
                    <a:lumMod val="50000"/>
                  </a:schemeClr>
                </a:solidFill>
                <a:latin typeface="Calibri" pitchFamily="34" charset="0"/>
                <a:cs typeface="Calibri" pitchFamily="34" charset="0"/>
              </a:rPr>
              <a:t> of </a:t>
            </a:r>
            <a:r>
              <a:rPr lang="fr-FR" sz="1200" dirty="0" err="1">
                <a:solidFill>
                  <a:schemeClr val="bg2">
                    <a:lumMod val="50000"/>
                  </a:schemeClr>
                </a:solidFill>
                <a:latin typeface="Calibri" pitchFamily="34" charset="0"/>
                <a:cs typeface="Calibri" pitchFamily="34" charset="0"/>
              </a:rPr>
              <a:t>his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decisions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including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accounting</a:t>
            </a:r>
            <a:r>
              <a:rPr lang="fr-FR" sz="1200" dirty="0">
                <a:solidFill>
                  <a:schemeClr val="bg2">
                    <a:lumMod val="50000"/>
                  </a:schemeClr>
                </a:solidFill>
                <a:latin typeface="Calibri" pitchFamily="34" charset="0"/>
                <a:cs typeface="Calibri" pitchFamily="34" charset="0"/>
              </a:rPr>
              <a:t> and fiscal  aspects. </a:t>
            </a:r>
            <a:r>
              <a:rPr lang="en-GB" sz="1200" dirty="0">
                <a:solidFill>
                  <a:schemeClr val="bg2">
                    <a:lumMod val="50000"/>
                  </a:schemeClr>
                </a:solidFill>
                <a:latin typeface="Calibri" pitchFamily="34" charset="0"/>
                <a:cs typeface="Calibri" pitchFamily="34" charset="0"/>
              </a:rPr>
              <a:t>The Client is also responsible for the implementation of his decisions.</a:t>
            </a:r>
          </a:p>
          <a:p>
            <a:pPr algn="just" defTabSz="914400" eaLnBrk="1" fontAlgn="auto" hangingPunct="1">
              <a:spcBef>
                <a:spcPct val="20000"/>
              </a:spcBef>
              <a:spcAft>
                <a:spcPts val="0"/>
              </a:spcAft>
              <a:defRPr/>
            </a:pPr>
            <a:r>
              <a:rPr lang="fr-FR" sz="1200" dirty="0" err="1">
                <a:solidFill>
                  <a:schemeClr val="bg2">
                    <a:lumMod val="50000"/>
                  </a:schemeClr>
                </a:solidFill>
                <a:latin typeface="Calibri" pitchFamily="34" charset="0"/>
                <a:cs typeface="Calibri" pitchFamily="34" charset="0"/>
              </a:rPr>
              <a:t>Neither</a:t>
            </a:r>
            <a:r>
              <a:rPr lang="fr-FR" sz="1200" dirty="0">
                <a:solidFill>
                  <a:schemeClr val="bg2">
                    <a:lumMod val="50000"/>
                  </a:schemeClr>
                </a:solidFill>
                <a:latin typeface="Calibri" pitchFamily="34" charset="0"/>
                <a:cs typeface="Calibri" pitchFamily="34" charset="0"/>
              </a:rPr>
              <a:t>  KERIUS FINANCE </a:t>
            </a:r>
            <a:r>
              <a:rPr lang="fr-FR" sz="1200" dirty="0" err="1">
                <a:solidFill>
                  <a:schemeClr val="bg2">
                    <a:lumMod val="50000"/>
                  </a:schemeClr>
                </a:solidFill>
                <a:latin typeface="Calibri" pitchFamily="34" charset="0"/>
                <a:cs typeface="Calibri" pitchFamily="34" charset="0"/>
              </a:rPr>
              <a:t>nor</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its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directors</a:t>
            </a:r>
            <a:r>
              <a:rPr lang="fr-FR" sz="1200" dirty="0">
                <a:solidFill>
                  <a:schemeClr val="bg2">
                    <a:lumMod val="50000"/>
                  </a:schemeClr>
                </a:solidFill>
                <a:latin typeface="Calibri" pitchFamily="34" charset="0"/>
                <a:cs typeface="Calibri" pitchFamily="34" charset="0"/>
              </a:rPr>
              <a:t> and </a:t>
            </a:r>
            <a:r>
              <a:rPr lang="fr-FR" sz="1200" dirty="0" err="1">
                <a:solidFill>
                  <a:schemeClr val="bg2">
                    <a:lumMod val="50000"/>
                  </a:schemeClr>
                </a:solidFill>
                <a:latin typeface="Calibri" pitchFamily="34" charset="0"/>
                <a:cs typeface="Calibri" pitchFamily="34" charset="0"/>
              </a:rPr>
              <a:t>employees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accept</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for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loss</a:t>
            </a:r>
            <a:r>
              <a:rPr lang="fr-FR" sz="1200" dirty="0">
                <a:solidFill>
                  <a:schemeClr val="bg2">
                    <a:lumMod val="50000"/>
                  </a:schemeClr>
                </a:solidFill>
                <a:latin typeface="Calibri" pitchFamily="34" charset="0"/>
                <a:cs typeface="Calibri" pitchFamily="34" charset="0"/>
              </a:rPr>
              <a:t> or damage </a:t>
            </a:r>
            <a:r>
              <a:rPr lang="fr-FR" sz="1200" dirty="0" err="1">
                <a:solidFill>
                  <a:schemeClr val="bg2">
                    <a:lumMod val="50000"/>
                  </a:schemeClr>
                </a:solidFill>
                <a:latin typeface="Calibri" pitchFamily="34" charset="0"/>
                <a:cs typeface="Calibri" pitchFamily="34" charset="0"/>
              </a:rPr>
              <a:t>resulting</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from</a:t>
            </a:r>
            <a:r>
              <a:rPr lang="fr-FR" sz="1200" dirty="0">
                <a:solidFill>
                  <a:schemeClr val="bg2">
                    <a:lumMod val="50000"/>
                  </a:schemeClr>
                </a:solidFill>
                <a:latin typeface="Calibri" pitchFamily="34" charset="0"/>
                <a:cs typeface="Calibri" pitchFamily="34" charset="0"/>
              </a:rPr>
              <a:t> the use of this document and </a:t>
            </a:r>
            <a:r>
              <a:rPr lang="fr-FR" sz="1200" dirty="0" err="1">
                <a:solidFill>
                  <a:schemeClr val="bg2">
                    <a:lumMod val="50000"/>
                  </a:schemeClr>
                </a:solidFill>
                <a:latin typeface="Calibri" pitchFamily="34" charset="0"/>
                <a:cs typeface="Calibri" pitchFamily="34" charset="0"/>
              </a:rPr>
              <a:t>expressly</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excludes</a:t>
            </a:r>
            <a:r>
              <a:rPr lang="fr-FR" sz="1200" dirty="0">
                <a:solidFill>
                  <a:schemeClr val="bg2">
                    <a:lumMod val="50000"/>
                  </a:schemeClr>
                </a:solidFill>
                <a:latin typeface="Calibri" pitchFamily="34" charset="0"/>
                <a:cs typeface="Calibri" pitchFamily="34" charset="0"/>
              </a:rPr>
              <a:t> all </a:t>
            </a:r>
            <a:r>
              <a:rPr lang="fr-FR" sz="1200" dirty="0" err="1">
                <a:solidFill>
                  <a:schemeClr val="bg2">
                    <a:lumMod val="50000"/>
                  </a:schemeClr>
                </a:solidFill>
                <a:latin typeface="Calibri" pitchFamily="34" charset="0"/>
                <a:cs typeface="Calibri" pitchFamily="34" charset="0"/>
              </a:rPr>
              <a:t>liability</a:t>
            </a:r>
            <a:r>
              <a:rPr lang="fr-FR" sz="1200" dirty="0">
                <a:solidFill>
                  <a:schemeClr val="bg2">
                    <a:lumMod val="50000"/>
                  </a:schemeClr>
                </a:solidFill>
                <a:latin typeface="Calibri" pitchFamily="34" charset="0"/>
                <a:cs typeface="Calibri" pitchFamily="34" charset="0"/>
              </a:rPr>
              <a:t> in respect of </a:t>
            </a:r>
            <a:r>
              <a:rPr lang="fr-FR" sz="1200" dirty="0" err="1">
                <a:solidFill>
                  <a:schemeClr val="bg2">
                    <a:lumMod val="50000"/>
                  </a:schemeClr>
                </a:solidFill>
                <a:latin typeface="Calibri" pitchFamily="34" charset="0"/>
                <a:cs typeface="Calibri" pitchFamily="34" charset="0"/>
              </a:rPr>
              <a:t>any</a:t>
            </a:r>
            <a:r>
              <a:rPr lang="fr-FR" sz="1200" dirty="0">
                <a:solidFill>
                  <a:schemeClr val="bg2">
                    <a:lumMod val="50000"/>
                  </a:schemeClr>
                </a:solidFill>
                <a:latin typeface="Calibri" pitchFamily="34" charset="0"/>
                <a:cs typeface="Calibri" pitchFamily="34" charset="0"/>
              </a:rPr>
              <a:t> implication of the described </a:t>
            </a:r>
            <a:r>
              <a:rPr lang="fr-FR" sz="1200" dirty="0" err="1">
                <a:solidFill>
                  <a:schemeClr val="bg2">
                    <a:lumMod val="50000"/>
                  </a:schemeClr>
                </a:solidFill>
                <a:latin typeface="Calibri" pitchFamily="34" charset="0"/>
                <a:cs typeface="Calibri" pitchFamily="34" charset="0"/>
              </a:rPr>
              <a:t>ideas</a:t>
            </a:r>
            <a:r>
              <a:rPr lang="fr-FR" sz="1200" dirty="0">
                <a:solidFill>
                  <a:schemeClr val="bg2">
                    <a:lumMod val="50000"/>
                  </a:schemeClr>
                </a:solidFill>
                <a:latin typeface="Calibri" pitchFamily="34" charset="0"/>
                <a:cs typeface="Calibri" pitchFamily="34" charset="0"/>
              </a:rPr>
              <a:t> or transactions on the </a:t>
            </a:r>
            <a:r>
              <a:rPr lang="fr-FR" sz="1200" dirty="0" err="1">
                <a:solidFill>
                  <a:schemeClr val="bg2">
                    <a:lumMod val="50000"/>
                  </a:schemeClr>
                </a:solidFill>
                <a:latin typeface="Calibri" pitchFamily="34" charset="0"/>
                <a:cs typeface="Calibri" pitchFamily="34" charset="0"/>
              </a:rPr>
              <a:t>Client’s</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own</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specific</a:t>
            </a:r>
            <a:r>
              <a:rPr lang="fr-FR" sz="1200" dirty="0">
                <a:solidFill>
                  <a:schemeClr val="bg2">
                    <a:lumMod val="50000"/>
                  </a:schemeClr>
                </a:solidFill>
                <a:latin typeface="Calibri" pitchFamily="34" charset="0"/>
                <a:cs typeface="Calibri" pitchFamily="34" charset="0"/>
              </a:rPr>
              <a:t> </a:t>
            </a:r>
            <a:r>
              <a:rPr lang="fr-FR" sz="1200" dirty="0" err="1">
                <a:solidFill>
                  <a:schemeClr val="bg2">
                    <a:lumMod val="50000"/>
                  </a:schemeClr>
                </a:solidFill>
                <a:latin typeface="Calibri" pitchFamily="34" charset="0"/>
                <a:cs typeface="Calibri" pitchFamily="34" charset="0"/>
              </a:rPr>
              <a:t>particulars</a:t>
            </a:r>
            <a:r>
              <a:rPr lang="fr-FR" sz="1200" dirty="0">
                <a:solidFill>
                  <a:schemeClr val="bg2">
                    <a:lumMod val="50000"/>
                  </a:scheme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eaLnBrk="1" hangingPunct="1">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67639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5187" y="4093007"/>
            <a:ext cx="4581955" cy="2607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111" y="4093008"/>
            <a:ext cx="4242836" cy="2607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oneTexte 3"/>
          <p:cNvSpPr txBox="1"/>
          <p:nvPr/>
        </p:nvSpPr>
        <p:spPr>
          <a:xfrm>
            <a:off x="1745692" y="393066"/>
            <a:ext cx="6390751" cy="400110"/>
          </a:xfrm>
          <a:prstGeom prst="rect">
            <a:avLst/>
          </a:prstGeom>
          <a:noFill/>
        </p:spPr>
        <p:txBody>
          <a:bodyPr wrap="square" rtlCol="0">
            <a:spAutoFit/>
          </a:bodyPr>
          <a:lstStyle/>
          <a:p>
            <a:pPr algn="ctr"/>
            <a:r>
              <a:rPr lang="fr-FR" sz="2000" b="1" dirty="0" smtClean="0">
                <a:latin typeface="Calibri" panose="020F0502020204030204" pitchFamily="34" charset="0"/>
              </a:rPr>
              <a:t>Problème lié aux taux négatifs</a:t>
            </a:r>
            <a:endParaRPr lang="fr-FR" sz="2000" b="1" dirty="0">
              <a:latin typeface="Calibri" panose="020F0502020204030204" pitchFamily="34" charset="0"/>
            </a:endParaRPr>
          </a:p>
        </p:txBody>
      </p:sp>
      <p:sp>
        <p:nvSpPr>
          <p:cNvPr id="5" name="ZoneTexte 4"/>
          <p:cNvSpPr txBox="1"/>
          <p:nvPr/>
        </p:nvSpPr>
        <p:spPr>
          <a:xfrm>
            <a:off x="231111" y="1111320"/>
            <a:ext cx="8748668" cy="2939266"/>
          </a:xfrm>
          <a:prstGeom prst="rect">
            <a:avLst/>
          </a:prstGeom>
          <a:noFill/>
          <a:ln>
            <a:solidFill>
              <a:schemeClr val="bg1">
                <a:lumMod val="50000"/>
              </a:schemeClr>
            </a:solidFill>
          </a:ln>
        </p:spPr>
        <p:txBody>
          <a:bodyPr wrap="square" rtlCol="0">
            <a:spAutoFit/>
          </a:bodyPr>
          <a:lstStyle/>
          <a:p>
            <a:pPr algn="just"/>
            <a:r>
              <a:rPr lang="fr-FR" sz="1500" dirty="0" smtClean="0">
                <a:latin typeface="Calibri" panose="020F0502020204030204" pitchFamily="34" charset="0"/>
              </a:rPr>
              <a:t>Les </a:t>
            </a:r>
            <a:r>
              <a:rPr lang="fr-FR" sz="1500" b="1" dirty="0" smtClean="0">
                <a:latin typeface="Calibri" panose="020F0502020204030204" pitchFamily="34" charset="0"/>
              </a:rPr>
              <a:t>taux euro à court et moyen terme sont sur leurs plus bas niveaux historiques </a:t>
            </a:r>
            <a:r>
              <a:rPr lang="fr-FR" sz="1500" dirty="0" smtClean="0">
                <a:latin typeface="Calibri" panose="020F0502020204030204" pitchFamily="34" charset="0"/>
              </a:rPr>
              <a:t>du fait de la faiblesse persistante de la croissance et des actions  « quantitatives » de nombreuses banques centrales, dont la BCE, pour tenter de relancer l’inflation: taux monétaires négatifs, rachats massifs d’obligations pour faire baisser les taux fixés par l’offre et la demande et injections de liquidités pour favoriser les prêts.</a:t>
            </a:r>
          </a:p>
          <a:p>
            <a:pPr algn="just"/>
            <a:r>
              <a:rPr lang="fr-FR" sz="1500" dirty="0" smtClean="0">
                <a:latin typeface="Calibri" panose="020F0502020204030204" pitchFamily="34" charset="0"/>
              </a:rPr>
              <a:t>En conséquence:</a:t>
            </a:r>
          </a:p>
          <a:p>
            <a:pPr marL="285750" indent="-285750" algn="just">
              <a:buFontTx/>
              <a:buChar char="-"/>
            </a:pPr>
            <a:r>
              <a:rPr lang="fr-FR" sz="1500" dirty="0">
                <a:latin typeface="Calibri" panose="020F0502020204030204" pitchFamily="34" charset="0"/>
              </a:rPr>
              <a:t>l</a:t>
            </a:r>
            <a:r>
              <a:rPr lang="fr-FR" sz="1500" dirty="0" smtClean="0">
                <a:latin typeface="Calibri" panose="020F0502020204030204" pitchFamily="34" charset="0"/>
              </a:rPr>
              <a:t>’Euribor 3 mois projeté est négatif jusqu’à 2020;</a:t>
            </a:r>
            <a:endParaRPr lang="fr-FR" sz="1500" dirty="0">
              <a:latin typeface="Calibri" panose="020F0502020204030204" pitchFamily="34" charset="0"/>
            </a:endParaRPr>
          </a:p>
          <a:p>
            <a:pPr marL="285750" indent="-285750" algn="just">
              <a:buFontTx/>
              <a:buChar char="-"/>
            </a:pPr>
            <a:r>
              <a:rPr lang="fr-FR" sz="1500" dirty="0" smtClean="0">
                <a:latin typeface="Calibri" panose="020F0502020204030204" pitchFamily="34" charset="0"/>
              </a:rPr>
              <a:t>les taux de swap sont négatifs jusqu’à une maturité supérieure à 7 ans. </a:t>
            </a:r>
          </a:p>
          <a:p>
            <a:pPr algn="just">
              <a:spcBef>
                <a:spcPts val="300"/>
              </a:spcBef>
            </a:pPr>
            <a:r>
              <a:rPr lang="fr-FR" sz="1500" dirty="0" smtClean="0">
                <a:latin typeface="Calibri" panose="020F0502020204030204" pitchFamily="34" charset="0"/>
              </a:rPr>
              <a:t>Face à ces taux négatifs, qui doivent normalement se répercuter sur les prêts au bénéfice des emprunteurs, qui devraient toucher des intérêts sur les montants empruntés, </a:t>
            </a:r>
            <a:r>
              <a:rPr lang="fr-FR" sz="1500" b="1" dirty="0" smtClean="0">
                <a:latin typeface="Calibri" panose="020F0502020204030204" pitchFamily="34" charset="0"/>
              </a:rPr>
              <a:t>les banques ont instauré un plancher (« </a:t>
            </a:r>
            <a:r>
              <a:rPr lang="fr-FR" sz="1500" b="1" dirty="0" err="1" smtClean="0">
                <a:latin typeface="Calibri" panose="020F0502020204030204" pitchFamily="34" charset="0"/>
              </a:rPr>
              <a:t>floor</a:t>
            </a:r>
            <a:r>
              <a:rPr lang="fr-FR" sz="1500" b="1" dirty="0" smtClean="0">
                <a:latin typeface="Calibri" panose="020F0502020204030204" pitchFamily="34" charset="0"/>
              </a:rPr>
              <a:t> ») sur la rémunération de leurs financements</a:t>
            </a:r>
            <a:r>
              <a:rPr lang="fr-FR" sz="1500" dirty="0" smtClean="0">
                <a:latin typeface="Calibri" panose="020F0502020204030204" pitchFamily="34" charset="0"/>
              </a:rPr>
              <a:t>.</a:t>
            </a:r>
          </a:p>
          <a:p>
            <a:pPr algn="just">
              <a:spcBef>
                <a:spcPts val="300"/>
              </a:spcBef>
            </a:pPr>
            <a:r>
              <a:rPr lang="fr-FR" sz="1500" dirty="0" smtClean="0">
                <a:latin typeface="Calibri" panose="020F0502020204030204" pitchFamily="34" charset="0"/>
              </a:rPr>
              <a:t>Or, ces </a:t>
            </a:r>
            <a:r>
              <a:rPr lang="fr-FR" sz="1500" b="1" dirty="0" smtClean="0">
                <a:latin typeface="Calibri" panose="020F0502020204030204" pitchFamily="34" charset="0"/>
              </a:rPr>
              <a:t>planchers annihilent l’efficacité des swaps (et des tunnels/</a:t>
            </a:r>
            <a:r>
              <a:rPr lang="fr-FR" sz="1500" b="1" dirty="0" err="1" smtClean="0">
                <a:latin typeface="Calibri" panose="020F0502020204030204" pitchFamily="34" charset="0"/>
              </a:rPr>
              <a:t>collars</a:t>
            </a:r>
            <a:r>
              <a:rPr lang="fr-FR" sz="1500" b="1" dirty="0" smtClean="0">
                <a:latin typeface="Calibri" panose="020F0502020204030204" pitchFamily="34" charset="0"/>
              </a:rPr>
              <a:t>) </a:t>
            </a:r>
            <a:r>
              <a:rPr lang="fr-FR" sz="1500" dirty="0" smtClean="0">
                <a:latin typeface="Calibri" panose="020F0502020204030204" pitchFamily="34" charset="0"/>
              </a:rPr>
              <a:t>qui ne sont pas prévus pour répliquer cette situation de taux variables négatifs (</a:t>
            </a:r>
            <a:r>
              <a:rPr lang="fr-FR" sz="1500" dirty="0" err="1" smtClean="0">
                <a:latin typeface="Calibri" panose="020F0502020204030204" pitchFamily="34" charset="0"/>
              </a:rPr>
              <a:t>cf</a:t>
            </a:r>
            <a:r>
              <a:rPr lang="fr-FR" sz="1500" dirty="0" smtClean="0">
                <a:latin typeface="Calibri" panose="020F0502020204030204" pitchFamily="34" charset="0"/>
              </a:rPr>
              <a:t> informations ci-après).</a:t>
            </a:r>
            <a:endParaRPr lang="fr-FR" sz="1500" dirty="0">
              <a:latin typeface="Calibri" panose="020F0502020204030204" pitchFamily="34" charset="0"/>
            </a:endParaRPr>
          </a:p>
        </p:txBody>
      </p:sp>
      <p:sp>
        <p:nvSpPr>
          <p:cNvPr id="2" name="ZoneTexte 1"/>
          <p:cNvSpPr txBox="1"/>
          <p:nvPr/>
        </p:nvSpPr>
        <p:spPr>
          <a:xfrm>
            <a:off x="5074417" y="5934075"/>
            <a:ext cx="1164458" cy="246221"/>
          </a:xfrm>
          <a:prstGeom prst="rect">
            <a:avLst/>
          </a:prstGeom>
          <a:solidFill>
            <a:schemeClr val="bg1"/>
          </a:solidFill>
          <a:ln>
            <a:solidFill>
              <a:schemeClr val="bg1">
                <a:lumMod val="65000"/>
              </a:schemeClr>
            </a:solidFill>
          </a:ln>
        </p:spPr>
        <p:txBody>
          <a:bodyPr wrap="square" rtlCol="0">
            <a:spAutoFit/>
          </a:bodyPr>
          <a:lstStyle/>
          <a:p>
            <a:r>
              <a:rPr lang="fr-FR" sz="1000" dirty="0" smtClean="0">
                <a:latin typeface="Calibri" panose="020F0502020204030204" pitchFamily="34" charset="0"/>
              </a:rPr>
              <a:t>Cours historiques</a:t>
            </a:r>
            <a:endParaRPr lang="fr-FR" sz="1000" dirty="0">
              <a:latin typeface="Calibri" panose="020F0502020204030204" pitchFamily="34" charset="0"/>
            </a:endParaRPr>
          </a:p>
        </p:txBody>
      </p:sp>
      <p:sp>
        <p:nvSpPr>
          <p:cNvPr id="7" name="ZoneTexte 6"/>
          <p:cNvSpPr txBox="1"/>
          <p:nvPr/>
        </p:nvSpPr>
        <p:spPr>
          <a:xfrm>
            <a:off x="6320118" y="4435995"/>
            <a:ext cx="1604683" cy="400110"/>
          </a:xfrm>
          <a:prstGeom prst="rect">
            <a:avLst/>
          </a:prstGeom>
          <a:solidFill>
            <a:schemeClr val="bg1"/>
          </a:solidFill>
          <a:ln>
            <a:solidFill>
              <a:schemeClr val="bg1">
                <a:lumMod val="65000"/>
              </a:schemeClr>
            </a:solidFill>
          </a:ln>
        </p:spPr>
        <p:txBody>
          <a:bodyPr wrap="square" rtlCol="0">
            <a:spAutoFit/>
          </a:bodyPr>
          <a:lstStyle/>
          <a:p>
            <a:pPr algn="just"/>
            <a:r>
              <a:rPr lang="fr-FR" sz="1000" dirty="0" smtClean="0">
                <a:latin typeface="Calibri" panose="020F0502020204030204" pitchFamily="34" charset="0"/>
              </a:rPr>
              <a:t>Cours projetés (anticipés par le marché)</a:t>
            </a:r>
            <a:endParaRPr lang="fr-FR" sz="1000" dirty="0">
              <a:latin typeface="Calibri" panose="020F0502020204030204" pitchFamily="34" charset="0"/>
            </a:endParaRPr>
          </a:p>
        </p:txBody>
      </p:sp>
    </p:spTree>
    <p:extLst>
      <p:ext uri="{BB962C8B-B14F-4D97-AF65-F5344CB8AC3E}">
        <p14:creationId xmlns:p14="http://schemas.microsoft.com/office/powerpoint/2010/main" val="4281400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600199" y="300218"/>
            <a:ext cx="6659217" cy="707886"/>
          </a:xfrm>
          <a:prstGeom prst="rect">
            <a:avLst/>
          </a:prstGeom>
          <a:noFill/>
        </p:spPr>
        <p:txBody>
          <a:bodyPr wrap="square" rtlCol="0">
            <a:spAutoFit/>
          </a:bodyPr>
          <a:lstStyle/>
          <a:p>
            <a:pPr algn="ctr"/>
            <a:r>
              <a:rPr lang="fr-FR" sz="2000" b="1" dirty="0" smtClean="0">
                <a:latin typeface="Calibri" panose="020F0502020204030204" pitchFamily="34" charset="0"/>
              </a:rPr>
              <a:t>Inefficacité des swaps simples (et des tunnels/</a:t>
            </a:r>
            <a:r>
              <a:rPr lang="fr-FR" sz="2000" b="1" dirty="0" err="1" smtClean="0">
                <a:latin typeface="Calibri" panose="020F0502020204030204" pitchFamily="34" charset="0"/>
              </a:rPr>
              <a:t>collars</a:t>
            </a:r>
            <a:r>
              <a:rPr lang="fr-FR" sz="2000" b="1" dirty="0" smtClean="0">
                <a:latin typeface="Calibri" panose="020F0502020204030204" pitchFamily="34" charset="0"/>
              </a:rPr>
              <a:t>)</a:t>
            </a:r>
          </a:p>
          <a:p>
            <a:pPr algn="ctr"/>
            <a:r>
              <a:rPr lang="fr-FR" sz="2000" b="1" dirty="0" smtClean="0">
                <a:latin typeface="Calibri" panose="020F0502020204030204" pitchFamily="34" charset="0"/>
              </a:rPr>
              <a:t>si le financement embarque un plancher sur Euribor</a:t>
            </a:r>
            <a:endParaRPr lang="fr-FR" sz="2000" b="1" dirty="0">
              <a:latin typeface="Calibri" panose="020F0502020204030204" pitchFamily="34" charset="0"/>
            </a:endParaRPr>
          </a:p>
        </p:txBody>
      </p:sp>
      <p:sp>
        <p:nvSpPr>
          <p:cNvPr id="2" name="ZoneTexte 1"/>
          <p:cNvSpPr txBox="1"/>
          <p:nvPr/>
        </p:nvSpPr>
        <p:spPr>
          <a:xfrm>
            <a:off x="102870" y="1008104"/>
            <a:ext cx="8961120" cy="6055504"/>
          </a:xfrm>
          <a:prstGeom prst="rect">
            <a:avLst/>
          </a:prstGeom>
          <a:noFill/>
          <a:ln>
            <a:noFill/>
          </a:ln>
        </p:spPr>
        <p:txBody>
          <a:bodyPr wrap="square" rtlCol="0">
            <a:spAutoFit/>
          </a:bodyPr>
          <a:lstStyle/>
          <a:p>
            <a:pPr algn="just"/>
            <a:r>
              <a:rPr lang="fr-FR" sz="1500" dirty="0">
                <a:latin typeface="Calibri" panose="020F0502020204030204" pitchFamily="34" charset="0"/>
              </a:rPr>
              <a:t>Une vidéo détaillant ce souci est visible sur le blog de KERIUS Finance </a:t>
            </a:r>
            <a:r>
              <a:rPr lang="fr-FR" sz="1500" dirty="0">
                <a:latin typeface="Calibri" panose="020F0502020204030204" pitchFamily="34" charset="0"/>
                <a:hlinkClick r:id="rId3"/>
              </a:rPr>
              <a:t>en cliquant ici</a:t>
            </a:r>
            <a:r>
              <a:rPr lang="fr-FR" sz="1500" dirty="0">
                <a:latin typeface="Calibri" panose="020F0502020204030204" pitchFamily="34" charset="0"/>
              </a:rPr>
              <a:t>.</a:t>
            </a:r>
          </a:p>
          <a:p>
            <a:pPr algn="just"/>
            <a:endParaRPr lang="fr-FR" sz="1500" dirty="0" smtClean="0">
              <a:latin typeface="Calibri" panose="020F0502020204030204" pitchFamily="34" charset="0"/>
            </a:endParaRPr>
          </a:p>
          <a:p>
            <a:pPr algn="just"/>
            <a:r>
              <a:rPr lang="fr-FR" sz="1500" dirty="0" smtClean="0">
                <a:latin typeface="Calibri" panose="020F0502020204030204" pitchFamily="34" charset="0"/>
              </a:rPr>
              <a:t>Le </a:t>
            </a:r>
            <a:r>
              <a:rPr lang="fr-FR" sz="1500" dirty="0">
                <a:latin typeface="Calibri" panose="020F0502020204030204" pitchFamily="34" charset="0"/>
              </a:rPr>
              <a:t>contrat de financement prévoit que l’Euribor ne peut pas être </a:t>
            </a:r>
            <a:r>
              <a:rPr lang="fr-FR" sz="1500" dirty="0" smtClean="0">
                <a:latin typeface="Calibri" panose="020F0502020204030204" pitchFamily="34" charset="0"/>
              </a:rPr>
              <a:t>négatif, donc que la banque ne paiera pas d’intérêts à l’emprunteur. </a:t>
            </a:r>
            <a:endParaRPr lang="fr-FR" sz="1500" dirty="0">
              <a:latin typeface="Calibri" panose="020F0502020204030204" pitchFamily="34" charset="0"/>
            </a:endParaRPr>
          </a:p>
          <a:p>
            <a:pPr algn="just">
              <a:spcBef>
                <a:spcPts val="300"/>
              </a:spcBef>
            </a:pPr>
            <a:r>
              <a:rPr lang="fr-FR" sz="1500" dirty="0">
                <a:latin typeface="Calibri" panose="020F0502020204030204" pitchFamily="34" charset="0"/>
              </a:rPr>
              <a:t>Or, un swap de taux qui permet de fixer le taux d’une dette est un contrat par lequel l’entreprise s’engage </a:t>
            </a:r>
            <a:r>
              <a:rPr lang="fr-FR" sz="1500" dirty="0" smtClean="0">
                <a:latin typeface="Calibri" panose="020F0502020204030204" pitchFamily="34" charset="0"/>
              </a:rPr>
              <a:t>à:</a:t>
            </a:r>
          </a:p>
          <a:p>
            <a:pPr marL="285750" indent="-285750" algn="just">
              <a:buFontTx/>
              <a:buChar char="-"/>
            </a:pPr>
            <a:r>
              <a:rPr lang="fr-FR" sz="1500" dirty="0" smtClean="0">
                <a:latin typeface="Calibri" panose="020F0502020204030204" pitchFamily="34" charset="0"/>
              </a:rPr>
              <a:t>recevoir </a:t>
            </a:r>
            <a:r>
              <a:rPr lang="fr-FR" sz="1500" dirty="0">
                <a:latin typeface="Calibri" panose="020F0502020204030204" pitchFamily="34" charset="0"/>
              </a:rPr>
              <a:t>un taux variable sur le montant de la dette couverte (pour annuler celui du financement) </a:t>
            </a:r>
            <a:endParaRPr lang="fr-FR" sz="1500" dirty="0" smtClean="0">
              <a:latin typeface="Calibri" panose="020F0502020204030204" pitchFamily="34" charset="0"/>
            </a:endParaRPr>
          </a:p>
          <a:p>
            <a:pPr marL="285750" indent="-285750" algn="just">
              <a:buFontTx/>
              <a:buChar char="-"/>
            </a:pPr>
            <a:r>
              <a:rPr lang="fr-FR" sz="1500" dirty="0" smtClean="0">
                <a:latin typeface="Calibri" panose="020F0502020204030204" pitchFamily="34" charset="0"/>
              </a:rPr>
              <a:t>payer </a:t>
            </a:r>
            <a:r>
              <a:rPr lang="fr-FR" sz="1500" dirty="0">
                <a:latin typeface="Calibri" panose="020F0502020204030204" pitchFamily="34" charset="0"/>
              </a:rPr>
              <a:t>un taux fixe sur le même montant.</a:t>
            </a:r>
          </a:p>
          <a:p>
            <a:pPr algn="just"/>
            <a:endParaRPr lang="fr-FR" sz="1500" dirty="0" smtClean="0">
              <a:latin typeface="Calibri" panose="020F0502020204030204" pitchFamily="34" charset="0"/>
            </a:endParaRPr>
          </a:p>
          <a:p>
            <a:pPr algn="just"/>
            <a:r>
              <a:rPr lang="fr-FR" sz="1500" dirty="0" smtClean="0">
                <a:latin typeface="Calibri" panose="020F0502020204030204" pitchFamily="34" charset="0"/>
              </a:rPr>
              <a:t>Une couverture par swap classique, qui ne réplique pas ce plancher, c’est-à-dire dont la « jambe » variable n’inclurait pas également un plancher, présente deux inconvénients:</a:t>
            </a:r>
          </a:p>
          <a:p>
            <a:pPr marL="742950" lvl="1" indent="-285750" algn="just">
              <a:spcBef>
                <a:spcPts val="600"/>
              </a:spcBef>
              <a:buFontTx/>
              <a:buChar char="-"/>
            </a:pPr>
            <a:r>
              <a:rPr lang="fr-FR" sz="1500" dirty="0" smtClean="0">
                <a:latin typeface="Calibri" panose="020F0502020204030204" pitchFamily="34" charset="0"/>
              </a:rPr>
              <a:t>Pas de plafonnement du taux de financement global: le taux Euribor négatif s’ajoute au taux fixe à payer par l’entreprise.</a:t>
            </a:r>
          </a:p>
          <a:p>
            <a:pPr marL="742950" lvl="1" indent="-285750" algn="just">
              <a:spcBef>
                <a:spcPts val="600"/>
              </a:spcBef>
              <a:buFontTx/>
              <a:buChar char="-"/>
            </a:pPr>
            <a:r>
              <a:rPr lang="fr-FR" sz="1500" dirty="0" smtClean="0">
                <a:latin typeface="Calibri" panose="020F0502020204030204" pitchFamily="34" charset="0"/>
              </a:rPr>
              <a:t>Problème potentiel pour l’application de la comptabilité de couverture: si les couvertures ne sont plus considérées comme efficaces par les CAC du fait de ce déplafonnement du taux de financement, l’intégralité des variations de valorisation (mark to market) des swaps sera enregistrée en résultat financier</a:t>
            </a:r>
            <a:r>
              <a:rPr lang="fr-FR" sz="1500" dirty="0">
                <a:latin typeface="Calibri" panose="020F0502020204030204" pitchFamily="34" charset="0"/>
              </a:rPr>
              <a:t> </a:t>
            </a:r>
            <a:r>
              <a:rPr lang="fr-FR" sz="1500" dirty="0" smtClean="0">
                <a:latin typeface="Calibri" panose="020F0502020204030204" pitchFamily="34" charset="0"/>
              </a:rPr>
              <a:t>(autrement dit, pas différé dans le temps).</a:t>
            </a:r>
          </a:p>
          <a:p>
            <a:pPr algn="just"/>
            <a:endParaRPr lang="fr-FR" sz="1500" u="sng" dirty="0" smtClean="0">
              <a:latin typeface="Calibri" panose="020F0502020204030204" pitchFamily="34" charset="0"/>
            </a:endParaRPr>
          </a:p>
          <a:p>
            <a:pPr algn="just"/>
            <a:r>
              <a:rPr lang="fr-FR" sz="1500" dirty="0" smtClean="0">
                <a:latin typeface="Calibri" panose="020F0502020204030204" pitchFamily="34" charset="0"/>
              </a:rPr>
              <a:t>Un problème similaire se présente avec le </a:t>
            </a:r>
            <a:r>
              <a:rPr lang="fr-FR" sz="1500" dirty="0" err="1" smtClean="0">
                <a:latin typeface="Calibri" panose="020F0502020204030204" pitchFamily="34" charset="0"/>
              </a:rPr>
              <a:t>collar</a:t>
            </a:r>
            <a:r>
              <a:rPr lang="fr-FR" sz="1500" dirty="0" smtClean="0">
                <a:latin typeface="Calibri" panose="020F0502020204030204" pitchFamily="34" charset="0"/>
              </a:rPr>
              <a:t>: le plancher du </a:t>
            </a:r>
            <a:r>
              <a:rPr lang="fr-FR" sz="1500" dirty="0" err="1" smtClean="0">
                <a:latin typeface="Calibri" panose="020F0502020204030204" pitchFamily="34" charset="0"/>
              </a:rPr>
              <a:t>collar</a:t>
            </a:r>
            <a:r>
              <a:rPr lang="fr-FR" sz="1500" dirty="0" smtClean="0">
                <a:latin typeface="Calibri" panose="020F0502020204030204" pitchFamily="34" charset="0"/>
              </a:rPr>
              <a:t> doublonne le plancher du financement</a:t>
            </a:r>
            <a:r>
              <a:rPr lang="fr-FR" sz="1500" dirty="0">
                <a:latin typeface="Calibri" panose="020F0502020204030204" pitchFamily="34" charset="0"/>
              </a:rPr>
              <a:t>. </a:t>
            </a:r>
            <a:r>
              <a:rPr lang="fr-FR" sz="1500" dirty="0" smtClean="0">
                <a:latin typeface="Calibri" panose="020F0502020204030204" pitchFamily="34" charset="0"/>
              </a:rPr>
              <a:t>En </a:t>
            </a:r>
            <a:r>
              <a:rPr lang="fr-FR" sz="1500" dirty="0">
                <a:latin typeface="Calibri" panose="020F0502020204030204" pitchFamily="34" charset="0"/>
              </a:rPr>
              <a:t>cas de taux </a:t>
            </a:r>
            <a:r>
              <a:rPr lang="fr-FR" sz="1500" dirty="0" smtClean="0">
                <a:latin typeface="Calibri" panose="020F0502020204030204" pitchFamily="34" charset="0"/>
              </a:rPr>
              <a:t>négatifs, il induit une perte qui accroît les frais financiers au-delà du taux plafond (cap).</a:t>
            </a:r>
          </a:p>
          <a:p>
            <a:pPr algn="just"/>
            <a:endParaRPr lang="fr-FR" sz="1500" u="sng" dirty="0" smtClean="0">
              <a:latin typeface="Calibri" panose="020F0502020204030204" pitchFamily="34" charset="0"/>
            </a:endParaRPr>
          </a:p>
          <a:p>
            <a:pPr algn="just"/>
            <a:r>
              <a:rPr lang="fr-FR" sz="1500" b="1" u="sng" dirty="0" smtClean="0">
                <a:latin typeface="Calibri" panose="020F0502020204030204" pitchFamily="34" charset="0"/>
              </a:rPr>
              <a:t>Solutions techniques</a:t>
            </a:r>
            <a:r>
              <a:rPr lang="fr-FR" sz="1500" dirty="0" smtClean="0">
                <a:latin typeface="Calibri" panose="020F0502020204030204" pitchFamily="34" charset="0"/>
              </a:rPr>
              <a:t>: </a:t>
            </a:r>
          </a:p>
          <a:p>
            <a:pPr marL="285750" indent="-285750" algn="just">
              <a:buFontTx/>
              <a:buChar char="-"/>
            </a:pPr>
            <a:r>
              <a:rPr lang="fr-FR" sz="1500" dirty="0" smtClean="0">
                <a:latin typeface="Calibri" panose="020F0502020204030204" pitchFamily="34" charset="0"/>
              </a:rPr>
              <a:t>Inclure </a:t>
            </a:r>
            <a:r>
              <a:rPr lang="fr-FR" sz="1500" dirty="0">
                <a:latin typeface="Calibri" panose="020F0502020204030204" pitchFamily="34" charset="0"/>
              </a:rPr>
              <a:t>dans le swap un </a:t>
            </a:r>
            <a:r>
              <a:rPr lang="fr-FR" sz="1500" dirty="0" smtClean="0">
                <a:latin typeface="Calibri" panose="020F0502020204030204" pitchFamily="34" charset="0"/>
              </a:rPr>
              <a:t>plancher répliquant celui du financement, mais cela a un coût. </a:t>
            </a:r>
            <a:r>
              <a:rPr lang="fr-FR" sz="1500" dirty="0" err="1" smtClean="0">
                <a:latin typeface="Calibri" panose="020F0502020204030204" pitchFamily="34" charset="0"/>
              </a:rPr>
              <a:t>Cf</a:t>
            </a:r>
            <a:r>
              <a:rPr lang="fr-FR" sz="1500" dirty="0" smtClean="0">
                <a:latin typeface="Calibri" panose="020F0502020204030204" pitchFamily="34" charset="0"/>
              </a:rPr>
              <a:t> simulations.</a:t>
            </a:r>
          </a:p>
          <a:p>
            <a:pPr marL="285750" indent="-285750" algn="just">
              <a:buFontTx/>
              <a:buChar char="-"/>
            </a:pPr>
            <a:r>
              <a:rPr lang="fr-FR" sz="1500" dirty="0" smtClean="0">
                <a:latin typeface="Calibri" panose="020F0502020204030204" pitchFamily="34" charset="0"/>
              </a:rPr>
              <a:t>Opter pour une couverture par cap (plafond), qui ne peut générer de valorisation négative en cas de taux négatifs.</a:t>
            </a:r>
            <a:endParaRPr lang="fr-FR" sz="1500" u="sng" dirty="0" smtClean="0">
              <a:latin typeface="Calibri" panose="020F0502020204030204" pitchFamily="34" charset="0"/>
            </a:endParaRPr>
          </a:p>
        </p:txBody>
      </p:sp>
    </p:spTree>
    <p:extLst>
      <p:ext uri="{BB962C8B-B14F-4D97-AF65-F5344CB8AC3E}">
        <p14:creationId xmlns:p14="http://schemas.microsoft.com/office/powerpoint/2010/main" val="1988028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Cartographie des dettes</a:t>
            </a:r>
            <a:endParaRPr lang="fr-FR" sz="2400" b="1" dirty="0">
              <a:latin typeface="Calibri" panose="020F0502020204030204" pitchFamily="34" charset="0"/>
            </a:endParaRPr>
          </a:p>
        </p:txBody>
      </p:sp>
      <p:sp>
        <p:nvSpPr>
          <p:cNvPr id="2" name="ZoneTexte 1"/>
          <p:cNvSpPr txBox="1"/>
          <p:nvPr/>
        </p:nvSpPr>
        <p:spPr>
          <a:xfrm>
            <a:off x="143031" y="4796385"/>
            <a:ext cx="8839043" cy="1938992"/>
          </a:xfrm>
          <a:prstGeom prst="rect">
            <a:avLst/>
          </a:prstGeom>
          <a:solidFill>
            <a:schemeClr val="bg1">
              <a:lumMod val="95000"/>
            </a:schemeClr>
          </a:solidFill>
          <a:ln>
            <a:solidFill>
              <a:schemeClr val="bg1">
                <a:lumMod val="50000"/>
              </a:schemeClr>
            </a:solidFill>
          </a:ln>
        </p:spPr>
        <p:txBody>
          <a:bodyPr wrap="square" rtlCol="0">
            <a:spAutoFit/>
          </a:bodyPr>
          <a:lstStyle/>
          <a:p>
            <a:pPr marL="173038" indent="-173038" algn="just">
              <a:buFont typeface="Arial" panose="020B0604020202020204" pitchFamily="34" charset="0"/>
              <a:buChar char="•"/>
            </a:pPr>
            <a:r>
              <a:rPr lang="fr-FR" sz="1500" dirty="0" smtClean="0">
                <a:latin typeface="Calibri" panose="020F0502020204030204" pitchFamily="34" charset="0"/>
              </a:rPr>
              <a:t>La dette d’Acquisition présente un </a:t>
            </a:r>
            <a:r>
              <a:rPr lang="fr-FR" sz="1500" u="sng" dirty="0" smtClean="0">
                <a:latin typeface="Calibri" panose="020F0502020204030204" pitchFamily="34" charset="0"/>
              </a:rPr>
              <a:t>plancher </a:t>
            </a:r>
            <a:r>
              <a:rPr lang="fr-FR" sz="1500" u="sng" dirty="0">
                <a:latin typeface="Calibri" panose="020F0502020204030204" pitchFamily="34" charset="0"/>
              </a:rPr>
              <a:t>(</a:t>
            </a:r>
            <a:r>
              <a:rPr lang="fr-FR" sz="1500" u="sng" dirty="0" err="1">
                <a:latin typeface="Calibri" panose="020F0502020204030204" pitchFamily="34" charset="0"/>
              </a:rPr>
              <a:t>floor</a:t>
            </a:r>
            <a:r>
              <a:rPr lang="fr-FR" sz="1500" u="sng" dirty="0">
                <a:latin typeface="Calibri" panose="020F0502020204030204" pitchFamily="34" charset="0"/>
              </a:rPr>
              <a:t>) à 0%</a:t>
            </a:r>
          </a:p>
          <a:p>
            <a:pPr marL="173038" indent="-173038" algn="just">
              <a:buFont typeface="Arial" panose="020B0604020202020204" pitchFamily="34" charset="0"/>
              <a:buChar char="•"/>
            </a:pPr>
            <a:r>
              <a:rPr lang="fr-FR" sz="1500" dirty="0" smtClean="0">
                <a:latin typeface="Calibri" panose="020F0502020204030204" pitchFamily="34" charset="0"/>
              </a:rPr>
              <a:t>La ligne est </a:t>
            </a:r>
            <a:r>
              <a:rPr lang="fr-FR" sz="1500" dirty="0" err="1" smtClean="0">
                <a:latin typeface="Calibri" panose="020F0502020204030204" pitchFamily="34" charset="0"/>
              </a:rPr>
              <a:t>tirable</a:t>
            </a:r>
            <a:r>
              <a:rPr lang="fr-FR" sz="1500" dirty="0" smtClean="0">
                <a:latin typeface="Calibri" panose="020F0502020204030204" pitchFamily="34" charset="0"/>
              </a:rPr>
              <a:t> sur Euribor </a:t>
            </a:r>
            <a:r>
              <a:rPr lang="fr-FR" sz="1500" dirty="0">
                <a:latin typeface="Calibri" panose="020F0502020204030204" pitchFamily="34" charset="0"/>
              </a:rPr>
              <a:t>3 </a:t>
            </a:r>
            <a:r>
              <a:rPr lang="fr-FR" sz="1500" dirty="0" smtClean="0">
                <a:latin typeface="Calibri" panose="020F0502020204030204" pitchFamily="34" charset="0"/>
              </a:rPr>
              <a:t>mois</a:t>
            </a:r>
          </a:p>
          <a:p>
            <a:pPr marL="173038" indent="-173038" algn="just">
              <a:buFont typeface="Arial" panose="020B0604020202020204" pitchFamily="34" charset="0"/>
              <a:buChar char="•"/>
            </a:pPr>
            <a:r>
              <a:rPr lang="fr-FR" sz="1500" u="sng" dirty="0" smtClean="0">
                <a:latin typeface="Calibri" panose="020F0502020204030204" pitchFamily="34" charset="0"/>
              </a:rPr>
              <a:t>Obligation de couverture</a:t>
            </a:r>
            <a:r>
              <a:rPr lang="fr-FR" sz="1500" dirty="0" smtClean="0">
                <a:latin typeface="Calibri" panose="020F0502020204030204" pitchFamily="34" charset="0"/>
              </a:rPr>
              <a:t>: au plus tard 3 mois après signature du contrat de financement, couvrir au moins 60% du crédit d'acquisition et de refinancement sur une durée de 4 ans à compter de la date de </a:t>
            </a:r>
            <a:r>
              <a:rPr lang="fr-FR" sz="1500" dirty="0">
                <a:latin typeface="Calibri" panose="020F0502020204030204" pitchFamily="34" charset="0"/>
              </a:rPr>
              <a:t>décaissement</a:t>
            </a:r>
            <a:r>
              <a:rPr lang="fr-FR" sz="1500" dirty="0" smtClean="0">
                <a:latin typeface="Calibri" panose="020F0502020204030204" pitchFamily="34" charset="0"/>
              </a:rPr>
              <a:t>.</a:t>
            </a:r>
          </a:p>
          <a:p>
            <a:pPr marL="173038" indent="-173038" algn="just">
              <a:buFont typeface="Arial" panose="020B0604020202020204" pitchFamily="34" charset="0"/>
              <a:buChar char="•"/>
            </a:pPr>
            <a:r>
              <a:rPr lang="fr-FR" sz="1500" dirty="0" smtClean="0">
                <a:latin typeface="Calibri" panose="020F0502020204030204" pitchFamily="34" charset="0"/>
              </a:rPr>
              <a:t> </a:t>
            </a:r>
            <a:r>
              <a:rPr lang="fr-FR" sz="1500" dirty="0">
                <a:latin typeface="Calibri" panose="020F0502020204030204" pitchFamily="34" charset="0"/>
              </a:rPr>
              <a:t>Le swap existant n’inclut pas de plancher à 0% sur la jambe variable et ne constitue donc pas une couverture des frais </a:t>
            </a:r>
            <a:r>
              <a:rPr lang="fr-FR" sz="1500" dirty="0" smtClean="0">
                <a:latin typeface="Calibri" panose="020F0502020204030204" pitchFamily="34" charset="0"/>
              </a:rPr>
              <a:t>financiers au sens où la couverture doit éviter une hausse des frais financiers non maîtrisés.</a:t>
            </a:r>
            <a:endParaRPr lang="fr-FR" sz="1500" dirty="0">
              <a:latin typeface="Calibri" panose="020F0502020204030204" pitchFamily="34" charset="0"/>
            </a:endParaRPr>
          </a:p>
          <a:p>
            <a:pPr marL="173038" indent="-173038" algn="just">
              <a:buFont typeface="Arial" panose="020B0604020202020204" pitchFamily="34" charset="0"/>
              <a:buChar char="•"/>
            </a:pPr>
            <a:endParaRPr lang="fr-FR" sz="1500" dirty="0">
              <a:latin typeface="Calibri" panose="020F0502020204030204" pitchFamily="34" charset="0"/>
            </a:endParaRPr>
          </a:p>
        </p:txBody>
      </p:sp>
      <p:pic>
        <p:nvPicPr>
          <p:cNvPr id="5" name="Image 4"/>
          <p:cNvPicPr>
            <a:picLocks noChangeAspect="1"/>
          </p:cNvPicPr>
          <p:nvPr/>
        </p:nvPicPr>
        <p:blipFill>
          <a:blip r:embed="rId2"/>
          <a:stretch>
            <a:fillRect/>
          </a:stretch>
        </p:blipFill>
        <p:spPr>
          <a:xfrm>
            <a:off x="766275" y="1119988"/>
            <a:ext cx="7366506" cy="3437173"/>
          </a:xfrm>
          <a:prstGeom prst="rect">
            <a:avLst/>
          </a:prstGeom>
        </p:spPr>
      </p:pic>
    </p:spTree>
    <p:extLst>
      <p:ext uri="{BB962C8B-B14F-4D97-AF65-F5344CB8AC3E}">
        <p14:creationId xmlns:p14="http://schemas.microsoft.com/office/powerpoint/2010/main" val="24513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885950" y="419100"/>
            <a:ext cx="6029325" cy="461665"/>
          </a:xfrm>
          <a:prstGeom prst="rect">
            <a:avLst/>
          </a:prstGeom>
          <a:noFill/>
        </p:spPr>
        <p:txBody>
          <a:bodyPr wrap="square" rtlCol="0">
            <a:spAutoFit/>
          </a:bodyPr>
          <a:lstStyle/>
          <a:p>
            <a:pPr algn="ctr"/>
            <a:r>
              <a:rPr lang="fr-FR" sz="2400" b="1" dirty="0" smtClean="0">
                <a:latin typeface="Calibri" panose="020F0502020204030204" pitchFamily="34" charset="0"/>
              </a:rPr>
              <a:t>Cotations indicatives</a:t>
            </a:r>
            <a:endParaRPr lang="fr-FR" sz="2400" b="1" dirty="0">
              <a:latin typeface="Calibri" panose="020F0502020204030204" pitchFamily="34" charset="0"/>
            </a:endParaRPr>
          </a:p>
        </p:txBody>
      </p:sp>
      <p:sp>
        <p:nvSpPr>
          <p:cNvPr id="5" name="ZoneTexte 4"/>
          <p:cNvSpPr txBox="1"/>
          <p:nvPr/>
        </p:nvSpPr>
        <p:spPr>
          <a:xfrm>
            <a:off x="5342963" y="1896153"/>
            <a:ext cx="3703593" cy="1015663"/>
          </a:xfrm>
          <a:prstGeom prst="rect">
            <a:avLst/>
          </a:prstGeom>
          <a:noFill/>
          <a:ln>
            <a:solidFill>
              <a:schemeClr val="bg1">
                <a:lumMod val="50000"/>
              </a:schemeClr>
            </a:solidFill>
          </a:ln>
        </p:spPr>
        <p:txBody>
          <a:bodyPr wrap="square" rtlCol="0">
            <a:spAutoFit/>
          </a:bodyPr>
          <a:lstStyle/>
          <a:p>
            <a:pPr algn="just"/>
            <a:r>
              <a:rPr lang="fr-FR" sz="1200" dirty="0" smtClean="0">
                <a:latin typeface="Calibri" panose="020F0502020204030204" pitchFamily="34" charset="0"/>
              </a:rPr>
              <a:t>Cotations indicatives sans marge bancaire. Les prix finaux pourront être supérieurs à ceux-ci de 0,10% à 0,20% selon les marges de crédit des banques.</a:t>
            </a:r>
          </a:p>
          <a:p>
            <a:pPr algn="just"/>
            <a:r>
              <a:rPr lang="fr-FR" sz="1200" dirty="0" smtClean="0">
                <a:latin typeface="Calibri" panose="020F0502020204030204" pitchFamily="34" charset="0"/>
              </a:rPr>
              <a:t>Par ailleurs, les marchés sont actuellement très volatils et peuvent faire varier ces prix significativement.</a:t>
            </a:r>
          </a:p>
        </p:txBody>
      </p:sp>
      <p:sp>
        <p:nvSpPr>
          <p:cNvPr id="6" name="ZoneTexte 5"/>
          <p:cNvSpPr txBox="1"/>
          <p:nvPr/>
        </p:nvSpPr>
        <p:spPr>
          <a:xfrm>
            <a:off x="5342964" y="3019811"/>
            <a:ext cx="3703593" cy="3231654"/>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r>
              <a:rPr lang="fr-FR" sz="1200" u="sng" dirty="0" smtClean="0">
                <a:latin typeface="Calibri" panose="020F0502020204030204" pitchFamily="34" charset="0"/>
              </a:rPr>
              <a:t>Indications pour comparer les cotations entre elles</a:t>
            </a:r>
            <a:r>
              <a:rPr lang="fr-FR" sz="1200" dirty="0" smtClean="0">
                <a:latin typeface="Calibri" panose="020F0502020204030204" pitchFamily="34" charset="0"/>
              </a:rPr>
              <a:t>:</a:t>
            </a:r>
          </a:p>
          <a:p>
            <a:pPr marL="285750" indent="-285750" algn="just">
              <a:buFont typeface="Arial" panose="020B0604020202020204" pitchFamily="34" charset="0"/>
              <a:buChar char="•"/>
            </a:pPr>
            <a:r>
              <a:rPr lang="fr-FR" sz="1200" dirty="0" smtClean="0">
                <a:latin typeface="Calibri" panose="020F0502020204030204" pitchFamily="34" charset="0"/>
              </a:rPr>
              <a:t>Le taux de swap représente le taux de financement de la partie couverte de la dette (hors problème spécifique du </a:t>
            </a:r>
            <a:r>
              <a:rPr lang="fr-FR" sz="1200" dirty="0" err="1" smtClean="0">
                <a:latin typeface="Calibri" panose="020F0502020204030204" pitchFamily="34" charset="0"/>
              </a:rPr>
              <a:t>floor</a:t>
            </a:r>
            <a:r>
              <a:rPr lang="fr-FR" sz="1200" dirty="0" smtClean="0">
                <a:latin typeface="Calibri" panose="020F0502020204030204" pitchFamily="34" charset="0"/>
              </a:rPr>
              <a:t> en cas de taux négatifs).</a:t>
            </a:r>
          </a:p>
          <a:p>
            <a:pPr marL="285750" indent="-285750" algn="just">
              <a:buFont typeface="Arial" panose="020B0604020202020204" pitchFamily="34" charset="0"/>
              <a:buChar char="•"/>
            </a:pPr>
            <a:r>
              <a:rPr lang="fr-FR" sz="1200" dirty="0" smtClean="0">
                <a:latin typeface="Calibri" panose="020F0502020204030204" pitchFamily="34" charset="0"/>
              </a:rPr>
              <a:t>La prime annualisée du cap représente le coût à payer sur la durée pour bénéficier du plafond (</a:t>
            </a:r>
            <a:r>
              <a:rPr lang="fr-FR" sz="1200" dirty="0" err="1" smtClean="0">
                <a:latin typeface="Calibri" panose="020F0502020204030204" pitchFamily="34" charset="0"/>
              </a:rPr>
              <a:t>strike</a:t>
            </a:r>
            <a:r>
              <a:rPr lang="fr-FR" sz="1200" dirty="0" smtClean="0">
                <a:latin typeface="Calibri" panose="020F0502020204030204" pitchFamily="34" charset="0"/>
              </a:rPr>
              <a:t>). Le taux de financement global est alors plafonné à </a:t>
            </a:r>
            <a:r>
              <a:rPr lang="fr-FR" sz="1200" dirty="0" err="1" smtClean="0">
                <a:latin typeface="Calibri" panose="020F0502020204030204" pitchFamily="34" charset="0"/>
              </a:rPr>
              <a:t>strike</a:t>
            </a:r>
            <a:r>
              <a:rPr lang="fr-FR" sz="1200" dirty="0" smtClean="0">
                <a:latin typeface="Calibri" panose="020F0502020204030204" pitchFamily="34" charset="0"/>
              </a:rPr>
              <a:t> + prime annualisée. Le cap permet de bénéficier de taux Euribor plus faibles que le </a:t>
            </a:r>
            <a:r>
              <a:rPr lang="fr-FR" sz="1200" dirty="0" err="1" smtClean="0">
                <a:latin typeface="Calibri" panose="020F0502020204030204" pitchFamily="34" charset="0"/>
              </a:rPr>
              <a:t>strike</a:t>
            </a:r>
            <a:r>
              <a:rPr lang="fr-FR" sz="1200" dirty="0" smtClean="0">
                <a:latin typeface="Calibri" panose="020F0502020204030204" pitchFamily="34" charset="0"/>
              </a:rPr>
              <a:t>, pour autant que le </a:t>
            </a:r>
            <a:r>
              <a:rPr lang="fr-FR" sz="1200" dirty="0" err="1" smtClean="0">
                <a:latin typeface="Calibri" panose="020F0502020204030204" pitchFamily="34" charset="0"/>
              </a:rPr>
              <a:t>strike</a:t>
            </a:r>
            <a:r>
              <a:rPr lang="fr-FR" sz="1200" dirty="0" smtClean="0">
                <a:latin typeface="Calibri" panose="020F0502020204030204" pitchFamily="34" charset="0"/>
              </a:rPr>
              <a:t> soit supérieur au plancher inclus dans le financement couvert. </a:t>
            </a:r>
          </a:p>
          <a:p>
            <a:pPr marL="285750" indent="-285750" algn="just">
              <a:buFont typeface="Arial" panose="020B0604020202020204" pitchFamily="34" charset="0"/>
              <a:buChar char="•"/>
            </a:pPr>
            <a:r>
              <a:rPr lang="fr-FR" sz="1200" u="sng" dirty="0" smtClean="0">
                <a:latin typeface="Calibri" panose="020F0502020204030204" pitchFamily="34" charset="0"/>
              </a:rPr>
              <a:t>En cas de revente du cap avant échéance</a:t>
            </a:r>
            <a:r>
              <a:rPr lang="fr-FR" sz="1200" dirty="0" smtClean="0">
                <a:latin typeface="Calibri" panose="020F0502020204030204" pitchFamily="34" charset="0"/>
              </a:rPr>
              <a:t>, la prime lissée non payée reste due, mais de ce montant sera déduit la valeur résiduelle (mark to </a:t>
            </a:r>
            <a:r>
              <a:rPr lang="fr-FR" sz="1200" dirty="0" err="1" smtClean="0">
                <a:latin typeface="Calibri" panose="020F0502020204030204" pitchFamily="34" charset="0"/>
              </a:rPr>
              <a:t>market</a:t>
            </a:r>
            <a:r>
              <a:rPr lang="fr-FR" sz="1200" dirty="0" smtClean="0">
                <a:latin typeface="Calibri" panose="020F0502020204030204" pitchFamily="34" charset="0"/>
              </a:rPr>
              <a:t> / </a:t>
            </a:r>
            <a:r>
              <a:rPr lang="fr-FR" sz="1200" dirty="0" err="1" smtClean="0">
                <a:latin typeface="Calibri" panose="020F0502020204030204" pitchFamily="34" charset="0"/>
              </a:rPr>
              <a:t>fair</a:t>
            </a:r>
            <a:r>
              <a:rPr lang="fr-FR" sz="1200" dirty="0" smtClean="0">
                <a:latin typeface="Calibri" panose="020F0502020204030204" pitchFamily="34" charset="0"/>
              </a:rPr>
              <a:t> value) du cap, qui peut excéder le montant de la prime restant due (par exemple si les taux ont monté).</a:t>
            </a:r>
          </a:p>
        </p:txBody>
      </p:sp>
      <p:sp>
        <p:nvSpPr>
          <p:cNvPr id="7" name="ZoneTexte 6"/>
          <p:cNvSpPr txBox="1"/>
          <p:nvPr/>
        </p:nvSpPr>
        <p:spPr>
          <a:xfrm>
            <a:off x="5342964" y="1507871"/>
            <a:ext cx="3703592" cy="276999"/>
          </a:xfrm>
          <a:prstGeom prst="rect">
            <a:avLst/>
          </a:prstGeom>
          <a:solidFill>
            <a:schemeClr val="accent3">
              <a:lumMod val="20000"/>
              <a:lumOff val="80000"/>
            </a:schemeClr>
          </a:solidFill>
          <a:ln>
            <a:solidFill>
              <a:schemeClr val="bg1">
                <a:lumMod val="50000"/>
              </a:schemeClr>
            </a:solidFill>
          </a:ln>
        </p:spPr>
        <p:txBody>
          <a:bodyPr wrap="square" rtlCol="0">
            <a:spAutoFit/>
          </a:bodyPr>
          <a:lstStyle/>
          <a:p>
            <a:pPr algn="just"/>
            <a:r>
              <a:rPr lang="fr-FR" sz="1200" dirty="0">
                <a:latin typeface="Calibri" panose="020F0502020204030204" pitchFamily="34" charset="0"/>
              </a:rPr>
              <a:t>Voir comparaisons des profils de couverture en annexe</a:t>
            </a:r>
            <a:endParaRPr lang="fr-FR" sz="1200" dirty="0" smtClean="0">
              <a:latin typeface="Calibri" panose="020F0502020204030204" pitchFamily="34" charset="0"/>
            </a:endParaRPr>
          </a:p>
        </p:txBody>
      </p:sp>
      <p:pic>
        <p:nvPicPr>
          <p:cNvPr id="12" name="Image 11"/>
          <p:cNvPicPr>
            <a:picLocks noChangeAspect="1"/>
          </p:cNvPicPr>
          <p:nvPr/>
        </p:nvPicPr>
        <p:blipFill>
          <a:blip r:embed="rId2"/>
          <a:stretch>
            <a:fillRect/>
          </a:stretch>
        </p:blipFill>
        <p:spPr>
          <a:xfrm>
            <a:off x="183800" y="1507871"/>
            <a:ext cx="5059340" cy="4675440"/>
          </a:xfrm>
          <a:prstGeom prst="rect">
            <a:avLst/>
          </a:prstGeom>
        </p:spPr>
      </p:pic>
    </p:spTree>
    <p:extLst>
      <p:ext uri="{BB962C8B-B14F-4D97-AF65-F5344CB8AC3E}">
        <p14:creationId xmlns:p14="http://schemas.microsoft.com/office/powerpoint/2010/main" val="32593836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5984" y="161363"/>
            <a:ext cx="5886450" cy="830997"/>
          </a:xfrm>
          <a:prstGeom prst="rect">
            <a:avLst/>
          </a:prstGeom>
          <a:noFill/>
        </p:spPr>
        <p:txBody>
          <a:bodyPr wrap="square" rtlCol="0">
            <a:spAutoFit/>
          </a:bodyPr>
          <a:lstStyle/>
          <a:p>
            <a:pPr algn="ctr"/>
            <a:r>
              <a:rPr lang="fr-FR" sz="2400" dirty="0" smtClean="0">
                <a:latin typeface="Calibri" panose="020F0502020204030204" pitchFamily="34" charset="0"/>
              </a:rPr>
              <a:t>Questions à préciser pour le choix d’une stratégie</a:t>
            </a:r>
            <a:endParaRPr lang="fr-FR" sz="2400" dirty="0">
              <a:latin typeface="Calibri" panose="020F0502020204030204" pitchFamily="34" charset="0"/>
            </a:endParaRPr>
          </a:p>
        </p:txBody>
      </p:sp>
      <p:sp>
        <p:nvSpPr>
          <p:cNvPr id="2" name="ZoneTexte 1"/>
          <p:cNvSpPr txBox="1"/>
          <p:nvPr/>
        </p:nvSpPr>
        <p:spPr>
          <a:xfrm>
            <a:off x="397448" y="1444789"/>
            <a:ext cx="8572500" cy="5324535"/>
          </a:xfrm>
          <a:prstGeom prst="rect">
            <a:avLst/>
          </a:prstGeom>
          <a:noFill/>
          <a:ln>
            <a:noFill/>
          </a:ln>
        </p:spPr>
        <p:txBody>
          <a:bodyPr wrap="square" rtlCol="0">
            <a:spAutoFit/>
          </a:bodyPr>
          <a:lstStyle/>
          <a:p>
            <a:pPr algn="just"/>
            <a:r>
              <a:rPr lang="fr-FR" sz="1600" b="1" u="sng" dirty="0">
                <a:latin typeface="Calibri" panose="020F0502020204030204" pitchFamily="34" charset="0"/>
              </a:rPr>
              <a:t>Questions à préciser pour finaliser un choix de stratégie</a:t>
            </a:r>
            <a:r>
              <a:rPr lang="fr-FR" sz="1600" b="1" dirty="0">
                <a:latin typeface="Calibri" panose="020F0502020204030204" pitchFamily="34" charset="0"/>
              </a:rPr>
              <a:t>:</a:t>
            </a:r>
          </a:p>
          <a:p>
            <a:pPr marL="285750" indent="-285750" algn="just">
              <a:spcBef>
                <a:spcPts val="600"/>
              </a:spcBef>
              <a:buFont typeface="Arial" panose="020B0604020202020204" pitchFamily="34" charset="0"/>
              <a:buChar char="•"/>
            </a:pPr>
            <a:r>
              <a:rPr lang="fr-FR" sz="1600" dirty="0">
                <a:latin typeface="Calibri" panose="020F0502020204030204" pitchFamily="34" charset="0"/>
              </a:rPr>
              <a:t>Normes comptables (pour la comptabilité de couverture): françaises ou IFRS à prévoir ? </a:t>
            </a:r>
          </a:p>
          <a:p>
            <a:pPr marL="742950" lvl="1" indent="-285750" algn="just">
              <a:spcBef>
                <a:spcPts val="0"/>
              </a:spcBef>
              <a:buFont typeface="Arial" panose="020B0604020202020204" pitchFamily="34" charset="0"/>
              <a:buChar char="•"/>
            </a:pPr>
            <a:r>
              <a:rPr lang="fr-FR" sz="1600" i="1" dirty="0">
                <a:latin typeface="Calibri" panose="020F0502020204030204" pitchFamily="34" charset="0"/>
              </a:rPr>
              <a:t>Les IFRS impliquent des tests d’efficacité qui peuvent poser souci pour les swaps en cas de taux négatifs.</a:t>
            </a:r>
          </a:p>
          <a:p>
            <a:pPr marL="285750" indent="-285750" algn="just">
              <a:spcBef>
                <a:spcPts val="600"/>
              </a:spcBef>
              <a:buFont typeface="Arial" panose="020B0604020202020204" pitchFamily="34" charset="0"/>
              <a:buChar char="•"/>
            </a:pPr>
            <a:r>
              <a:rPr lang="fr-FR" sz="1600" dirty="0">
                <a:latin typeface="Calibri" panose="020F0502020204030204" pitchFamily="34" charset="0"/>
              </a:rPr>
              <a:t>Risque remboursement anticipé de la dette, volontaire ou pas, (CF excédentaires ou cessions d’actifs par exemple) pour bien dimensionner la couverture et éviter les débouclements inutiles</a:t>
            </a:r>
            <a:r>
              <a:rPr lang="fr-FR" sz="1600" dirty="0" smtClean="0">
                <a:latin typeface="Calibri" panose="020F0502020204030204" pitchFamily="34" charset="0"/>
              </a:rPr>
              <a:t>;</a:t>
            </a:r>
          </a:p>
          <a:p>
            <a:pPr marL="285750" indent="-285750" algn="just">
              <a:spcBef>
                <a:spcPts val="600"/>
              </a:spcBef>
              <a:buFont typeface="Arial" panose="020B0604020202020204" pitchFamily="34" charset="0"/>
              <a:buChar char="•"/>
            </a:pPr>
            <a:r>
              <a:rPr lang="fr-FR" sz="1600" dirty="0" smtClean="0">
                <a:latin typeface="Calibri" panose="020F0502020204030204" pitchFamily="34" charset="0"/>
              </a:rPr>
              <a:t>Clauses réglementaires qui pourraient restreindre l’utilisation de certains produits.</a:t>
            </a:r>
            <a:endParaRPr lang="fr-FR" sz="1600" dirty="0">
              <a:latin typeface="Calibri" panose="020F0502020204030204" pitchFamily="34" charset="0"/>
            </a:endParaRPr>
          </a:p>
          <a:p>
            <a:pPr algn="just"/>
            <a:endParaRPr lang="fr-FR" sz="1600" b="1" u="sng" dirty="0" smtClean="0">
              <a:latin typeface="Calibri" panose="020F0502020204030204" pitchFamily="34" charset="0"/>
            </a:endParaRPr>
          </a:p>
          <a:p>
            <a:pPr algn="just"/>
            <a:r>
              <a:rPr lang="fr-FR" sz="1600" b="1" u="sng" dirty="0" smtClean="0">
                <a:latin typeface="Calibri" panose="020F0502020204030204" pitchFamily="34" charset="0"/>
              </a:rPr>
              <a:t>Stratégie </a:t>
            </a:r>
            <a:r>
              <a:rPr lang="fr-FR" sz="1600" b="1" u="sng" dirty="0" smtClean="0">
                <a:latin typeface="Calibri" panose="020F0502020204030204" pitchFamily="34" charset="0"/>
              </a:rPr>
              <a:t>privilégiée à ce </a:t>
            </a:r>
            <a:r>
              <a:rPr lang="fr-FR" sz="1600" b="1" u="sng" dirty="0" smtClean="0">
                <a:latin typeface="Calibri" panose="020F0502020204030204" pitchFamily="34" charset="0"/>
              </a:rPr>
              <a:t>stade</a:t>
            </a:r>
            <a:r>
              <a:rPr lang="fr-FR" sz="1600" b="1" dirty="0" smtClean="0">
                <a:latin typeface="Calibri" panose="020F0502020204030204" pitchFamily="34" charset="0"/>
              </a:rPr>
              <a:t>:</a:t>
            </a:r>
            <a:endParaRPr lang="fr-FR" sz="1600" b="1" dirty="0" smtClean="0">
              <a:latin typeface="Calibri" panose="020F0502020204030204" pitchFamily="34" charset="0"/>
            </a:endParaRPr>
          </a:p>
          <a:p>
            <a:pPr marL="285750" indent="-285750" algn="just">
              <a:spcBef>
                <a:spcPts val="600"/>
              </a:spcBef>
              <a:buFont typeface="Arial" panose="020B0604020202020204" pitchFamily="34" charset="0"/>
              <a:buChar char="•"/>
            </a:pPr>
            <a:r>
              <a:rPr lang="fr-FR" sz="1600" dirty="0" smtClean="0">
                <a:latin typeface="Calibri" panose="020F0502020204030204" pitchFamily="34" charset="0"/>
              </a:rPr>
              <a:t>Le cap avec « </a:t>
            </a:r>
            <a:r>
              <a:rPr lang="fr-FR" sz="1600" dirty="0" err="1" smtClean="0">
                <a:latin typeface="Calibri" panose="020F0502020204030204" pitchFamily="34" charset="0"/>
              </a:rPr>
              <a:t>strike</a:t>
            </a:r>
            <a:r>
              <a:rPr lang="fr-FR" sz="1600" dirty="0" smtClean="0">
                <a:latin typeface="Calibri" panose="020F0502020204030204" pitchFamily="34" charset="0"/>
              </a:rPr>
              <a:t> » </a:t>
            </a:r>
            <a:r>
              <a:rPr lang="fr-FR" sz="1600" dirty="0" smtClean="0">
                <a:latin typeface="Calibri" panose="020F0502020204030204" pitchFamily="34" charset="0"/>
              </a:rPr>
              <a:t>0% ou 0,50% présente </a:t>
            </a:r>
            <a:r>
              <a:rPr lang="fr-FR" sz="1600" dirty="0" smtClean="0">
                <a:latin typeface="Calibri" panose="020F0502020204030204" pitchFamily="34" charset="0"/>
              </a:rPr>
              <a:t>plusieurs avantages</a:t>
            </a:r>
          </a:p>
          <a:p>
            <a:pPr marL="268288" lvl="1" algn="just"/>
            <a:r>
              <a:rPr lang="fr-FR" sz="1600" u="sng" dirty="0" smtClean="0">
                <a:latin typeface="Calibri" panose="020F0502020204030204" pitchFamily="34" charset="0"/>
              </a:rPr>
              <a:t>Par rapport aux swaps</a:t>
            </a:r>
            <a:r>
              <a:rPr lang="fr-FR" sz="1600" dirty="0" smtClean="0">
                <a:latin typeface="Calibri" panose="020F0502020204030204" pitchFamily="34" charset="0"/>
              </a:rPr>
              <a:t>: </a:t>
            </a:r>
          </a:p>
          <a:p>
            <a:pPr marL="742950" lvl="1" indent="-285750" algn="just">
              <a:buFont typeface="Arial" panose="020B0604020202020204" pitchFamily="34" charset="0"/>
              <a:buChar char="•"/>
            </a:pPr>
            <a:r>
              <a:rPr lang="fr-FR" sz="1600" dirty="0" smtClean="0">
                <a:latin typeface="Calibri" panose="020F0502020204030204" pitchFamily="34" charset="0"/>
              </a:rPr>
              <a:t>Pas de risque de valorisation négative en cas de taux d’intérêts négatifs (utile pour ne pas alourdir la dette);</a:t>
            </a:r>
          </a:p>
          <a:p>
            <a:pPr marL="742950" lvl="1" indent="-285750" algn="just">
              <a:buFont typeface="Arial" panose="020B0604020202020204" pitchFamily="34" charset="0"/>
              <a:buChar char="•"/>
            </a:pPr>
            <a:r>
              <a:rPr lang="fr-FR" sz="1600" dirty="0">
                <a:latin typeface="Calibri" panose="020F0502020204030204" pitchFamily="34" charset="0"/>
              </a:rPr>
              <a:t>Taux plafond similaire à celui du </a:t>
            </a:r>
            <a:r>
              <a:rPr lang="fr-FR" sz="1600" dirty="0" smtClean="0">
                <a:latin typeface="Calibri" panose="020F0502020204030204" pitchFamily="34" charset="0"/>
              </a:rPr>
              <a:t>swap (cap0% vs swap </a:t>
            </a:r>
            <a:r>
              <a:rPr lang="fr-FR" sz="1600" dirty="0" err="1" smtClean="0">
                <a:latin typeface="Calibri" panose="020F0502020204030204" pitchFamily="34" charset="0"/>
              </a:rPr>
              <a:t>flooré</a:t>
            </a:r>
            <a:r>
              <a:rPr lang="fr-FR" sz="1600" dirty="0" smtClean="0">
                <a:latin typeface="Calibri" panose="020F0502020204030204" pitchFamily="34" charset="0"/>
              </a:rPr>
              <a:t> 0%), </a:t>
            </a:r>
            <a:r>
              <a:rPr lang="fr-FR" sz="1600" dirty="0">
                <a:latin typeface="Calibri" panose="020F0502020204030204" pitchFamily="34" charset="0"/>
              </a:rPr>
              <a:t>marges bancaires incluses </a:t>
            </a:r>
            <a:r>
              <a:rPr lang="fr-FR" sz="1200" dirty="0">
                <a:latin typeface="Calibri" panose="020F0502020204030204" pitchFamily="34" charset="0"/>
              </a:rPr>
              <a:t>(à confirmer en fonction des cotations réelles du fait des marges techniques</a:t>
            </a:r>
            <a:r>
              <a:rPr lang="fr-FR" sz="1200" dirty="0" smtClean="0">
                <a:latin typeface="Calibri" panose="020F0502020204030204" pitchFamily="34" charset="0"/>
              </a:rPr>
              <a:t>)</a:t>
            </a:r>
            <a:r>
              <a:rPr lang="fr-FR" sz="1600" dirty="0" smtClean="0">
                <a:latin typeface="Calibri" panose="020F0502020204030204" pitchFamily="34" charset="0"/>
              </a:rPr>
              <a:t>.</a:t>
            </a:r>
          </a:p>
          <a:p>
            <a:pPr marL="742950" lvl="1" indent="-285750" algn="just">
              <a:buFont typeface="Arial" panose="020B0604020202020204" pitchFamily="34" charset="0"/>
              <a:buChar char="•"/>
            </a:pPr>
            <a:r>
              <a:rPr lang="fr-FR" sz="1600" dirty="0" smtClean="0">
                <a:latin typeface="Calibri" panose="020F0502020204030204" pitchFamily="34" charset="0"/>
              </a:rPr>
              <a:t>Fixe ou encadre </a:t>
            </a:r>
            <a:r>
              <a:rPr lang="fr-FR" sz="1600" dirty="0" smtClean="0">
                <a:latin typeface="Calibri" panose="020F0502020204030204" pitchFamily="34" charset="0"/>
              </a:rPr>
              <a:t>le taux de financement </a:t>
            </a:r>
            <a:r>
              <a:rPr lang="fr-FR" sz="1600" dirty="0" smtClean="0">
                <a:latin typeface="Calibri" panose="020F0502020204030204" pitchFamily="34" charset="0"/>
              </a:rPr>
              <a:t>à des niveaux acceptables (à confirmer);</a:t>
            </a:r>
            <a:endParaRPr lang="fr-FR" sz="1600" dirty="0" smtClean="0">
              <a:latin typeface="Calibri" panose="020F0502020204030204" pitchFamily="34" charset="0"/>
            </a:endParaRPr>
          </a:p>
          <a:p>
            <a:pPr marL="268288" lvl="1" algn="just"/>
            <a:endParaRPr lang="fr-FR" sz="1600" u="sng" dirty="0" smtClean="0">
              <a:latin typeface="Calibri" panose="020F0502020204030204" pitchFamily="34" charset="0"/>
            </a:endParaRPr>
          </a:p>
          <a:p>
            <a:pPr marL="268288" lvl="1" algn="just"/>
            <a:r>
              <a:rPr lang="fr-FR" sz="1600" u="sng" dirty="0" smtClean="0">
                <a:latin typeface="Calibri" panose="020F0502020204030204" pitchFamily="34" charset="0"/>
              </a:rPr>
              <a:t>Par </a:t>
            </a:r>
            <a:r>
              <a:rPr lang="fr-FR" sz="1600" u="sng" dirty="0">
                <a:latin typeface="Calibri" panose="020F0502020204030204" pitchFamily="34" charset="0"/>
              </a:rPr>
              <a:t>rapport aux </a:t>
            </a:r>
            <a:r>
              <a:rPr lang="fr-FR" sz="1600" u="sng" dirty="0" smtClean="0">
                <a:latin typeface="Calibri" panose="020F0502020204030204" pitchFamily="34" charset="0"/>
              </a:rPr>
              <a:t>caps à plafond plus élevé</a:t>
            </a:r>
            <a:r>
              <a:rPr lang="fr-FR" sz="1600" dirty="0" smtClean="0">
                <a:latin typeface="Calibri" panose="020F0502020204030204" pitchFamily="34" charset="0"/>
              </a:rPr>
              <a:t>: </a:t>
            </a:r>
            <a:endParaRPr lang="fr-FR" sz="1600" dirty="0">
              <a:latin typeface="Calibri" panose="020F0502020204030204" pitchFamily="34" charset="0"/>
            </a:endParaRPr>
          </a:p>
          <a:p>
            <a:pPr marL="742950" lvl="1" indent="-285750" algn="just">
              <a:buFont typeface="Arial" panose="020B0604020202020204" pitchFamily="34" charset="0"/>
              <a:buChar char="•"/>
            </a:pPr>
            <a:r>
              <a:rPr lang="fr-FR" sz="1600" dirty="0" smtClean="0">
                <a:latin typeface="Calibri" panose="020F0502020204030204" pitchFamily="34" charset="0"/>
              </a:rPr>
              <a:t>Ratio prime / taux plafond intéressant.</a:t>
            </a:r>
          </a:p>
          <a:p>
            <a:pPr lvl="1" algn="just"/>
            <a:endParaRPr lang="fr-FR" sz="1600" dirty="0">
              <a:latin typeface="Calibri" panose="020F0502020204030204" pitchFamily="34" charset="0"/>
            </a:endParaRPr>
          </a:p>
        </p:txBody>
      </p:sp>
    </p:spTree>
    <p:extLst>
      <p:ext uri="{BB962C8B-B14F-4D97-AF65-F5344CB8AC3E}">
        <p14:creationId xmlns:p14="http://schemas.microsoft.com/office/powerpoint/2010/main" val="1861983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5" name="Image 4"/>
          <p:cNvPicPr>
            <a:picLocks noChangeAspect="1"/>
          </p:cNvPicPr>
          <p:nvPr/>
        </p:nvPicPr>
        <p:blipFill>
          <a:blip r:embed="rId2"/>
          <a:stretch>
            <a:fillRect/>
          </a:stretch>
        </p:blipFill>
        <p:spPr>
          <a:xfrm>
            <a:off x="690070" y="1779773"/>
            <a:ext cx="7305675" cy="2447925"/>
          </a:xfrm>
          <a:prstGeom prst="rect">
            <a:avLst/>
          </a:prstGeom>
        </p:spPr>
      </p:pic>
      <p:pic>
        <p:nvPicPr>
          <p:cNvPr id="11" name="Image 10"/>
          <p:cNvPicPr>
            <a:picLocks noChangeAspect="1"/>
          </p:cNvPicPr>
          <p:nvPr/>
        </p:nvPicPr>
        <p:blipFill>
          <a:blip r:embed="rId3"/>
          <a:stretch>
            <a:fillRect/>
          </a:stretch>
        </p:blipFill>
        <p:spPr>
          <a:xfrm>
            <a:off x="608335" y="4281487"/>
            <a:ext cx="8204147" cy="1766888"/>
          </a:xfrm>
          <a:prstGeom prst="rect">
            <a:avLst/>
          </a:prstGeom>
        </p:spPr>
      </p:pic>
      <p:sp>
        <p:nvSpPr>
          <p:cNvPr id="12" name="ZoneTexte 11"/>
          <p:cNvSpPr txBox="1"/>
          <p:nvPr/>
        </p:nvSpPr>
        <p:spPr>
          <a:xfrm>
            <a:off x="631972" y="6155953"/>
            <a:ext cx="7853759" cy="307777"/>
          </a:xfrm>
          <a:prstGeom prst="rect">
            <a:avLst/>
          </a:prstGeom>
          <a:solidFill>
            <a:srgbClr val="FFC000"/>
          </a:solidFill>
        </p:spPr>
        <p:txBody>
          <a:bodyPr wrap="square" rtlCol="0">
            <a:spAutoFit/>
          </a:bodyPr>
          <a:lstStyle/>
          <a:p>
            <a:r>
              <a:rPr lang="fr-FR" sz="1400" dirty="0" smtClean="0">
                <a:latin typeface="Calibri" panose="020F0502020204030204" pitchFamily="34" charset="0"/>
              </a:rPr>
              <a:t>A noter: N’inclut pas les valorisations négatives éventuelles de </a:t>
            </a:r>
            <a:r>
              <a:rPr lang="fr-FR" sz="1400" dirty="0" smtClean="0">
                <a:latin typeface="Calibri" panose="020F0502020204030204" pitchFamily="34" charset="0"/>
              </a:rPr>
              <a:t>couvertures (point positif mais inhabituel).</a:t>
            </a:r>
            <a:endParaRPr lang="fr-FR" sz="1400" dirty="0">
              <a:latin typeface="Calibri" panose="020F0502020204030204" pitchFamily="34" charset="0"/>
            </a:endParaRPr>
          </a:p>
        </p:txBody>
      </p:sp>
      <p:sp>
        <p:nvSpPr>
          <p:cNvPr id="6" name="Rectangle 5"/>
          <p:cNvSpPr/>
          <p:nvPr/>
        </p:nvSpPr>
        <p:spPr>
          <a:xfrm>
            <a:off x="328017" y="1201855"/>
            <a:ext cx="3160609"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Définition de la dette financière</a:t>
            </a:r>
            <a:endParaRPr lang="fr-FR" dirty="0">
              <a:latin typeface="Calibri" panose="020F0502020204030204" pitchFamily="34" charset="0"/>
            </a:endParaRPr>
          </a:p>
        </p:txBody>
      </p:sp>
    </p:spTree>
    <p:extLst>
      <p:ext uri="{BB962C8B-B14F-4D97-AF65-F5344CB8AC3E}">
        <p14:creationId xmlns:p14="http://schemas.microsoft.com/office/powerpoint/2010/main" val="37809171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908322" y="338330"/>
            <a:ext cx="6029325" cy="461665"/>
          </a:xfrm>
          <a:prstGeom prst="rect">
            <a:avLst/>
          </a:prstGeom>
          <a:noFill/>
        </p:spPr>
        <p:txBody>
          <a:bodyPr wrap="square" rtlCol="0">
            <a:spAutoFit/>
          </a:bodyPr>
          <a:lstStyle/>
          <a:p>
            <a:pPr algn="ctr"/>
            <a:r>
              <a:rPr lang="fr-FR" sz="2400" dirty="0" smtClean="0">
                <a:latin typeface="Calibri" panose="020F0502020204030204" pitchFamily="34" charset="0"/>
              </a:rPr>
              <a:t>Clauses contractuelles</a:t>
            </a:r>
          </a:p>
        </p:txBody>
      </p:sp>
      <p:pic>
        <p:nvPicPr>
          <p:cNvPr id="6" name="Image 5"/>
          <p:cNvPicPr>
            <a:picLocks noChangeAspect="1"/>
          </p:cNvPicPr>
          <p:nvPr/>
        </p:nvPicPr>
        <p:blipFill>
          <a:blip r:embed="rId2"/>
          <a:stretch>
            <a:fillRect/>
          </a:stretch>
        </p:blipFill>
        <p:spPr>
          <a:xfrm>
            <a:off x="213670" y="1868187"/>
            <a:ext cx="3568212" cy="414373"/>
          </a:xfrm>
          <a:prstGeom prst="rect">
            <a:avLst/>
          </a:prstGeom>
        </p:spPr>
      </p:pic>
      <p:pic>
        <p:nvPicPr>
          <p:cNvPr id="7" name="Image 6"/>
          <p:cNvPicPr>
            <a:picLocks noChangeAspect="1"/>
          </p:cNvPicPr>
          <p:nvPr/>
        </p:nvPicPr>
        <p:blipFill>
          <a:blip r:embed="rId3"/>
          <a:stretch>
            <a:fillRect/>
          </a:stretch>
        </p:blipFill>
        <p:spPr>
          <a:xfrm>
            <a:off x="412039" y="2204646"/>
            <a:ext cx="8215972" cy="834604"/>
          </a:xfrm>
          <a:prstGeom prst="rect">
            <a:avLst/>
          </a:prstGeom>
        </p:spPr>
      </p:pic>
      <p:sp>
        <p:nvSpPr>
          <p:cNvPr id="8" name="ZoneTexte 7"/>
          <p:cNvSpPr txBox="1"/>
          <p:nvPr/>
        </p:nvSpPr>
        <p:spPr>
          <a:xfrm>
            <a:off x="631115" y="3164880"/>
            <a:ext cx="7853759" cy="523220"/>
          </a:xfrm>
          <a:prstGeom prst="rect">
            <a:avLst/>
          </a:prstGeom>
          <a:solidFill>
            <a:srgbClr val="FFC000"/>
          </a:solidFill>
        </p:spPr>
        <p:txBody>
          <a:bodyPr wrap="square" rtlCol="0">
            <a:spAutoFit/>
          </a:bodyPr>
          <a:lstStyle/>
          <a:p>
            <a:pPr algn="just"/>
            <a:r>
              <a:rPr lang="fr-FR" sz="1400" dirty="0" smtClean="0">
                <a:latin typeface="Calibri" panose="020F0502020204030204" pitchFamily="34" charset="0"/>
              </a:rPr>
              <a:t>Recommandation: permettre les primes lissées de cap ou valorisations négatives de swaps ou de couvertures de change pour ne pas gêner les activités de </a:t>
            </a:r>
            <a:r>
              <a:rPr lang="fr-FR" sz="1400" dirty="0" smtClean="0">
                <a:latin typeface="Calibri" panose="020F0502020204030204" pitchFamily="34" charset="0"/>
              </a:rPr>
              <a:t>couverture (le plafond pourrait être trop faible).</a:t>
            </a:r>
            <a:endParaRPr lang="fr-FR" sz="1400" dirty="0">
              <a:latin typeface="Calibri" panose="020F0502020204030204" pitchFamily="34" charset="0"/>
            </a:endParaRPr>
          </a:p>
        </p:txBody>
      </p:sp>
      <p:pic>
        <p:nvPicPr>
          <p:cNvPr id="9" name="Image 8"/>
          <p:cNvPicPr>
            <a:picLocks noChangeAspect="1"/>
          </p:cNvPicPr>
          <p:nvPr/>
        </p:nvPicPr>
        <p:blipFill>
          <a:blip r:embed="rId4"/>
          <a:stretch>
            <a:fillRect/>
          </a:stretch>
        </p:blipFill>
        <p:spPr>
          <a:xfrm>
            <a:off x="213670" y="4110182"/>
            <a:ext cx="8719289" cy="853951"/>
          </a:xfrm>
          <a:prstGeom prst="rect">
            <a:avLst/>
          </a:prstGeom>
        </p:spPr>
      </p:pic>
      <p:sp>
        <p:nvSpPr>
          <p:cNvPr id="10" name="ZoneTexte 9"/>
          <p:cNvSpPr txBox="1"/>
          <p:nvPr/>
        </p:nvSpPr>
        <p:spPr>
          <a:xfrm>
            <a:off x="631115" y="4977002"/>
            <a:ext cx="7853759" cy="738664"/>
          </a:xfrm>
          <a:prstGeom prst="rect">
            <a:avLst/>
          </a:prstGeom>
          <a:solidFill>
            <a:srgbClr val="FFC000"/>
          </a:solidFill>
        </p:spPr>
        <p:txBody>
          <a:bodyPr wrap="square" rtlCol="0">
            <a:spAutoFit/>
          </a:bodyPr>
          <a:lstStyle/>
          <a:p>
            <a:pPr algn="just"/>
            <a:r>
              <a:rPr lang="fr-FR" sz="1400" dirty="0" smtClean="0">
                <a:latin typeface="Calibri" panose="020F0502020204030204" pitchFamily="34" charset="0"/>
              </a:rPr>
              <a:t>Recommandation: permettre les produits dérivés (hors bilan) contractés au titre de couverture de risques inhérents à l’activité du </a:t>
            </a:r>
            <a:r>
              <a:rPr lang="fr-FR" sz="1400" dirty="0" smtClean="0">
                <a:latin typeface="Calibri" panose="020F0502020204030204" pitchFamily="34" charset="0"/>
              </a:rPr>
              <a:t>groupe (le plafond est trop faible). </a:t>
            </a:r>
            <a:endParaRPr lang="fr-FR" sz="1400" dirty="0">
              <a:latin typeface="Calibri" panose="020F0502020204030204" pitchFamily="34" charset="0"/>
            </a:endParaRPr>
          </a:p>
          <a:p>
            <a:pPr algn="just"/>
            <a:r>
              <a:rPr lang="fr-FR" sz="1400" dirty="0" smtClean="0">
                <a:latin typeface="Calibri" panose="020F0502020204030204" pitchFamily="34" charset="0"/>
              </a:rPr>
              <a:t>Y </a:t>
            </a:r>
            <a:r>
              <a:rPr lang="fr-FR" sz="1400" dirty="0" err="1" smtClean="0">
                <a:latin typeface="Calibri" panose="020F0502020204030204" pitchFamily="34" charset="0"/>
              </a:rPr>
              <a:t>a-t-il</a:t>
            </a:r>
            <a:r>
              <a:rPr lang="fr-FR" sz="1400" dirty="0" smtClean="0">
                <a:latin typeface="Calibri" panose="020F0502020204030204" pitchFamily="34" charset="0"/>
              </a:rPr>
              <a:t> un intérêt à prévoir des couvertures de change ?</a:t>
            </a:r>
          </a:p>
        </p:txBody>
      </p:sp>
      <p:sp>
        <p:nvSpPr>
          <p:cNvPr id="11" name="Rectangle 10"/>
          <p:cNvSpPr/>
          <p:nvPr/>
        </p:nvSpPr>
        <p:spPr>
          <a:xfrm>
            <a:off x="471782" y="1201855"/>
            <a:ext cx="2873094" cy="369332"/>
          </a:xfrm>
          <a:prstGeom prst="rect">
            <a:avLst/>
          </a:prstGeom>
          <a:solidFill>
            <a:srgbClr val="FFC000"/>
          </a:solidFill>
        </p:spPr>
        <p:txBody>
          <a:bodyPr wrap="none">
            <a:spAutoFit/>
          </a:bodyPr>
          <a:lstStyle/>
          <a:p>
            <a:pPr algn="ctr"/>
            <a:r>
              <a:rPr lang="fr-FR" dirty="0" smtClean="0">
                <a:latin typeface="Calibri" panose="020F0502020204030204" pitchFamily="34" charset="0"/>
              </a:rPr>
              <a:t>Engagements de ne pas faire</a:t>
            </a:r>
            <a:endParaRPr lang="fr-FR" dirty="0">
              <a:latin typeface="Calibri" panose="020F0502020204030204" pitchFamily="34" charset="0"/>
            </a:endParaRPr>
          </a:p>
        </p:txBody>
      </p:sp>
    </p:spTree>
    <p:extLst>
      <p:ext uri="{BB962C8B-B14F-4D97-AF65-F5344CB8AC3E}">
        <p14:creationId xmlns:p14="http://schemas.microsoft.com/office/powerpoint/2010/main" val="2258823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8000</TotalTime>
  <Words>1964</Words>
  <Application>Microsoft Office PowerPoint</Application>
  <PresentationFormat>Affichage à l'écran (4:3)</PresentationFormat>
  <Paragraphs>214</Paragraphs>
  <Slides>24</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24</vt:i4>
      </vt:variant>
    </vt:vector>
  </HeadingPairs>
  <TitlesOfParts>
    <vt:vector size="32" baseType="lpstr">
      <vt:lpstr>Andale Sans UI</vt:lpstr>
      <vt:lpstr>Arial</vt:lpstr>
      <vt:lpstr>Calibri</vt:lpstr>
      <vt:lpstr>News Gothic MT</vt:lpstr>
      <vt:lpstr>Times New Roman</vt:lpstr>
      <vt:lpstr>Verdana</vt:lpstr>
      <vt:lpstr>Wingdings</vt:lpstr>
      <vt:lpstr>Inspiration</vt:lpstr>
      <vt:lpstr>Couverture de taux d’intérêts Rapport N°1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Sébastien Rouzaire - Kerius Finance</cp:lastModifiedBy>
  <cp:revision>1121</cp:revision>
  <cp:lastPrinted>2016-05-25T15:53:05Z</cp:lastPrinted>
  <dcterms:created xsi:type="dcterms:W3CDTF">2010-04-23T15:09:35Z</dcterms:created>
  <dcterms:modified xsi:type="dcterms:W3CDTF">2016-07-12T10:35:52Z</dcterms:modified>
</cp:coreProperties>
</file>