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29"/>
  </p:notesMasterIdLst>
  <p:sldIdLst>
    <p:sldId id="256" r:id="rId2"/>
    <p:sldId id="445" r:id="rId3"/>
    <p:sldId id="455" r:id="rId4"/>
    <p:sldId id="500" r:id="rId5"/>
    <p:sldId id="443" r:id="rId6"/>
    <p:sldId id="504" r:id="rId7"/>
    <p:sldId id="503" r:id="rId8"/>
    <p:sldId id="442" r:id="rId9"/>
    <p:sldId id="490" r:id="rId10"/>
    <p:sldId id="491" r:id="rId11"/>
    <p:sldId id="505" r:id="rId12"/>
    <p:sldId id="473" r:id="rId13"/>
    <p:sldId id="475" r:id="rId14"/>
    <p:sldId id="506" r:id="rId15"/>
    <p:sldId id="481" r:id="rId16"/>
    <p:sldId id="482" r:id="rId17"/>
    <p:sldId id="497" r:id="rId18"/>
    <p:sldId id="501" r:id="rId19"/>
    <p:sldId id="502" r:id="rId20"/>
    <p:sldId id="485" r:id="rId21"/>
    <p:sldId id="496" r:id="rId22"/>
    <p:sldId id="495" r:id="rId23"/>
    <p:sldId id="492" r:id="rId24"/>
    <p:sldId id="493" r:id="rId25"/>
    <p:sldId id="494" r:id="rId26"/>
    <p:sldId id="451" r:id="rId27"/>
    <p:sldId id="450" r:id="rId28"/>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1B0"/>
    <a:srgbClr val="FF0000"/>
    <a:srgbClr val="BD8803"/>
    <a:srgbClr val="EE8012"/>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94103" autoAdjust="0"/>
  </p:normalViewPr>
  <p:slideViewPr>
    <p:cSldViewPr snapToGrid="0">
      <p:cViewPr varScale="1">
        <p:scale>
          <a:sx n="80" d="100"/>
          <a:sy n="80" d="100"/>
        </p:scale>
        <p:origin x="1771" y="62"/>
      </p:cViewPr>
      <p:guideLst>
        <p:guide orient="horz" pos="2160"/>
        <p:guide pos="2880"/>
        <p:guide orient="horz" pos="1014"/>
        <p:guide orient="horz" pos="3774"/>
        <p:guide pos="5352"/>
        <p:guide pos="3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5" d="100"/>
        <a:sy n="125" d="100"/>
      </p:scale>
      <p:origin x="0" y="0"/>
    </p:cViewPr>
  </p:sorterViewPr>
  <p:notesViewPr>
    <p:cSldViewPr snapToGrid="0">
      <p:cViewPr varScale="1">
        <p:scale>
          <a:sx n="56" d="100"/>
          <a:sy n="56" d="100"/>
        </p:scale>
        <p:origin x="2102"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15/07/2016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801D8B6E-8953-46C1-A2E6-E95F79C90842}" type="slidenum">
              <a:rPr lang="fr-FR" smtClean="0"/>
              <a:pPr>
                <a:defRPr/>
              </a:pPr>
              <a:t>10</a:t>
            </a:fld>
            <a:endParaRPr lang="fr-FR" dirty="0"/>
          </a:p>
        </p:txBody>
      </p:sp>
    </p:spTree>
    <p:extLst>
      <p:ext uri="{BB962C8B-B14F-4D97-AF65-F5344CB8AC3E}">
        <p14:creationId xmlns:p14="http://schemas.microsoft.com/office/powerpoint/2010/main" val="1609543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7/15/2016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7/15/2016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7/15/2016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7/15/2016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9" name="Imag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65386" y="314251"/>
            <a:ext cx="734139" cy="506303"/>
          </a:xfrm>
          <a:prstGeom prst="rect">
            <a:avLst/>
          </a:prstGeom>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7/15/2016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7/15/2016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7/15/2016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7/15/2016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7/15/2016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7/15/2016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7/15/2016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kerius-finance.com/fr/blog/impact-des-taux-d%E2%80%99int%C3%A9r%C3%AAts-n%C3%A9gatifs-sur-les-swap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 de taux d’intérêts</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Rapport N°2</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15 </a:t>
            </a:r>
            <a:r>
              <a:rPr lang="fr-FR" dirty="0" smtClean="0">
                <a:solidFill>
                  <a:srgbClr val="302421"/>
                </a:solidFill>
                <a:latin typeface="Calibri" pitchFamily="34" charset="0"/>
              </a:rPr>
              <a:t>Juillet 2016</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3247" y="2428939"/>
            <a:ext cx="1473016" cy="101587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600199" y="300218"/>
            <a:ext cx="6659217" cy="707886"/>
          </a:xfrm>
          <a:prstGeom prst="rect">
            <a:avLst/>
          </a:prstGeom>
          <a:noFill/>
        </p:spPr>
        <p:txBody>
          <a:bodyPr wrap="square" rtlCol="0">
            <a:spAutoFit/>
          </a:bodyPr>
          <a:lstStyle/>
          <a:p>
            <a:pPr algn="ctr"/>
            <a:r>
              <a:rPr lang="fr-FR" sz="2000" b="1" dirty="0" smtClean="0">
                <a:latin typeface="Calibri" panose="020F0502020204030204" pitchFamily="34" charset="0"/>
              </a:rPr>
              <a:t>Inefficacité des swaps simples (et des tunnels/</a:t>
            </a:r>
            <a:r>
              <a:rPr lang="fr-FR" sz="2000" b="1" dirty="0" err="1" smtClean="0">
                <a:latin typeface="Calibri" panose="020F0502020204030204" pitchFamily="34" charset="0"/>
              </a:rPr>
              <a:t>collars</a:t>
            </a:r>
            <a:r>
              <a:rPr lang="fr-FR" sz="2000" b="1" dirty="0" smtClean="0">
                <a:latin typeface="Calibri" panose="020F0502020204030204" pitchFamily="34" charset="0"/>
              </a:rPr>
              <a:t>)</a:t>
            </a:r>
          </a:p>
          <a:p>
            <a:pPr algn="ctr"/>
            <a:r>
              <a:rPr lang="fr-FR" sz="2000" b="1" dirty="0" smtClean="0">
                <a:latin typeface="Calibri" panose="020F0502020204030204" pitchFamily="34" charset="0"/>
              </a:rPr>
              <a:t>si le financement embarque un plancher sur Euribor</a:t>
            </a:r>
            <a:endParaRPr lang="fr-FR" sz="2000" b="1" dirty="0">
              <a:latin typeface="Calibri" panose="020F0502020204030204" pitchFamily="34" charset="0"/>
            </a:endParaRPr>
          </a:p>
        </p:txBody>
      </p:sp>
      <p:sp>
        <p:nvSpPr>
          <p:cNvPr id="2" name="ZoneTexte 1"/>
          <p:cNvSpPr txBox="1"/>
          <p:nvPr/>
        </p:nvSpPr>
        <p:spPr>
          <a:xfrm>
            <a:off x="102870" y="1008104"/>
            <a:ext cx="8869680" cy="5783221"/>
          </a:xfrm>
          <a:prstGeom prst="rect">
            <a:avLst/>
          </a:prstGeom>
          <a:noFill/>
          <a:ln>
            <a:noFill/>
          </a:ln>
        </p:spPr>
        <p:txBody>
          <a:bodyPr wrap="square" rtlCol="0">
            <a:spAutoFit/>
          </a:bodyPr>
          <a:lstStyle/>
          <a:p>
            <a:pPr algn="just"/>
            <a:r>
              <a:rPr lang="fr-FR" sz="1500" dirty="0">
                <a:latin typeface="Calibri" panose="020F0502020204030204" pitchFamily="34" charset="0"/>
              </a:rPr>
              <a:t>Une vidéo détaillant ce souci est visible sur le blog de KERIUS Finance </a:t>
            </a:r>
            <a:r>
              <a:rPr lang="fr-FR" sz="1500" dirty="0">
                <a:latin typeface="Calibri" panose="020F0502020204030204" pitchFamily="34" charset="0"/>
                <a:hlinkClick r:id="rId3"/>
              </a:rPr>
              <a:t>en cliquant ici</a:t>
            </a:r>
            <a:r>
              <a:rPr lang="fr-FR" sz="1500" dirty="0">
                <a:latin typeface="Calibri" panose="020F0502020204030204" pitchFamily="34" charset="0"/>
              </a:rPr>
              <a:t>.</a:t>
            </a:r>
          </a:p>
          <a:p>
            <a:pPr algn="just"/>
            <a:endParaRPr lang="fr-FR" sz="1500" dirty="0" smtClean="0">
              <a:latin typeface="Calibri" panose="020F0502020204030204" pitchFamily="34" charset="0"/>
            </a:endParaRPr>
          </a:p>
          <a:p>
            <a:pPr algn="just"/>
            <a:r>
              <a:rPr lang="fr-FR" sz="1500" dirty="0" smtClean="0">
                <a:latin typeface="Calibri" panose="020F0502020204030204" pitchFamily="34" charset="0"/>
              </a:rPr>
              <a:t>Le </a:t>
            </a:r>
            <a:r>
              <a:rPr lang="fr-FR" sz="1500" dirty="0">
                <a:latin typeface="Calibri" panose="020F0502020204030204" pitchFamily="34" charset="0"/>
              </a:rPr>
              <a:t>contrat de financement prévoit que l’Euribor ne peut pas être </a:t>
            </a:r>
            <a:r>
              <a:rPr lang="fr-FR" sz="1500" dirty="0" smtClean="0">
                <a:latin typeface="Calibri" panose="020F0502020204030204" pitchFamily="34" charset="0"/>
              </a:rPr>
              <a:t>négatif, donc que la banque ne paiera pas d’intérêts à l’emprunteur. </a:t>
            </a:r>
            <a:endParaRPr lang="fr-FR" sz="1500" dirty="0">
              <a:latin typeface="Calibri" panose="020F0502020204030204" pitchFamily="34" charset="0"/>
            </a:endParaRPr>
          </a:p>
          <a:p>
            <a:pPr algn="just">
              <a:spcBef>
                <a:spcPts val="300"/>
              </a:spcBef>
            </a:pPr>
            <a:r>
              <a:rPr lang="fr-FR" sz="1500" dirty="0">
                <a:latin typeface="Calibri" panose="020F0502020204030204" pitchFamily="34" charset="0"/>
              </a:rPr>
              <a:t>Or, un swap de taux qui permet de fixer le taux d’une dette est un contrat par lequel l’entreprise s’engage </a:t>
            </a:r>
            <a:r>
              <a:rPr lang="fr-FR" sz="1500" dirty="0" smtClean="0">
                <a:latin typeface="Calibri" panose="020F0502020204030204" pitchFamily="34" charset="0"/>
              </a:rPr>
              <a:t>à:</a:t>
            </a:r>
          </a:p>
          <a:p>
            <a:pPr marL="285750" indent="-285750" algn="just">
              <a:buFontTx/>
              <a:buChar char="-"/>
            </a:pPr>
            <a:r>
              <a:rPr lang="fr-FR" sz="1500" dirty="0" smtClean="0">
                <a:latin typeface="Calibri" panose="020F0502020204030204" pitchFamily="34" charset="0"/>
              </a:rPr>
              <a:t>recevoir </a:t>
            </a:r>
            <a:r>
              <a:rPr lang="fr-FR" sz="1500" dirty="0">
                <a:latin typeface="Calibri" panose="020F0502020204030204" pitchFamily="34" charset="0"/>
              </a:rPr>
              <a:t>un taux variable sur le montant de la dette couverte (pour annuler celui du financement) </a:t>
            </a:r>
            <a:endParaRPr lang="fr-FR" sz="1500" dirty="0" smtClean="0">
              <a:latin typeface="Calibri" panose="020F0502020204030204" pitchFamily="34" charset="0"/>
            </a:endParaRPr>
          </a:p>
          <a:p>
            <a:pPr marL="285750" indent="-285750" algn="just">
              <a:buFontTx/>
              <a:buChar char="-"/>
            </a:pPr>
            <a:r>
              <a:rPr lang="fr-FR" sz="1500" dirty="0" smtClean="0">
                <a:latin typeface="Calibri" panose="020F0502020204030204" pitchFamily="34" charset="0"/>
              </a:rPr>
              <a:t>payer </a:t>
            </a:r>
            <a:r>
              <a:rPr lang="fr-FR" sz="1500" dirty="0">
                <a:latin typeface="Calibri" panose="020F0502020204030204" pitchFamily="34" charset="0"/>
              </a:rPr>
              <a:t>un taux fixe sur le même montant.</a:t>
            </a:r>
          </a:p>
          <a:p>
            <a:pPr algn="just"/>
            <a:endParaRPr lang="fr-FR" sz="1500" dirty="0" smtClean="0">
              <a:latin typeface="Calibri" panose="020F0502020204030204" pitchFamily="34" charset="0"/>
            </a:endParaRPr>
          </a:p>
          <a:p>
            <a:pPr algn="just"/>
            <a:r>
              <a:rPr lang="fr-FR" sz="1500" dirty="0" smtClean="0">
                <a:latin typeface="Calibri" panose="020F0502020204030204" pitchFamily="34" charset="0"/>
              </a:rPr>
              <a:t>Une couverture par swap classique, qui ne réplique pas ce plancher, c’est-à-dire dont la « jambe » variable n’inclurait pas également un plancher, présente deux inconvénients:</a:t>
            </a:r>
          </a:p>
          <a:p>
            <a:pPr marL="742950" lvl="1" indent="-285750" algn="just">
              <a:spcBef>
                <a:spcPts val="600"/>
              </a:spcBef>
              <a:buFontTx/>
              <a:buChar char="-"/>
            </a:pPr>
            <a:r>
              <a:rPr lang="fr-FR" sz="1500" dirty="0" smtClean="0">
                <a:latin typeface="Calibri" panose="020F0502020204030204" pitchFamily="34" charset="0"/>
              </a:rPr>
              <a:t>Pas de plafonnement du taux de financement global: le taux Euribor négatif s’ajoute au taux fixe à payer par l’entreprise.</a:t>
            </a:r>
          </a:p>
          <a:p>
            <a:pPr marL="742950" lvl="1" indent="-285750" algn="just">
              <a:spcBef>
                <a:spcPts val="600"/>
              </a:spcBef>
              <a:buFontTx/>
              <a:buChar char="-"/>
            </a:pPr>
            <a:r>
              <a:rPr lang="fr-FR" sz="1500" dirty="0" smtClean="0">
                <a:latin typeface="Calibri" panose="020F0502020204030204" pitchFamily="34" charset="0"/>
              </a:rPr>
              <a:t>Problème potentiel pour l’application de la comptabilité de couverture: si les couvertures ne sont plus considérées comme efficaces par les CAC du fait de ce déplafonnement du taux de financement, l’intégralité des variations de valorisation (mark to market) des swaps sera enregistrée en résultat financier</a:t>
            </a:r>
            <a:r>
              <a:rPr lang="fr-FR" sz="1500" dirty="0">
                <a:latin typeface="Calibri" panose="020F0502020204030204" pitchFamily="34" charset="0"/>
              </a:rPr>
              <a:t> </a:t>
            </a:r>
            <a:r>
              <a:rPr lang="fr-FR" sz="1500" dirty="0" smtClean="0">
                <a:latin typeface="Calibri" panose="020F0502020204030204" pitchFamily="34" charset="0"/>
              </a:rPr>
              <a:t>(autrement dit, pas différé dans le temps).</a:t>
            </a:r>
          </a:p>
          <a:p>
            <a:pPr algn="just"/>
            <a:endParaRPr lang="fr-FR" sz="1500" u="sng" dirty="0" smtClean="0">
              <a:latin typeface="Calibri" panose="020F0502020204030204" pitchFamily="34" charset="0"/>
            </a:endParaRPr>
          </a:p>
          <a:p>
            <a:pPr algn="just"/>
            <a:r>
              <a:rPr lang="fr-FR" sz="1500" dirty="0" smtClean="0">
                <a:latin typeface="Calibri" panose="020F0502020204030204" pitchFamily="34" charset="0"/>
              </a:rPr>
              <a:t>Un problème similaire se présente avec le </a:t>
            </a:r>
            <a:r>
              <a:rPr lang="fr-FR" sz="1500" dirty="0" err="1" smtClean="0">
                <a:latin typeface="Calibri" panose="020F0502020204030204" pitchFamily="34" charset="0"/>
              </a:rPr>
              <a:t>collar</a:t>
            </a:r>
            <a:r>
              <a:rPr lang="fr-FR" sz="1500" dirty="0" smtClean="0">
                <a:latin typeface="Calibri" panose="020F0502020204030204" pitchFamily="34" charset="0"/>
              </a:rPr>
              <a:t>: le plancher du </a:t>
            </a:r>
            <a:r>
              <a:rPr lang="fr-FR" sz="1500" dirty="0" err="1" smtClean="0">
                <a:latin typeface="Calibri" panose="020F0502020204030204" pitchFamily="34" charset="0"/>
              </a:rPr>
              <a:t>collar</a:t>
            </a:r>
            <a:r>
              <a:rPr lang="fr-FR" sz="1500" dirty="0" smtClean="0">
                <a:latin typeface="Calibri" panose="020F0502020204030204" pitchFamily="34" charset="0"/>
              </a:rPr>
              <a:t> doublonne le plancher du financement</a:t>
            </a:r>
            <a:r>
              <a:rPr lang="fr-FR" sz="1500" dirty="0">
                <a:latin typeface="Calibri" panose="020F0502020204030204" pitchFamily="34" charset="0"/>
              </a:rPr>
              <a:t>. </a:t>
            </a:r>
            <a:r>
              <a:rPr lang="fr-FR" sz="1500" dirty="0" smtClean="0">
                <a:latin typeface="Calibri" panose="020F0502020204030204" pitchFamily="34" charset="0"/>
              </a:rPr>
              <a:t>En </a:t>
            </a:r>
            <a:r>
              <a:rPr lang="fr-FR" sz="1500" dirty="0">
                <a:latin typeface="Calibri" panose="020F0502020204030204" pitchFamily="34" charset="0"/>
              </a:rPr>
              <a:t>cas de taux </a:t>
            </a:r>
            <a:r>
              <a:rPr lang="fr-FR" sz="1500" dirty="0" smtClean="0">
                <a:latin typeface="Calibri" panose="020F0502020204030204" pitchFamily="34" charset="0"/>
              </a:rPr>
              <a:t>négatifs, il induit une perte qui accroît les frais financiers au-delà du taux plafond (cap).</a:t>
            </a:r>
          </a:p>
          <a:p>
            <a:pPr algn="just"/>
            <a:endParaRPr lang="fr-FR" sz="1500" u="sng" dirty="0" smtClean="0">
              <a:latin typeface="Calibri" panose="020F0502020204030204" pitchFamily="34" charset="0"/>
            </a:endParaRPr>
          </a:p>
          <a:p>
            <a:pPr algn="just"/>
            <a:r>
              <a:rPr lang="fr-FR" sz="1500" b="1" u="sng" dirty="0" smtClean="0">
                <a:latin typeface="Calibri" panose="020F0502020204030204" pitchFamily="34" charset="0"/>
              </a:rPr>
              <a:t>Solutions techniques</a:t>
            </a:r>
            <a:r>
              <a:rPr lang="fr-FR" sz="1500" dirty="0" smtClean="0">
                <a:latin typeface="Calibri" panose="020F0502020204030204" pitchFamily="34" charset="0"/>
              </a:rPr>
              <a:t>: </a:t>
            </a:r>
          </a:p>
          <a:p>
            <a:pPr marL="285750" indent="-285750" algn="just">
              <a:buFontTx/>
              <a:buChar char="-"/>
            </a:pPr>
            <a:r>
              <a:rPr lang="fr-FR" sz="1500" dirty="0" smtClean="0">
                <a:latin typeface="Calibri" panose="020F0502020204030204" pitchFamily="34" charset="0"/>
              </a:rPr>
              <a:t>Inclure </a:t>
            </a:r>
            <a:r>
              <a:rPr lang="fr-FR" sz="1500" dirty="0">
                <a:latin typeface="Calibri" panose="020F0502020204030204" pitchFamily="34" charset="0"/>
              </a:rPr>
              <a:t>dans le swap un </a:t>
            </a:r>
            <a:r>
              <a:rPr lang="fr-FR" sz="1500" dirty="0" smtClean="0">
                <a:latin typeface="Calibri" panose="020F0502020204030204" pitchFamily="34" charset="0"/>
              </a:rPr>
              <a:t>plancher répliquant celui du financement, mais cela a un coût. </a:t>
            </a:r>
            <a:r>
              <a:rPr lang="fr-FR" sz="1500" dirty="0" err="1" smtClean="0">
                <a:latin typeface="Calibri" panose="020F0502020204030204" pitchFamily="34" charset="0"/>
              </a:rPr>
              <a:t>Cf</a:t>
            </a:r>
            <a:r>
              <a:rPr lang="fr-FR" sz="1500" dirty="0" smtClean="0">
                <a:latin typeface="Calibri" panose="020F0502020204030204" pitchFamily="34" charset="0"/>
              </a:rPr>
              <a:t> simulations.</a:t>
            </a:r>
          </a:p>
          <a:p>
            <a:pPr marL="285750" indent="-285750" algn="just">
              <a:buFontTx/>
              <a:buChar char="-"/>
            </a:pPr>
            <a:r>
              <a:rPr lang="fr-FR" sz="1500" dirty="0" smtClean="0">
                <a:latin typeface="Calibri" panose="020F0502020204030204" pitchFamily="34" charset="0"/>
              </a:rPr>
              <a:t>Opter pour une couverture par cap (plafond), qui ne peut générer de valorisation négative en cas de taux négatifs.</a:t>
            </a:r>
            <a:endParaRPr lang="fr-FR" sz="1500" u="sng" dirty="0" smtClean="0">
              <a:latin typeface="Calibri" panose="020F0502020204030204" pitchFamily="34" charset="0"/>
            </a:endParaRPr>
          </a:p>
        </p:txBody>
      </p:sp>
    </p:spTree>
    <p:extLst>
      <p:ext uri="{BB962C8B-B14F-4D97-AF65-F5344CB8AC3E}">
        <p14:creationId xmlns:p14="http://schemas.microsoft.com/office/powerpoint/2010/main" val="1988028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463" y="1454150"/>
            <a:ext cx="8345487" cy="474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2647950" y="419100"/>
            <a:ext cx="4524375" cy="400110"/>
          </a:xfrm>
          <a:prstGeom prst="rect">
            <a:avLst/>
          </a:prstGeom>
          <a:noFill/>
        </p:spPr>
        <p:txBody>
          <a:bodyPr wrap="square" rtlCol="0">
            <a:spAutoFit/>
          </a:bodyPr>
          <a:lstStyle/>
          <a:p>
            <a:pPr algn="ctr"/>
            <a:r>
              <a:rPr lang="fr-FR" sz="2000" b="1" dirty="0" smtClean="0">
                <a:latin typeface="Calibri" panose="020F0502020204030204" pitchFamily="34" charset="0"/>
              </a:rPr>
              <a:t>Données de marché</a:t>
            </a:r>
            <a:endParaRPr lang="fr-FR" sz="2000" b="1" dirty="0">
              <a:latin typeface="Calibri" panose="020F0502020204030204" pitchFamily="34" charset="0"/>
            </a:endParaRPr>
          </a:p>
        </p:txBody>
      </p:sp>
      <p:sp>
        <p:nvSpPr>
          <p:cNvPr id="5" name="ZoneTexte 4"/>
          <p:cNvSpPr txBox="1"/>
          <p:nvPr/>
        </p:nvSpPr>
        <p:spPr>
          <a:xfrm>
            <a:off x="5619750" y="6326663"/>
            <a:ext cx="2714458" cy="307777"/>
          </a:xfrm>
          <a:prstGeom prst="rect">
            <a:avLst/>
          </a:prstGeom>
          <a:solidFill>
            <a:schemeClr val="bg1">
              <a:lumMod val="95000"/>
            </a:schemeClr>
          </a:solidFill>
          <a:ln>
            <a:solidFill>
              <a:schemeClr val="bg1">
                <a:lumMod val="50000"/>
              </a:schemeClr>
            </a:solidFill>
          </a:ln>
        </p:spPr>
        <p:txBody>
          <a:bodyPr wrap="square" rtlCol="0">
            <a:spAutoFit/>
          </a:bodyPr>
          <a:lstStyle/>
          <a:p>
            <a:r>
              <a:rPr lang="fr-FR" sz="1400" dirty="0" smtClean="0">
                <a:latin typeface="Calibri" panose="020F0502020204030204" pitchFamily="34" charset="0"/>
              </a:rPr>
              <a:t>Données au 15 juillet 2016</a:t>
            </a:r>
          </a:p>
        </p:txBody>
      </p:sp>
    </p:spTree>
    <p:extLst>
      <p:ext uri="{BB962C8B-B14F-4D97-AF65-F5344CB8AC3E}">
        <p14:creationId xmlns:p14="http://schemas.microsoft.com/office/powerpoint/2010/main" val="38788074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00324" y="142875"/>
            <a:ext cx="4524375" cy="830997"/>
          </a:xfrm>
          <a:prstGeom prst="rect">
            <a:avLst/>
          </a:prstGeom>
          <a:noFill/>
        </p:spPr>
        <p:txBody>
          <a:bodyPr wrap="square" rtlCol="0">
            <a:spAutoFit/>
          </a:bodyPr>
          <a:lstStyle/>
          <a:p>
            <a:pPr algn="ctr"/>
            <a:r>
              <a:rPr lang="fr-FR" sz="2400" dirty="0" smtClean="0">
                <a:latin typeface="Calibri" panose="020F0502020204030204" pitchFamily="34" charset="0"/>
              </a:rPr>
              <a:t>Valorisation de la couverture existante</a:t>
            </a:r>
            <a:endParaRPr lang="fr-FR" sz="2400" dirty="0">
              <a:latin typeface="Calibri" panose="020F0502020204030204" pitchFamily="34" charset="0"/>
            </a:endParaRPr>
          </a:p>
        </p:txBody>
      </p:sp>
      <p:sp>
        <p:nvSpPr>
          <p:cNvPr id="5" name="ZoneTexte 4"/>
          <p:cNvSpPr txBox="1"/>
          <p:nvPr/>
        </p:nvSpPr>
        <p:spPr>
          <a:xfrm>
            <a:off x="5619750" y="6326663"/>
            <a:ext cx="2652982" cy="307777"/>
          </a:xfrm>
          <a:prstGeom prst="rect">
            <a:avLst/>
          </a:prstGeom>
          <a:solidFill>
            <a:schemeClr val="bg1">
              <a:lumMod val="95000"/>
            </a:schemeClr>
          </a:solidFill>
          <a:ln>
            <a:solidFill>
              <a:schemeClr val="bg1">
                <a:lumMod val="50000"/>
              </a:schemeClr>
            </a:solidFill>
          </a:ln>
        </p:spPr>
        <p:txBody>
          <a:bodyPr wrap="square" rtlCol="0">
            <a:spAutoFit/>
          </a:bodyPr>
          <a:lstStyle/>
          <a:p>
            <a:pPr algn="ctr"/>
            <a:r>
              <a:rPr lang="fr-FR" sz="1400" dirty="0" smtClean="0">
                <a:latin typeface="Calibri" panose="020F0502020204030204" pitchFamily="34" charset="0"/>
              </a:rPr>
              <a:t>Données au 15 Juillet 2016</a:t>
            </a:r>
          </a:p>
        </p:txBody>
      </p:sp>
      <p:sp>
        <p:nvSpPr>
          <p:cNvPr id="6" name="ZoneTexte 5"/>
          <p:cNvSpPr txBox="1"/>
          <p:nvPr/>
        </p:nvSpPr>
        <p:spPr>
          <a:xfrm>
            <a:off x="1795499" y="5162139"/>
            <a:ext cx="5670308" cy="307777"/>
          </a:xfrm>
          <a:prstGeom prst="rect">
            <a:avLst/>
          </a:prstGeom>
          <a:solidFill>
            <a:srgbClr val="FFC000"/>
          </a:solidFill>
          <a:ln>
            <a:solidFill>
              <a:schemeClr val="bg1">
                <a:lumMod val="50000"/>
              </a:schemeClr>
            </a:solidFill>
          </a:ln>
        </p:spPr>
        <p:txBody>
          <a:bodyPr wrap="square" rtlCol="0">
            <a:spAutoFit/>
          </a:bodyPr>
          <a:lstStyle/>
          <a:p>
            <a:pPr algn="just"/>
            <a:r>
              <a:rPr lang="fr-FR" sz="1400" dirty="0" smtClean="0">
                <a:latin typeface="Calibri" panose="020F0502020204030204" pitchFamily="34" charset="0"/>
              </a:rPr>
              <a:t>Cette valorisation est très proche de celle de SG : 77.3KE au 15 juillet 2016</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 y="1310118"/>
            <a:ext cx="8610600"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061196"/>
            <a:ext cx="4267200"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5370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Tableau d’amortissement </a:t>
            </a:r>
          </a:p>
        </p:txBody>
      </p:sp>
      <p:pic>
        <p:nvPicPr>
          <p:cNvPr id="5" name="Image 4"/>
          <p:cNvPicPr>
            <a:picLocks noChangeAspect="1"/>
          </p:cNvPicPr>
          <p:nvPr/>
        </p:nvPicPr>
        <p:blipFill>
          <a:blip r:embed="rId2"/>
          <a:stretch>
            <a:fillRect/>
          </a:stretch>
        </p:blipFill>
        <p:spPr>
          <a:xfrm>
            <a:off x="0" y="1008358"/>
            <a:ext cx="9153099" cy="5819498"/>
          </a:xfrm>
          <a:prstGeom prst="rect">
            <a:avLst/>
          </a:prstGeom>
        </p:spPr>
      </p:pic>
    </p:spTree>
    <p:extLst>
      <p:ext uri="{BB962C8B-B14F-4D97-AF65-F5344CB8AC3E}">
        <p14:creationId xmlns:p14="http://schemas.microsoft.com/office/powerpoint/2010/main" val="32427443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Tableau d’amortissement </a:t>
            </a:r>
          </a:p>
        </p:txBody>
      </p:sp>
      <p:pic>
        <p:nvPicPr>
          <p:cNvPr id="2" name="Image 1"/>
          <p:cNvPicPr>
            <a:picLocks noChangeAspect="1"/>
          </p:cNvPicPr>
          <p:nvPr/>
        </p:nvPicPr>
        <p:blipFill>
          <a:blip r:embed="rId2"/>
          <a:stretch>
            <a:fillRect/>
          </a:stretch>
        </p:blipFill>
        <p:spPr>
          <a:xfrm>
            <a:off x="1908322" y="1185705"/>
            <a:ext cx="5196340" cy="5381202"/>
          </a:xfrm>
          <a:prstGeom prst="rect">
            <a:avLst/>
          </a:prstGeom>
        </p:spPr>
      </p:pic>
    </p:spTree>
    <p:extLst>
      <p:ext uri="{BB962C8B-B14F-4D97-AF65-F5344CB8AC3E}">
        <p14:creationId xmlns:p14="http://schemas.microsoft.com/office/powerpoint/2010/main" val="35619238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pic>
        <p:nvPicPr>
          <p:cNvPr id="2" name="Image 1"/>
          <p:cNvPicPr>
            <a:picLocks noChangeAspect="1"/>
          </p:cNvPicPr>
          <p:nvPr/>
        </p:nvPicPr>
        <p:blipFill>
          <a:blip r:embed="rId2"/>
          <a:stretch>
            <a:fillRect/>
          </a:stretch>
        </p:blipFill>
        <p:spPr>
          <a:xfrm>
            <a:off x="508147" y="1907767"/>
            <a:ext cx="7429500" cy="676275"/>
          </a:xfrm>
          <a:prstGeom prst="rect">
            <a:avLst/>
          </a:prstGeom>
        </p:spPr>
      </p:pic>
      <p:pic>
        <p:nvPicPr>
          <p:cNvPr id="13" name="Image 12"/>
          <p:cNvPicPr>
            <a:picLocks noChangeAspect="1"/>
          </p:cNvPicPr>
          <p:nvPr/>
        </p:nvPicPr>
        <p:blipFill>
          <a:blip r:embed="rId3"/>
          <a:stretch>
            <a:fillRect/>
          </a:stretch>
        </p:blipFill>
        <p:spPr>
          <a:xfrm>
            <a:off x="508147" y="2954038"/>
            <a:ext cx="3629025" cy="600075"/>
          </a:xfrm>
          <a:prstGeom prst="rect">
            <a:avLst/>
          </a:prstGeom>
        </p:spPr>
      </p:pic>
      <p:pic>
        <p:nvPicPr>
          <p:cNvPr id="15" name="Image 14"/>
          <p:cNvPicPr>
            <a:picLocks noChangeAspect="1"/>
          </p:cNvPicPr>
          <p:nvPr/>
        </p:nvPicPr>
        <p:blipFill>
          <a:blip r:embed="rId4"/>
          <a:stretch>
            <a:fillRect/>
          </a:stretch>
        </p:blipFill>
        <p:spPr>
          <a:xfrm>
            <a:off x="952500" y="3620788"/>
            <a:ext cx="7239000" cy="885825"/>
          </a:xfrm>
          <a:prstGeom prst="rect">
            <a:avLst/>
          </a:prstGeom>
        </p:spPr>
      </p:pic>
      <p:pic>
        <p:nvPicPr>
          <p:cNvPr id="16" name="Image 15"/>
          <p:cNvPicPr>
            <a:picLocks noChangeAspect="1"/>
          </p:cNvPicPr>
          <p:nvPr/>
        </p:nvPicPr>
        <p:blipFill>
          <a:blip r:embed="rId5"/>
          <a:stretch>
            <a:fillRect/>
          </a:stretch>
        </p:blipFill>
        <p:spPr>
          <a:xfrm>
            <a:off x="1257300" y="4590859"/>
            <a:ext cx="6934200" cy="609600"/>
          </a:xfrm>
          <a:prstGeom prst="rect">
            <a:avLst/>
          </a:prstGeom>
        </p:spPr>
      </p:pic>
      <p:sp>
        <p:nvSpPr>
          <p:cNvPr id="17" name="Rectangle 16"/>
          <p:cNvSpPr/>
          <p:nvPr/>
        </p:nvSpPr>
        <p:spPr>
          <a:xfrm>
            <a:off x="2834428" y="3638359"/>
            <a:ext cx="823172" cy="202386"/>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8" name="Rectangle 17"/>
          <p:cNvSpPr/>
          <p:nvPr/>
        </p:nvSpPr>
        <p:spPr>
          <a:xfrm>
            <a:off x="7368328" y="3786633"/>
            <a:ext cx="823172" cy="202386"/>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Rectangle 18"/>
          <p:cNvSpPr/>
          <p:nvPr/>
        </p:nvSpPr>
        <p:spPr>
          <a:xfrm>
            <a:off x="1496736" y="3959494"/>
            <a:ext cx="2285042" cy="152185"/>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0" name="Rectangle 19"/>
          <p:cNvSpPr/>
          <p:nvPr/>
        </p:nvSpPr>
        <p:spPr>
          <a:xfrm>
            <a:off x="5255893" y="3959494"/>
            <a:ext cx="1054595" cy="152185"/>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Rectangle 2"/>
          <p:cNvSpPr/>
          <p:nvPr/>
        </p:nvSpPr>
        <p:spPr>
          <a:xfrm>
            <a:off x="690070" y="1185068"/>
            <a:ext cx="2522678" cy="369332"/>
          </a:xfrm>
          <a:prstGeom prst="rect">
            <a:avLst/>
          </a:prstGeom>
          <a:solidFill>
            <a:srgbClr val="FFC000"/>
          </a:solidFill>
        </p:spPr>
        <p:txBody>
          <a:bodyPr wrap="none">
            <a:spAutoFit/>
          </a:bodyPr>
          <a:lstStyle/>
          <a:p>
            <a:pPr algn="ctr"/>
            <a:r>
              <a:rPr lang="fr-FR" dirty="0">
                <a:latin typeface="Calibri" panose="020F0502020204030204" pitchFamily="34" charset="0"/>
              </a:rPr>
              <a:t>Obligation de couverture</a:t>
            </a:r>
          </a:p>
        </p:txBody>
      </p:sp>
    </p:spTree>
    <p:extLst>
      <p:ext uri="{BB962C8B-B14F-4D97-AF65-F5344CB8AC3E}">
        <p14:creationId xmlns:p14="http://schemas.microsoft.com/office/powerpoint/2010/main" val="30530040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pic>
        <p:nvPicPr>
          <p:cNvPr id="7" name="Image 6"/>
          <p:cNvPicPr>
            <a:picLocks noChangeAspect="1"/>
          </p:cNvPicPr>
          <p:nvPr/>
        </p:nvPicPr>
        <p:blipFill>
          <a:blip r:embed="rId2"/>
          <a:stretch>
            <a:fillRect/>
          </a:stretch>
        </p:blipFill>
        <p:spPr>
          <a:xfrm>
            <a:off x="714375" y="1942257"/>
            <a:ext cx="7715250" cy="3914775"/>
          </a:xfrm>
          <a:prstGeom prst="rect">
            <a:avLst/>
          </a:prstGeom>
        </p:spPr>
      </p:pic>
      <p:sp>
        <p:nvSpPr>
          <p:cNvPr id="8" name="Rectangle 7"/>
          <p:cNvSpPr/>
          <p:nvPr/>
        </p:nvSpPr>
        <p:spPr>
          <a:xfrm>
            <a:off x="1066800" y="5067933"/>
            <a:ext cx="5360817" cy="184262"/>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Rectangle 8"/>
          <p:cNvSpPr/>
          <p:nvPr/>
        </p:nvSpPr>
        <p:spPr>
          <a:xfrm>
            <a:off x="1066800" y="5519632"/>
            <a:ext cx="5360817" cy="184262"/>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Rectangle 5"/>
          <p:cNvSpPr/>
          <p:nvPr/>
        </p:nvSpPr>
        <p:spPr>
          <a:xfrm>
            <a:off x="823100" y="1186460"/>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31319095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pic>
        <p:nvPicPr>
          <p:cNvPr id="10" name="Image 9"/>
          <p:cNvPicPr>
            <a:picLocks noChangeAspect="1"/>
          </p:cNvPicPr>
          <p:nvPr/>
        </p:nvPicPr>
        <p:blipFill>
          <a:blip r:embed="rId2"/>
          <a:stretch>
            <a:fillRect/>
          </a:stretch>
        </p:blipFill>
        <p:spPr>
          <a:xfrm>
            <a:off x="1241572" y="1804763"/>
            <a:ext cx="6477000" cy="4143375"/>
          </a:xfrm>
          <a:prstGeom prst="rect">
            <a:avLst/>
          </a:prstGeom>
        </p:spPr>
      </p:pic>
      <p:sp>
        <p:nvSpPr>
          <p:cNvPr id="5" name="Rectangle 4"/>
          <p:cNvSpPr/>
          <p:nvPr/>
        </p:nvSpPr>
        <p:spPr>
          <a:xfrm>
            <a:off x="823100" y="1186460"/>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30477165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pic>
        <p:nvPicPr>
          <p:cNvPr id="5" name="Image 4"/>
          <p:cNvPicPr>
            <a:picLocks noChangeAspect="1"/>
          </p:cNvPicPr>
          <p:nvPr/>
        </p:nvPicPr>
        <p:blipFill>
          <a:blip r:embed="rId2"/>
          <a:stretch>
            <a:fillRect/>
          </a:stretch>
        </p:blipFill>
        <p:spPr>
          <a:xfrm>
            <a:off x="690070" y="1779773"/>
            <a:ext cx="7305675" cy="2447925"/>
          </a:xfrm>
          <a:prstGeom prst="rect">
            <a:avLst/>
          </a:prstGeom>
        </p:spPr>
      </p:pic>
      <p:pic>
        <p:nvPicPr>
          <p:cNvPr id="11" name="Image 10"/>
          <p:cNvPicPr>
            <a:picLocks noChangeAspect="1"/>
          </p:cNvPicPr>
          <p:nvPr/>
        </p:nvPicPr>
        <p:blipFill>
          <a:blip r:embed="rId3"/>
          <a:stretch>
            <a:fillRect/>
          </a:stretch>
        </p:blipFill>
        <p:spPr>
          <a:xfrm>
            <a:off x="608335" y="4281487"/>
            <a:ext cx="8204147" cy="1766888"/>
          </a:xfrm>
          <a:prstGeom prst="rect">
            <a:avLst/>
          </a:prstGeom>
        </p:spPr>
      </p:pic>
      <p:sp>
        <p:nvSpPr>
          <p:cNvPr id="12" name="ZoneTexte 11"/>
          <p:cNvSpPr txBox="1"/>
          <p:nvPr/>
        </p:nvSpPr>
        <p:spPr>
          <a:xfrm>
            <a:off x="631972" y="6155953"/>
            <a:ext cx="7853759" cy="307777"/>
          </a:xfrm>
          <a:prstGeom prst="rect">
            <a:avLst/>
          </a:prstGeom>
          <a:solidFill>
            <a:srgbClr val="FFC000"/>
          </a:solidFill>
        </p:spPr>
        <p:txBody>
          <a:bodyPr wrap="square" rtlCol="0">
            <a:spAutoFit/>
          </a:bodyPr>
          <a:lstStyle/>
          <a:p>
            <a:r>
              <a:rPr lang="fr-FR" sz="1400" dirty="0" smtClean="0">
                <a:latin typeface="Calibri" panose="020F0502020204030204" pitchFamily="34" charset="0"/>
              </a:rPr>
              <a:t>A noter: N’inclut pas les valorisations négatives éventuelles de couvertures (point positif mais inhabituel).</a:t>
            </a:r>
            <a:endParaRPr lang="fr-FR" sz="1400" dirty="0">
              <a:latin typeface="Calibri" panose="020F0502020204030204" pitchFamily="34" charset="0"/>
            </a:endParaRPr>
          </a:p>
        </p:txBody>
      </p:sp>
      <p:sp>
        <p:nvSpPr>
          <p:cNvPr id="6" name="Rectangle 5"/>
          <p:cNvSpPr/>
          <p:nvPr/>
        </p:nvSpPr>
        <p:spPr>
          <a:xfrm>
            <a:off x="328017" y="1201855"/>
            <a:ext cx="316060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Définition de la dette financière</a:t>
            </a:r>
            <a:endParaRPr lang="fr-FR" dirty="0">
              <a:latin typeface="Calibri" panose="020F0502020204030204" pitchFamily="34" charset="0"/>
            </a:endParaRPr>
          </a:p>
        </p:txBody>
      </p:sp>
    </p:spTree>
    <p:extLst>
      <p:ext uri="{BB962C8B-B14F-4D97-AF65-F5344CB8AC3E}">
        <p14:creationId xmlns:p14="http://schemas.microsoft.com/office/powerpoint/2010/main" val="3505738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pic>
        <p:nvPicPr>
          <p:cNvPr id="6" name="Image 5"/>
          <p:cNvPicPr>
            <a:picLocks noChangeAspect="1"/>
          </p:cNvPicPr>
          <p:nvPr/>
        </p:nvPicPr>
        <p:blipFill>
          <a:blip r:embed="rId2"/>
          <a:stretch>
            <a:fillRect/>
          </a:stretch>
        </p:blipFill>
        <p:spPr>
          <a:xfrm>
            <a:off x="213670" y="1868187"/>
            <a:ext cx="3568212" cy="414373"/>
          </a:xfrm>
          <a:prstGeom prst="rect">
            <a:avLst/>
          </a:prstGeom>
        </p:spPr>
      </p:pic>
      <p:pic>
        <p:nvPicPr>
          <p:cNvPr id="7" name="Image 6"/>
          <p:cNvPicPr>
            <a:picLocks noChangeAspect="1"/>
          </p:cNvPicPr>
          <p:nvPr/>
        </p:nvPicPr>
        <p:blipFill>
          <a:blip r:embed="rId3"/>
          <a:stretch>
            <a:fillRect/>
          </a:stretch>
        </p:blipFill>
        <p:spPr>
          <a:xfrm>
            <a:off x="412039" y="2204646"/>
            <a:ext cx="8215972" cy="834604"/>
          </a:xfrm>
          <a:prstGeom prst="rect">
            <a:avLst/>
          </a:prstGeom>
        </p:spPr>
      </p:pic>
      <p:sp>
        <p:nvSpPr>
          <p:cNvPr id="8" name="ZoneTexte 7"/>
          <p:cNvSpPr txBox="1"/>
          <p:nvPr/>
        </p:nvSpPr>
        <p:spPr>
          <a:xfrm>
            <a:off x="631115" y="3164880"/>
            <a:ext cx="7853759" cy="523220"/>
          </a:xfrm>
          <a:prstGeom prst="rect">
            <a:avLst/>
          </a:prstGeom>
          <a:solidFill>
            <a:srgbClr val="FFC000"/>
          </a:solidFill>
        </p:spPr>
        <p:txBody>
          <a:bodyPr wrap="square" rtlCol="0">
            <a:spAutoFit/>
          </a:bodyPr>
          <a:lstStyle/>
          <a:p>
            <a:pPr algn="just"/>
            <a:r>
              <a:rPr lang="fr-FR" sz="1400" dirty="0" smtClean="0">
                <a:latin typeface="Calibri" panose="020F0502020204030204" pitchFamily="34" charset="0"/>
              </a:rPr>
              <a:t>Recommandation: permettre les primes lissées de cap ou valorisations négatives de swaps ou de couvertures de change pour ne pas gêner les activités de couverture (le plafond pourrait être trop faible).</a:t>
            </a:r>
            <a:endParaRPr lang="fr-FR" sz="1400" dirty="0">
              <a:latin typeface="Calibri" panose="020F0502020204030204" pitchFamily="34" charset="0"/>
            </a:endParaRPr>
          </a:p>
        </p:txBody>
      </p:sp>
      <p:pic>
        <p:nvPicPr>
          <p:cNvPr id="9" name="Image 8"/>
          <p:cNvPicPr>
            <a:picLocks noChangeAspect="1"/>
          </p:cNvPicPr>
          <p:nvPr/>
        </p:nvPicPr>
        <p:blipFill>
          <a:blip r:embed="rId4"/>
          <a:stretch>
            <a:fillRect/>
          </a:stretch>
        </p:blipFill>
        <p:spPr>
          <a:xfrm>
            <a:off x="213670" y="4110182"/>
            <a:ext cx="8719289" cy="853951"/>
          </a:xfrm>
          <a:prstGeom prst="rect">
            <a:avLst/>
          </a:prstGeom>
        </p:spPr>
      </p:pic>
      <p:sp>
        <p:nvSpPr>
          <p:cNvPr id="10" name="ZoneTexte 9"/>
          <p:cNvSpPr txBox="1"/>
          <p:nvPr/>
        </p:nvSpPr>
        <p:spPr>
          <a:xfrm>
            <a:off x="631115" y="4977002"/>
            <a:ext cx="7853759" cy="738664"/>
          </a:xfrm>
          <a:prstGeom prst="rect">
            <a:avLst/>
          </a:prstGeom>
          <a:solidFill>
            <a:srgbClr val="FFC000"/>
          </a:solidFill>
        </p:spPr>
        <p:txBody>
          <a:bodyPr wrap="square" rtlCol="0">
            <a:spAutoFit/>
          </a:bodyPr>
          <a:lstStyle/>
          <a:p>
            <a:pPr algn="just"/>
            <a:r>
              <a:rPr lang="fr-FR" sz="1400" dirty="0" smtClean="0">
                <a:latin typeface="Calibri" panose="020F0502020204030204" pitchFamily="34" charset="0"/>
              </a:rPr>
              <a:t>Recommandation: permettre les produits dérivés (hors bilan) contractés au titre de couverture de risques inhérents à l’activité du groupe (le plafond est trop faible). </a:t>
            </a:r>
            <a:endParaRPr lang="fr-FR" sz="1400" dirty="0">
              <a:latin typeface="Calibri" panose="020F0502020204030204" pitchFamily="34" charset="0"/>
            </a:endParaRPr>
          </a:p>
          <a:p>
            <a:pPr algn="just"/>
            <a:r>
              <a:rPr lang="fr-FR" sz="1400" dirty="0" smtClean="0">
                <a:latin typeface="Calibri" panose="020F0502020204030204" pitchFamily="34" charset="0"/>
              </a:rPr>
              <a:t>Y </a:t>
            </a:r>
            <a:r>
              <a:rPr lang="fr-FR" sz="1400" dirty="0" err="1" smtClean="0">
                <a:latin typeface="Calibri" panose="020F0502020204030204" pitchFamily="34" charset="0"/>
              </a:rPr>
              <a:t>a-t-il</a:t>
            </a:r>
            <a:r>
              <a:rPr lang="fr-FR" sz="1400" dirty="0" smtClean="0">
                <a:latin typeface="Calibri" panose="020F0502020204030204" pitchFamily="34" charset="0"/>
              </a:rPr>
              <a:t> un intérêt à prévoir des couvertures de change ?</a:t>
            </a:r>
          </a:p>
        </p:txBody>
      </p:sp>
      <p:sp>
        <p:nvSpPr>
          <p:cNvPr id="11" name="Rectangle 10"/>
          <p:cNvSpPr/>
          <p:nvPr/>
        </p:nvSpPr>
        <p:spPr>
          <a:xfrm>
            <a:off x="471782" y="1201855"/>
            <a:ext cx="2873094"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Engagements de ne pas faire</a:t>
            </a:r>
            <a:endParaRPr lang="fr-FR" dirty="0">
              <a:latin typeface="Calibri" panose="020F0502020204030204" pitchFamily="34" charset="0"/>
            </a:endParaRPr>
          </a:p>
        </p:txBody>
      </p:sp>
    </p:spTree>
    <p:extLst>
      <p:ext uri="{BB962C8B-B14F-4D97-AF65-F5344CB8AC3E}">
        <p14:creationId xmlns:p14="http://schemas.microsoft.com/office/powerpoint/2010/main" val="2150006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240618" y="142875"/>
            <a:ext cx="4524375" cy="830997"/>
          </a:xfrm>
          <a:prstGeom prst="rect">
            <a:avLst/>
          </a:prstGeom>
          <a:noFill/>
        </p:spPr>
        <p:txBody>
          <a:bodyPr wrap="square" rtlCol="0">
            <a:spAutoFit/>
          </a:bodyPr>
          <a:lstStyle/>
          <a:p>
            <a:pPr algn="ctr"/>
            <a:r>
              <a:rPr lang="fr-FR" sz="2400" dirty="0" smtClean="0">
                <a:latin typeface="Calibri" panose="020F0502020204030204" pitchFamily="34" charset="0"/>
              </a:rPr>
              <a:t>Contenu de la présentation</a:t>
            </a:r>
          </a:p>
          <a:p>
            <a:pPr algn="ctr"/>
            <a:r>
              <a:rPr lang="fr-FR" sz="2400" dirty="0" smtClean="0">
                <a:latin typeface="Calibri" panose="020F0502020204030204" pitchFamily="34" charset="0"/>
              </a:rPr>
              <a:t>Sujets à discuter</a:t>
            </a:r>
            <a:endParaRPr lang="fr-FR" sz="2400" dirty="0">
              <a:latin typeface="Calibri" panose="020F0502020204030204" pitchFamily="34" charset="0"/>
            </a:endParaRPr>
          </a:p>
        </p:txBody>
      </p:sp>
      <p:sp>
        <p:nvSpPr>
          <p:cNvPr id="2" name="ZoneTexte 1"/>
          <p:cNvSpPr txBox="1"/>
          <p:nvPr/>
        </p:nvSpPr>
        <p:spPr>
          <a:xfrm>
            <a:off x="205741" y="2065342"/>
            <a:ext cx="8594130" cy="3554819"/>
          </a:xfrm>
          <a:prstGeom prst="rect">
            <a:avLst/>
          </a:prstGeom>
          <a:noFill/>
          <a:ln>
            <a:solidFill>
              <a:schemeClr val="bg1">
                <a:lumMod val="50000"/>
              </a:schemeClr>
            </a:solidFill>
          </a:ln>
        </p:spPr>
        <p:txBody>
          <a:bodyPr wrap="square" rtlCol="0">
            <a:spAutoFit/>
          </a:bodyPr>
          <a:lstStyle/>
          <a:p>
            <a:pPr algn="just">
              <a:spcBef>
                <a:spcPts val="600"/>
              </a:spcBef>
            </a:pPr>
            <a:r>
              <a:rPr lang="fr-FR" u="sng" dirty="0" smtClean="0">
                <a:latin typeface="Calibri" panose="020F0502020204030204" pitchFamily="34" charset="0"/>
              </a:rPr>
              <a:t>Contenu</a:t>
            </a:r>
            <a:r>
              <a:rPr lang="fr-FR" dirty="0" smtClean="0">
                <a:latin typeface="Calibri" panose="020F0502020204030204" pitchFamily="34" charset="0"/>
              </a:rPr>
              <a:t>:</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Nouvelles cotations ciblées et recommandation</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Réponses de SG et LCL aux questions pratiques/techniques</a:t>
            </a:r>
          </a:p>
          <a:p>
            <a:pPr marL="358775" indent="-358775" algn="just">
              <a:spcBef>
                <a:spcPts val="600"/>
              </a:spcBef>
              <a:buFont typeface="Wingdings" panose="05000000000000000000" pitchFamily="2" charset="2"/>
              <a:buChar char="q"/>
            </a:pPr>
            <a:endParaRPr lang="fr-FR" dirty="0" smtClean="0">
              <a:latin typeface="Calibri" panose="020F0502020204030204" pitchFamily="34" charset="0"/>
            </a:endParaRPr>
          </a:p>
          <a:p>
            <a:pPr algn="just">
              <a:spcBef>
                <a:spcPts val="600"/>
              </a:spcBef>
            </a:pPr>
            <a:r>
              <a:rPr lang="fr-FR" u="sng" dirty="0" smtClean="0">
                <a:latin typeface="Calibri" panose="020F0502020204030204" pitchFamily="34" charset="0"/>
              </a:rPr>
              <a:t>Etapes suivantes</a:t>
            </a:r>
            <a:r>
              <a:rPr lang="fr-FR" dirty="0" smtClean="0">
                <a:latin typeface="Calibri" panose="020F0502020204030204" pitchFamily="34" charset="0"/>
              </a:rPr>
              <a:t>:</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Finaliser une stratégie de couverture </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Demander des cotations indicatives aux banques</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Finaliser la répartition par banque</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Finaliser la documentation réglementaire</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Lancer les transactions après le </a:t>
            </a:r>
            <a:r>
              <a:rPr lang="fr-FR" dirty="0" err="1" smtClean="0">
                <a:latin typeface="Calibri" panose="020F0502020204030204" pitchFamily="34" charset="0"/>
              </a:rPr>
              <a:t>closing</a:t>
            </a:r>
            <a:endParaRPr lang="fr-FR" dirty="0" smtClean="0">
              <a:latin typeface="Calibri" panose="020F0502020204030204" pitchFamily="34" charset="0"/>
            </a:endParaRPr>
          </a:p>
        </p:txBody>
      </p:sp>
    </p:spTree>
    <p:extLst>
      <p:ext uri="{BB962C8B-B14F-4D97-AF65-F5344CB8AC3E}">
        <p14:creationId xmlns:p14="http://schemas.microsoft.com/office/powerpoint/2010/main" val="30297173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704850" y="1874439"/>
            <a:ext cx="7658100" cy="3886200"/>
          </a:xfrm>
          <a:prstGeom prst="rect">
            <a:avLst/>
          </a:prstGeom>
        </p:spPr>
      </p:pic>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sp>
        <p:nvSpPr>
          <p:cNvPr id="5" name="Rectangle 4"/>
          <p:cNvSpPr/>
          <p:nvPr/>
        </p:nvSpPr>
        <p:spPr>
          <a:xfrm>
            <a:off x="990600" y="3123419"/>
            <a:ext cx="7115175" cy="333374"/>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Rectangle 5"/>
          <p:cNvSpPr/>
          <p:nvPr/>
        </p:nvSpPr>
        <p:spPr>
          <a:xfrm>
            <a:off x="823100" y="1186460"/>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6761612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757237" y="2209800"/>
            <a:ext cx="7581900" cy="3067050"/>
          </a:xfrm>
          <a:prstGeom prst="rect">
            <a:avLst/>
          </a:prstGeom>
        </p:spPr>
      </p:pic>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sp>
        <p:nvSpPr>
          <p:cNvPr id="5" name="Rectangle 4"/>
          <p:cNvSpPr/>
          <p:nvPr/>
        </p:nvSpPr>
        <p:spPr>
          <a:xfrm>
            <a:off x="990600" y="2714626"/>
            <a:ext cx="7115175" cy="333374"/>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Rectangle 5"/>
          <p:cNvSpPr/>
          <p:nvPr/>
        </p:nvSpPr>
        <p:spPr>
          <a:xfrm>
            <a:off x="823100" y="1186460"/>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36981400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691027" y="3949041"/>
            <a:ext cx="7143750" cy="1485900"/>
          </a:xfrm>
          <a:prstGeom prst="rect">
            <a:avLst/>
          </a:prstGeom>
        </p:spPr>
      </p:pic>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sp>
        <p:nvSpPr>
          <p:cNvPr id="9" name="Rectangle 8"/>
          <p:cNvSpPr/>
          <p:nvPr/>
        </p:nvSpPr>
        <p:spPr>
          <a:xfrm>
            <a:off x="5425440" y="3959452"/>
            <a:ext cx="1354602" cy="19016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10" name="Image 9"/>
          <p:cNvPicPr>
            <a:picLocks noChangeAspect="1"/>
          </p:cNvPicPr>
          <p:nvPr/>
        </p:nvPicPr>
        <p:blipFill>
          <a:blip r:embed="rId3"/>
          <a:stretch>
            <a:fillRect/>
          </a:stretch>
        </p:blipFill>
        <p:spPr>
          <a:xfrm>
            <a:off x="593872" y="2085011"/>
            <a:ext cx="1314450" cy="400050"/>
          </a:xfrm>
          <a:prstGeom prst="rect">
            <a:avLst/>
          </a:prstGeom>
        </p:spPr>
      </p:pic>
      <p:pic>
        <p:nvPicPr>
          <p:cNvPr id="11" name="Image 10"/>
          <p:cNvPicPr>
            <a:picLocks noChangeAspect="1"/>
          </p:cNvPicPr>
          <p:nvPr/>
        </p:nvPicPr>
        <p:blipFill>
          <a:blip r:embed="rId4"/>
          <a:stretch>
            <a:fillRect/>
          </a:stretch>
        </p:blipFill>
        <p:spPr>
          <a:xfrm>
            <a:off x="497987" y="2358748"/>
            <a:ext cx="6353175" cy="609600"/>
          </a:xfrm>
          <a:prstGeom prst="rect">
            <a:avLst/>
          </a:prstGeom>
        </p:spPr>
      </p:pic>
      <p:pic>
        <p:nvPicPr>
          <p:cNvPr id="5" name="Image 4"/>
          <p:cNvPicPr>
            <a:picLocks noChangeAspect="1"/>
          </p:cNvPicPr>
          <p:nvPr/>
        </p:nvPicPr>
        <p:blipFill>
          <a:blip r:embed="rId5"/>
          <a:stretch>
            <a:fillRect/>
          </a:stretch>
        </p:blipFill>
        <p:spPr>
          <a:xfrm>
            <a:off x="593872" y="3073830"/>
            <a:ext cx="1085850" cy="295275"/>
          </a:xfrm>
          <a:prstGeom prst="rect">
            <a:avLst/>
          </a:prstGeom>
        </p:spPr>
      </p:pic>
      <p:pic>
        <p:nvPicPr>
          <p:cNvPr id="12" name="Image 11"/>
          <p:cNvPicPr>
            <a:picLocks noChangeAspect="1"/>
          </p:cNvPicPr>
          <p:nvPr/>
        </p:nvPicPr>
        <p:blipFill>
          <a:blip r:embed="rId6"/>
          <a:stretch>
            <a:fillRect/>
          </a:stretch>
        </p:blipFill>
        <p:spPr>
          <a:xfrm>
            <a:off x="593872" y="3413781"/>
            <a:ext cx="5638800" cy="409575"/>
          </a:xfrm>
          <a:prstGeom prst="rect">
            <a:avLst/>
          </a:prstGeom>
        </p:spPr>
      </p:pic>
      <p:sp>
        <p:nvSpPr>
          <p:cNvPr id="13" name="Rectangle 12"/>
          <p:cNvSpPr/>
          <p:nvPr/>
        </p:nvSpPr>
        <p:spPr>
          <a:xfrm>
            <a:off x="593872" y="1314641"/>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15123483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0954" y="4121210"/>
            <a:ext cx="4397605" cy="2719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dirty="0">
                <a:solidFill>
                  <a:srgbClr val="302421"/>
                </a:solidFill>
                <a:latin typeface="Calibri" pitchFamily="34" charset="0"/>
              </a:rPr>
              <a:t>Différents types de couvertures</a:t>
            </a:r>
          </a:p>
        </p:txBody>
      </p:sp>
      <p:sp>
        <p:nvSpPr>
          <p:cNvPr id="33796" name="Rectangle 3"/>
          <p:cNvSpPr>
            <a:spLocks noChangeArrowheads="1"/>
          </p:cNvSpPr>
          <p:nvPr/>
        </p:nvSpPr>
        <p:spPr bwMode="auto">
          <a:xfrm>
            <a:off x="268288" y="1065213"/>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915401"/>
            <a:ext cx="8858250" cy="5595937"/>
          </a:xfrm>
          <a:prstGeom prst="roundRect">
            <a:avLst>
              <a:gd name="adj" fmla="val 7400"/>
            </a:avLst>
          </a:prstGeom>
          <a:noFill/>
          <a:ln w="3175" cmpd="sng">
            <a:noFill/>
            <a:miter lim="800000"/>
            <a:headEnd/>
            <a:tailEnd/>
          </a:ln>
        </p:spPr>
        <p:txBody>
          <a:bodyPr/>
          <a:lstStyle/>
          <a:p>
            <a:pPr algn="just">
              <a:spcBef>
                <a:spcPts val="0"/>
              </a:spcBef>
              <a:defRPr/>
            </a:pPr>
            <a:r>
              <a:rPr lang="fr-FR" sz="1600" b="1" u="sng" dirty="0" smtClean="0">
                <a:solidFill>
                  <a:srgbClr val="302421"/>
                </a:solidFill>
                <a:latin typeface="Calibri" pitchFamily="34" charset="0"/>
                <a:cs typeface="Calibri" pitchFamily="34" charset="0"/>
              </a:rPr>
              <a:t>Swap de taux (payeur de taux fixe contre variable)</a:t>
            </a:r>
            <a:r>
              <a:rPr lang="fr-FR" sz="1600" dirty="0" smtClean="0">
                <a:solidFill>
                  <a:srgbClr val="302421"/>
                </a:solidFill>
                <a:latin typeface="Calibri" pitchFamily="34" charset="0"/>
                <a:cs typeface="Calibri" pitchFamily="34" charset="0"/>
              </a:rPr>
              <a:t>: </a:t>
            </a:r>
            <a:r>
              <a:rPr lang="fr-FR" sz="1600" dirty="0">
                <a:solidFill>
                  <a:srgbClr val="302421"/>
                </a:solidFill>
                <a:latin typeface="Calibri" pitchFamily="34" charset="0"/>
                <a:cs typeface="Calibri" pitchFamily="34" charset="0"/>
              </a:rPr>
              <a:t>Engagement ferme </a:t>
            </a:r>
            <a:r>
              <a:rPr lang="fr-FR" sz="1600" dirty="0" smtClean="0">
                <a:solidFill>
                  <a:srgbClr val="302421"/>
                </a:solidFill>
                <a:latin typeface="Calibri" pitchFamily="34" charset="0"/>
                <a:cs typeface="Calibri" pitchFamily="34" charset="0"/>
              </a:rPr>
              <a:t>de payer un flux à taux fixe à une fréquence et pendant une durée déterminée, en échange d’un flux reçu correspondant au taux variable. La périodicité de l’indice de taux variable détermine le nombre de paiements par année. Le net des deux flux peut être positif ou négatif à chaque période.</a:t>
            </a:r>
          </a:p>
          <a:p>
            <a:pPr algn="just">
              <a:spcBef>
                <a:spcPts val="6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Coût nul (pas de prime à payer)</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Les charges financières sont connues à l’avance</a:t>
            </a:r>
            <a:endParaRPr lang="fr-FR" sz="1500" dirty="0">
              <a:solidFill>
                <a:srgbClr val="302421"/>
              </a:solidFill>
              <a:latin typeface="Calibri" pitchFamily="34" charset="0"/>
              <a:cs typeface="Calibri" pitchFamily="34" charset="0"/>
            </a:endParaRPr>
          </a:p>
          <a:p>
            <a:pPr marL="0" lvl="1" algn="just">
              <a:spcBef>
                <a:spcPts val="6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Aucune opportunité de profiter  de mouvements favorables </a:t>
            </a:r>
            <a:r>
              <a:rPr lang="fr-FR" sz="1500" dirty="0" smtClean="0">
                <a:solidFill>
                  <a:srgbClr val="302421"/>
                </a:solidFill>
                <a:latin typeface="Calibri" pitchFamily="34" charset="0"/>
                <a:cs typeface="Calibri" pitchFamily="34" charset="0"/>
              </a:rPr>
              <a:t>des taux;</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illimitée en cas de débouclement anticipé.</a:t>
            </a:r>
          </a:p>
          <a:p>
            <a:pPr marL="177800" lvl="1" indent="-177800" algn="just">
              <a:spcBef>
                <a:spcPts val="100"/>
              </a:spcBef>
              <a:buFont typeface="Wingdings" pitchFamily="2" charset="2"/>
              <a:buChar char="Ø"/>
              <a:defRPr/>
            </a:pPr>
            <a:r>
              <a:rPr lang="fr-FR" sz="1500" dirty="0">
                <a:solidFill>
                  <a:srgbClr val="302421"/>
                </a:solidFill>
                <a:latin typeface="Calibri" pitchFamily="34" charset="0"/>
                <a:cs typeface="Calibri" pitchFamily="34" charset="0"/>
              </a:rPr>
              <a:t>Produit simple mais </a:t>
            </a:r>
            <a:r>
              <a:rPr lang="fr-FR" sz="1500" u="sng" dirty="0">
                <a:solidFill>
                  <a:srgbClr val="302421"/>
                </a:solidFill>
                <a:latin typeface="Calibri" pitchFamily="34" charset="0"/>
                <a:cs typeface="Calibri" pitchFamily="34" charset="0"/>
              </a:rPr>
              <a:t>risqué</a:t>
            </a:r>
            <a:r>
              <a:rPr lang="fr-FR" sz="1500" dirty="0">
                <a:solidFill>
                  <a:srgbClr val="302421"/>
                </a:solidFill>
                <a:latin typeface="Calibri" pitchFamily="34" charset="0"/>
                <a:cs typeface="Calibri" pitchFamily="34" charset="0"/>
              </a:rPr>
              <a:t> </a:t>
            </a:r>
            <a:r>
              <a:rPr lang="fr-FR" sz="1500" u="sng" dirty="0">
                <a:solidFill>
                  <a:srgbClr val="302421"/>
                </a:solidFill>
                <a:latin typeface="Calibri" pitchFamily="34" charset="0"/>
                <a:cs typeface="Calibri" pitchFamily="34" charset="0"/>
              </a:rPr>
              <a:t>en cas de réduction de l’exposition sous-jacente </a:t>
            </a:r>
            <a:r>
              <a:rPr lang="fr-FR" sz="1500" dirty="0">
                <a:solidFill>
                  <a:srgbClr val="302421"/>
                </a:solidFill>
                <a:latin typeface="Calibri" pitchFamily="34" charset="0"/>
                <a:cs typeface="Calibri" pitchFamily="34" charset="0"/>
              </a:rPr>
              <a:t>(réduction de </a:t>
            </a:r>
            <a:r>
              <a:rPr lang="fr-FR" sz="1500" dirty="0" smtClean="0">
                <a:solidFill>
                  <a:srgbClr val="302421"/>
                </a:solidFill>
                <a:latin typeface="Calibri" pitchFamily="34" charset="0"/>
                <a:cs typeface="Calibri" pitchFamily="34" charset="0"/>
              </a:rPr>
              <a:t>dette par ex.) </a:t>
            </a:r>
            <a:r>
              <a:rPr lang="fr-FR" sz="1500" dirty="0">
                <a:solidFill>
                  <a:srgbClr val="302421"/>
                </a:solidFill>
                <a:latin typeface="Calibri" pitchFamily="34" charset="0"/>
                <a:cs typeface="Calibri" pitchFamily="34" charset="0"/>
              </a:rPr>
              <a:t>ou de débouclement de la couverture dans un scénario de valorisation négative (mark to </a:t>
            </a:r>
            <a:r>
              <a:rPr lang="fr-FR" sz="1500" dirty="0" err="1">
                <a:solidFill>
                  <a:srgbClr val="302421"/>
                </a:solidFill>
                <a:latin typeface="Calibri" pitchFamily="34" charset="0"/>
                <a:cs typeface="Calibri" pitchFamily="34" charset="0"/>
              </a:rPr>
              <a:t>market</a:t>
            </a:r>
            <a:r>
              <a:rPr lang="fr-FR" sz="1500" dirty="0">
                <a:solidFill>
                  <a:srgbClr val="302421"/>
                </a:solidFill>
                <a:latin typeface="Calibri" pitchFamily="34" charset="0"/>
                <a:cs typeface="Calibri" pitchFamily="34" charset="0"/>
              </a:rPr>
              <a:t>).</a:t>
            </a:r>
          </a:p>
          <a:p>
            <a:pPr marL="800100" lvl="1" indent="-342900" algn="just">
              <a:spcBef>
                <a:spcPts val="100"/>
              </a:spcBef>
              <a:buFont typeface="Wingdings" pitchFamily="2" charset="2"/>
              <a:buChar char="Ø"/>
              <a:defRPr/>
            </a:pPr>
            <a:endParaRPr lang="fr-FR" sz="1600" dirty="0">
              <a:solidFill>
                <a:srgbClr val="302421"/>
              </a:solidFill>
              <a:latin typeface="Calibri" pitchFamily="34" charset="0"/>
              <a:cs typeface="Calibri" pitchFamily="34" charset="0"/>
            </a:endParaRPr>
          </a:p>
        </p:txBody>
      </p:sp>
      <p:sp>
        <p:nvSpPr>
          <p:cNvPr id="6" name="Rectangle 3"/>
          <p:cNvSpPr>
            <a:spLocks noChangeArrowheads="1"/>
          </p:cNvSpPr>
          <p:nvPr/>
        </p:nvSpPr>
        <p:spPr bwMode="auto">
          <a:xfrm>
            <a:off x="446381" y="4901575"/>
            <a:ext cx="1538288" cy="304799"/>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figé par le swap</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cxnSp>
        <p:nvCxnSpPr>
          <p:cNvPr id="8" name="Connecteur droit avec flèche 7"/>
          <p:cNvCxnSpPr>
            <a:stCxn id="6" idx="3"/>
          </p:cNvCxnSpPr>
          <p:nvPr/>
        </p:nvCxnSpPr>
        <p:spPr>
          <a:xfrm>
            <a:off x="1984669" y="5053975"/>
            <a:ext cx="1015184" cy="47407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9" name="Rectangle 3"/>
          <p:cNvSpPr>
            <a:spLocks noChangeArrowheads="1"/>
          </p:cNvSpPr>
          <p:nvPr/>
        </p:nvSpPr>
        <p:spPr bwMode="auto">
          <a:xfrm>
            <a:off x="7182144" y="4854251"/>
            <a:ext cx="1346200" cy="7699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variable sous-jacent non couvert</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9" idx="1"/>
          </p:cNvCxnSpPr>
          <p:nvPr/>
        </p:nvCxnSpPr>
        <p:spPr>
          <a:xfrm flipH="1" flipV="1">
            <a:off x="5924286" y="5053974"/>
            <a:ext cx="1257858" cy="18524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6090082" y="1817436"/>
            <a:ext cx="2625293" cy="692497"/>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 (risque de valorisation négative).</a:t>
            </a:r>
            <a:endParaRPr lang="fr-FR" sz="1300" b="1" dirty="0">
              <a:solidFill>
                <a:srgbClr val="1051B0"/>
              </a:solidFill>
              <a:latin typeface="Calibri" pitchFamily="34" charset="0"/>
            </a:endParaRPr>
          </a:p>
        </p:txBody>
      </p:sp>
      <p:sp>
        <p:nvSpPr>
          <p:cNvPr id="13" name="ZoneTexte 12"/>
          <p:cNvSpPr txBox="1"/>
          <p:nvPr/>
        </p:nvSpPr>
        <p:spPr>
          <a:xfrm>
            <a:off x="268289" y="6033011"/>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
        <p:nvSpPr>
          <p:cNvPr id="12" name="ZoneTexte 11"/>
          <p:cNvSpPr txBox="1"/>
          <p:nvPr/>
        </p:nvSpPr>
        <p:spPr>
          <a:xfrm>
            <a:off x="6090082" y="2574127"/>
            <a:ext cx="2625293" cy="1092607"/>
          </a:xfrm>
          <a:prstGeom prst="rect">
            <a:avLst/>
          </a:prstGeom>
          <a:solidFill>
            <a:srgbClr val="E8D418"/>
          </a:solidFill>
          <a:ln>
            <a:solidFill>
              <a:schemeClr val="bg1">
                <a:lumMod val="50000"/>
              </a:schemeClr>
            </a:solidFill>
          </a:ln>
        </p:spPr>
        <p:txBody>
          <a:bodyPr wrap="square" rtlCol="0">
            <a:spAutoFit/>
          </a:bodyPr>
          <a:lstStyle/>
          <a:p>
            <a:pPr algn="ctr"/>
            <a:r>
              <a:rPr lang="fr-FR" sz="1300" dirty="0" smtClean="0">
                <a:latin typeface="Calibri" panose="020F0502020204030204" pitchFamily="34" charset="0"/>
              </a:rPr>
              <a:t>Produit qui ne garantit plus un taux de financement dans un contexte de taux négatifs pour un financement dont l’indice (Euribor ou autre) est « </a:t>
            </a:r>
            <a:r>
              <a:rPr lang="fr-FR" sz="1300" dirty="0" err="1" smtClean="0">
                <a:latin typeface="Calibri" panose="020F0502020204030204" pitchFamily="34" charset="0"/>
              </a:rPr>
              <a:t>flooré</a:t>
            </a:r>
            <a:r>
              <a:rPr lang="fr-FR" sz="1300" dirty="0" smtClean="0">
                <a:latin typeface="Calibri" panose="020F0502020204030204" pitchFamily="34" charset="0"/>
              </a:rPr>
              <a:t> » </a:t>
            </a:r>
          </a:p>
        </p:txBody>
      </p:sp>
    </p:spTree>
    <p:extLst>
      <p:ext uri="{BB962C8B-B14F-4D97-AF65-F5344CB8AC3E}">
        <p14:creationId xmlns:p14="http://schemas.microsoft.com/office/powerpoint/2010/main" val="22025276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967" y="4248151"/>
            <a:ext cx="4012728" cy="2480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19"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1065213"/>
            <a:ext cx="8858250" cy="3692525"/>
          </a:xfrm>
          <a:prstGeom prst="roundRect">
            <a:avLst>
              <a:gd name="adj" fmla="val 7400"/>
            </a:avLst>
          </a:prstGeom>
          <a:noFill/>
          <a:ln w="3175" cmpd="sng">
            <a:noFill/>
            <a:miter lim="800000"/>
            <a:headEnd/>
            <a:tailEnd/>
          </a:ln>
        </p:spPr>
        <p:txBody>
          <a:bodyPr/>
          <a:lstStyle/>
          <a:p>
            <a:pPr algn="just">
              <a:spcBef>
                <a:spcPts val="100"/>
              </a:spcBef>
              <a:defRPr/>
            </a:pPr>
            <a:r>
              <a:rPr lang="fr-FR" sz="1600" b="1" u="sng" dirty="0">
                <a:solidFill>
                  <a:srgbClr val="302421"/>
                </a:solidFill>
                <a:latin typeface="Calibri" pitchFamily="34" charset="0"/>
                <a:cs typeface="Calibri" pitchFamily="34" charset="0"/>
              </a:rPr>
              <a:t>Achat </a:t>
            </a:r>
            <a:r>
              <a:rPr lang="fr-FR" sz="1600" b="1" u="sng" dirty="0" smtClean="0">
                <a:solidFill>
                  <a:srgbClr val="302421"/>
                </a:solidFill>
                <a:latin typeface="Calibri" pitchFamily="34" charset="0"/>
                <a:cs typeface="Calibri" pitchFamily="34" charset="0"/>
              </a:rPr>
              <a:t>de cap de taux</a:t>
            </a:r>
            <a:r>
              <a:rPr lang="fr-FR" sz="1600" dirty="0" smtClean="0">
                <a:solidFill>
                  <a:srgbClr val="302421"/>
                </a:solidFill>
                <a:latin typeface="Calibri" pitchFamily="34" charset="0"/>
                <a:cs typeface="Calibri" pitchFamily="34" charset="0"/>
              </a:rPr>
              <a:t>: Droit de recevoir un flux si l’indice de taux sous-jacent (couvert) est supérieur au cours d’exercice du cap (</a:t>
            </a:r>
            <a:r>
              <a:rPr lang="fr-FR" sz="1600" dirty="0" err="1" smtClean="0">
                <a:solidFill>
                  <a:srgbClr val="302421"/>
                </a:solidFill>
                <a:latin typeface="Calibri" pitchFamily="34" charset="0"/>
                <a:cs typeface="Calibri" pitchFamily="34" charset="0"/>
              </a:rPr>
              <a:t>strike</a:t>
            </a:r>
            <a:r>
              <a:rPr lang="fr-FR" sz="1600" dirty="0" smtClean="0">
                <a:solidFill>
                  <a:srgbClr val="302421"/>
                </a:solidFill>
                <a:latin typeface="Calibri" pitchFamily="34" charset="0"/>
                <a:cs typeface="Calibri" pitchFamily="34" charset="0"/>
              </a:rPr>
              <a:t>). Le flux reçu correspondra alors à la différence entre le taux variable et le taux fixe, multiplié par le notionnel. Dans le cadre d’un financement, ce flux a pour effet d’annuler ce qui aurait du être payé sur le sous-jacent au-delà du cours d’exercice du cap.</a:t>
            </a:r>
          </a:p>
          <a:p>
            <a:pPr algn="just">
              <a:spcBef>
                <a:spcPts val="12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Opportunité de profiter </a:t>
            </a:r>
            <a:r>
              <a:rPr lang="fr-FR" sz="1500" dirty="0" smtClean="0">
                <a:solidFill>
                  <a:srgbClr val="302421"/>
                </a:solidFill>
                <a:latin typeface="Calibri" pitchFamily="34" charset="0"/>
                <a:cs typeface="Calibri" pitchFamily="34" charset="0"/>
              </a:rPr>
              <a:t>d’un taux bas si celui-ci reste inférieur au cours d’exercice du cap;</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Flexibilité totale pour </a:t>
            </a:r>
            <a:r>
              <a:rPr lang="fr-FR" sz="1500" dirty="0" smtClean="0">
                <a:solidFill>
                  <a:srgbClr val="302421"/>
                </a:solidFill>
                <a:latin typeface="Calibri" pitchFamily="34" charset="0"/>
                <a:cs typeface="Calibri" pitchFamily="34" charset="0"/>
              </a:rPr>
              <a:t>revendre la couverture en </a:t>
            </a:r>
            <a:r>
              <a:rPr lang="fr-FR" sz="1500" dirty="0">
                <a:solidFill>
                  <a:srgbClr val="302421"/>
                </a:solidFill>
                <a:latin typeface="Calibri" pitchFamily="34" charset="0"/>
                <a:cs typeface="Calibri" pitchFamily="34" charset="0"/>
              </a:rPr>
              <a:t>cas de modification du sous-jacent;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 risque de perte au delà de la prime </a:t>
            </a:r>
            <a:r>
              <a:rPr lang="fr-FR" sz="1500" dirty="0" smtClean="0">
                <a:solidFill>
                  <a:srgbClr val="302421"/>
                </a:solidFill>
                <a:latin typeface="Calibri" pitchFamily="34" charset="0"/>
                <a:cs typeface="Calibri" pitchFamily="34" charset="0"/>
              </a:rPr>
              <a:t>payée.</a:t>
            </a:r>
            <a:endParaRPr lang="fr-FR" sz="1500" dirty="0">
              <a:solidFill>
                <a:srgbClr val="302421"/>
              </a:solidFill>
              <a:latin typeface="Calibri" pitchFamily="34" charset="0"/>
              <a:cs typeface="Calibri" pitchFamily="34" charset="0"/>
            </a:endParaRPr>
          </a:p>
          <a:p>
            <a:pPr marL="0" lvl="1" algn="just">
              <a:spcBef>
                <a:spcPts val="12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Prime à payer: dépend des caractéristiques de l’option (montant, durée, cours d’exercice plus ou moins favorable...)</a:t>
            </a:r>
          </a:p>
          <a:p>
            <a:pPr marL="800100" lvl="1" indent="-342900" algn="just">
              <a:spcBef>
                <a:spcPts val="100"/>
              </a:spcBef>
              <a:defRPr/>
            </a:pPr>
            <a:endParaRPr lang="fr-FR" sz="1600" dirty="0">
              <a:solidFill>
                <a:srgbClr val="302421"/>
              </a:solidFill>
              <a:latin typeface="Calibri" pitchFamily="34" charset="0"/>
              <a:cs typeface="Calibri" pitchFamily="34" charset="0"/>
            </a:endParaRPr>
          </a:p>
        </p:txBody>
      </p:sp>
      <p:sp>
        <p:nvSpPr>
          <p:cNvPr id="34821"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a:solidFill>
                  <a:srgbClr val="302421"/>
                </a:solidFill>
                <a:latin typeface="Calibri" pitchFamily="34" charset="0"/>
              </a:rPr>
              <a:t>Différents types de couvertures</a:t>
            </a:r>
          </a:p>
        </p:txBody>
      </p:sp>
      <p:sp>
        <p:nvSpPr>
          <p:cNvPr id="8" name="Rectangle 3"/>
          <p:cNvSpPr>
            <a:spLocks noChangeArrowheads="1"/>
          </p:cNvSpPr>
          <p:nvPr/>
        </p:nvSpPr>
        <p:spPr bwMode="auto">
          <a:xfrm>
            <a:off x="6994526" y="5560220"/>
            <a:ext cx="1757362" cy="442913"/>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maximum garanti par le cap (protection)</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sp>
        <p:nvSpPr>
          <p:cNvPr id="9" name="Rectangle 3"/>
          <p:cNvSpPr>
            <a:spLocks noChangeArrowheads="1"/>
          </p:cNvSpPr>
          <p:nvPr/>
        </p:nvSpPr>
        <p:spPr bwMode="auto">
          <a:xfrm>
            <a:off x="762001" y="5053458"/>
            <a:ext cx="1705318" cy="869950"/>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Le cap permet de profiter de mouvements favorables à la baisse</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8" idx="1"/>
          </p:cNvCxnSpPr>
          <p:nvPr/>
        </p:nvCxnSpPr>
        <p:spPr>
          <a:xfrm flipH="1" flipV="1">
            <a:off x="6480175" y="5296930"/>
            <a:ext cx="514351" cy="48474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cxnSp>
        <p:nvCxnSpPr>
          <p:cNvPr id="11" name="Connecteur droit avec flèche 10"/>
          <p:cNvCxnSpPr>
            <a:stCxn id="9" idx="3"/>
          </p:cNvCxnSpPr>
          <p:nvPr/>
        </p:nvCxnSpPr>
        <p:spPr>
          <a:xfrm>
            <a:off x="2467319" y="5488433"/>
            <a:ext cx="1776862" cy="212151"/>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2" name="ZoneTexte 11"/>
          <p:cNvSpPr txBox="1"/>
          <p:nvPr/>
        </p:nvSpPr>
        <p:spPr>
          <a:xfrm>
            <a:off x="268289" y="6033011"/>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Tree>
    <p:extLst>
      <p:ext uri="{BB962C8B-B14F-4D97-AF65-F5344CB8AC3E}">
        <p14:creationId xmlns:p14="http://schemas.microsoft.com/office/powerpoint/2010/main" val="11908593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973" y="3661721"/>
            <a:ext cx="4001527" cy="2473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35844" name="Rectangle 3"/>
          <p:cNvSpPr>
            <a:spLocks noChangeArrowheads="1"/>
          </p:cNvSpPr>
          <p:nvPr/>
        </p:nvSpPr>
        <p:spPr bwMode="auto">
          <a:xfrm>
            <a:off x="141288" y="1065213"/>
            <a:ext cx="8858250" cy="5230812"/>
          </a:xfrm>
          <a:prstGeom prst="roundRect">
            <a:avLst>
              <a:gd name="adj" fmla="val 7398"/>
            </a:avLst>
          </a:prstGeom>
          <a:noFill/>
          <a:ln w="3175">
            <a:noFill/>
            <a:miter lim="800000"/>
            <a:headEnd/>
            <a:tailEnd/>
          </a:ln>
        </p:spPr>
        <p:txBody>
          <a:bodyPr/>
          <a:lstStyle/>
          <a:p>
            <a:pPr marL="342900" indent="-342900" algn="just">
              <a:spcBef>
                <a:spcPts val="600"/>
              </a:spcBef>
            </a:pPr>
            <a:r>
              <a:rPr lang="fr-FR" sz="1600" b="1" u="sng" dirty="0">
                <a:solidFill>
                  <a:srgbClr val="302421"/>
                </a:solidFill>
                <a:latin typeface="Calibri" pitchFamily="34" charset="0"/>
              </a:rPr>
              <a:t>Tunnels / </a:t>
            </a:r>
            <a:r>
              <a:rPr lang="fr-FR" sz="1600" b="1" u="sng" dirty="0" err="1">
                <a:solidFill>
                  <a:srgbClr val="302421"/>
                </a:solidFill>
                <a:latin typeface="Calibri" pitchFamily="34" charset="0"/>
              </a:rPr>
              <a:t>collars</a:t>
            </a:r>
            <a:r>
              <a:rPr lang="fr-FR" sz="1600" b="1" u="sng" dirty="0">
                <a:solidFill>
                  <a:srgbClr val="302421"/>
                </a:solidFill>
                <a:latin typeface="Calibri" pitchFamily="34" charset="0"/>
              </a:rPr>
              <a:t> d’options</a:t>
            </a:r>
            <a:r>
              <a:rPr lang="fr-FR" sz="1600" dirty="0">
                <a:solidFill>
                  <a:srgbClr val="302421"/>
                </a:solidFill>
                <a:latin typeface="Calibri" pitchFamily="34" charset="0"/>
              </a:rPr>
              <a:t>:</a:t>
            </a:r>
          </a:p>
          <a:p>
            <a:pPr marL="0" lvl="1" algn="just">
              <a:spcBef>
                <a:spcPts val="100"/>
              </a:spcBef>
            </a:pPr>
            <a:r>
              <a:rPr lang="fr-FR" sz="1600" dirty="0" smtClean="0">
                <a:solidFill>
                  <a:srgbClr val="302421"/>
                </a:solidFill>
                <a:latin typeface="Calibri" pitchFamily="34" charset="0"/>
              </a:rPr>
              <a:t>Mix d’options achetées (cap) </a:t>
            </a:r>
            <a:r>
              <a:rPr lang="fr-FR" sz="1600" dirty="0">
                <a:solidFill>
                  <a:srgbClr val="302421"/>
                </a:solidFill>
                <a:latin typeface="Calibri" pitchFamily="34" charset="0"/>
              </a:rPr>
              <a:t>et </a:t>
            </a:r>
            <a:r>
              <a:rPr lang="fr-FR" sz="1600" dirty="0" smtClean="0">
                <a:solidFill>
                  <a:srgbClr val="302421"/>
                </a:solidFill>
                <a:latin typeface="Calibri" pitchFamily="34" charset="0"/>
              </a:rPr>
              <a:t>vendues (floor) qui permet d’encadrer le taux de financement entre un plancher et un plafond. Entre ces seuils, le taux payé varie en fonction de l’indice </a:t>
            </a:r>
            <a:r>
              <a:rPr lang="fr-FR" sz="1600" dirty="0" err="1" smtClean="0">
                <a:solidFill>
                  <a:srgbClr val="302421"/>
                </a:solidFill>
                <a:latin typeface="Calibri" pitchFamily="34" charset="0"/>
              </a:rPr>
              <a:t>Euribor</a:t>
            </a:r>
            <a:r>
              <a:rPr lang="fr-FR" sz="1600" dirty="0" smtClean="0">
                <a:solidFill>
                  <a:srgbClr val="302421"/>
                </a:solidFill>
                <a:latin typeface="Calibri" pitchFamily="34" charset="0"/>
              </a:rPr>
              <a:t>. </a:t>
            </a:r>
            <a:endParaRPr lang="fr-FR" sz="1600" dirty="0">
              <a:solidFill>
                <a:srgbClr val="302421"/>
              </a:solidFill>
              <a:latin typeface="Calibri" pitchFamily="34" charset="0"/>
            </a:endParaRPr>
          </a:p>
          <a:p>
            <a:pPr lvl="0" algn="just">
              <a:spcBef>
                <a:spcPts val="600"/>
              </a:spcBef>
              <a:defRPr/>
            </a:pPr>
            <a:r>
              <a:rPr lang="fr-FR" sz="1600" dirty="0" smtClean="0">
                <a:solidFill>
                  <a:srgbClr val="302421"/>
                </a:solidFill>
                <a:latin typeface="Calibri" pitchFamily="34" charset="0"/>
                <a:cs typeface="Calibri" pitchFamily="34" charset="0"/>
              </a:rPr>
              <a:t>Avantages:</a:t>
            </a:r>
            <a:endParaRPr lang="fr-FR" sz="16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Protection au delà du cours d’exercice du cap;</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Opportunité </a:t>
            </a:r>
            <a:r>
              <a:rPr lang="fr-FR" sz="1500" dirty="0">
                <a:solidFill>
                  <a:srgbClr val="302421"/>
                </a:solidFill>
                <a:latin typeface="Calibri" pitchFamily="34" charset="0"/>
                <a:cs typeface="Calibri" pitchFamily="34" charset="0"/>
              </a:rPr>
              <a:t>de profiter </a:t>
            </a:r>
            <a:r>
              <a:rPr lang="fr-FR" sz="1500" dirty="0" smtClean="0">
                <a:solidFill>
                  <a:srgbClr val="302421"/>
                </a:solidFill>
                <a:latin typeface="Calibri" pitchFamily="34" charset="0"/>
                <a:cs typeface="Calibri" pitchFamily="34" charset="0"/>
              </a:rPr>
              <a:t>d’une baisse de l’indice jusqu’au niveau du </a:t>
            </a:r>
            <a:r>
              <a:rPr lang="fr-FR" sz="1500" dirty="0" err="1" smtClean="0">
                <a:solidFill>
                  <a:srgbClr val="302421"/>
                </a:solidFill>
                <a:latin typeface="Calibri" pitchFamily="34" charset="0"/>
                <a:cs typeface="Calibri" pitchFamily="34" charset="0"/>
              </a:rPr>
              <a:t>floor</a:t>
            </a:r>
            <a:r>
              <a:rPr lang="fr-FR" sz="1500" dirty="0" smtClean="0">
                <a:solidFill>
                  <a:srgbClr val="302421"/>
                </a:solidFill>
                <a:latin typeface="Calibri" pitchFamily="34" charset="0"/>
                <a:cs typeface="Calibri" pitchFamily="34" charset="0"/>
              </a:rPr>
              <a:t> (plancher);</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Financement de l’option achetée par l’option vendue;</a:t>
            </a:r>
          </a:p>
          <a:p>
            <a:pPr lvl="0" algn="just">
              <a:spcBef>
                <a:spcPts val="600"/>
              </a:spcBef>
              <a:defRPr/>
            </a:pPr>
            <a:r>
              <a:rPr lang="fr-FR" sz="1600" dirty="0" smtClean="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en cas de débouclement anticipé et de baisse des taux (comme pour un swap);</a:t>
            </a:r>
            <a:endParaRPr lang="fr-FR" sz="1500" dirty="0">
              <a:solidFill>
                <a:srgbClr val="302421"/>
              </a:solidFill>
              <a:latin typeface="Calibri" pitchFamily="34" charset="0"/>
              <a:cs typeface="Calibri" pitchFamily="34" charset="0"/>
            </a:endParaRPr>
          </a:p>
        </p:txBody>
      </p:sp>
      <p:sp>
        <p:nvSpPr>
          <p:cNvPr id="3584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13" name="Rectangle 3"/>
          <p:cNvSpPr>
            <a:spLocks noChangeArrowheads="1"/>
          </p:cNvSpPr>
          <p:nvPr/>
        </p:nvSpPr>
        <p:spPr bwMode="auto">
          <a:xfrm>
            <a:off x="287338" y="4904923"/>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minimum payé (floor)</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14" name="Connecteur droit avec flèche 13"/>
          <p:cNvCxnSpPr>
            <a:stCxn id="13" idx="3"/>
          </p:cNvCxnSpPr>
          <p:nvPr/>
        </p:nvCxnSpPr>
        <p:spPr>
          <a:xfrm>
            <a:off x="1884363" y="5144068"/>
            <a:ext cx="1146389" cy="37605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7" name="Rectangle 3"/>
          <p:cNvSpPr>
            <a:spLocks noChangeArrowheads="1"/>
          </p:cNvSpPr>
          <p:nvPr/>
        </p:nvSpPr>
        <p:spPr bwMode="auto">
          <a:xfrm>
            <a:off x="7159882" y="4371974"/>
            <a:ext cx="1590675" cy="114814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Zone délimitée par les deux cours d’exercices au sein de laquelle l’indice variable varie librement </a:t>
            </a:r>
            <a:endParaRPr lang="en-GB" sz="1200" dirty="0">
              <a:solidFill>
                <a:schemeClr val="tx1">
                  <a:lumMod val="95000"/>
                  <a:lumOff val="5000"/>
                </a:schemeClr>
              </a:solidFill>
              <a:latin typeface="Calibri" pitchFamily="34" charset="0"/>
              <a:ea typeface="+mn-ea"/>
              <a:cs typeface="Calibri" pitchFamily="34" charset="0"/>
            </a:endParaRPr>
          </a:p>
        </p:txBody>
      </p:sp>
      <p:cxnSp>
        <p:nvCxnSpPr>
          <p:cNvPr id="18" name="Connecteur droit avec flèche 17"/>
          <p:cNvCxnSpPr>
            <a:stCxn id="17" idx="1"/>
          </p:cNvCxnSpPr>
          <p:nvPr/>
        </p:nvCxnSpPr>
        <p:spPr>
          <a:xfrm flipH="1">
            <a:off x="6811920" y="4946049"/>
            <a:ext cx="347962" cy="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9" name="Accolade fermante 18"/>
          <p:cNvSpPr/>
          <p:nvPr/>
        </p:nvSpPr>
        <p:spPr>
          <a:xfrm flipV="1">
            <a:off x="6432550" y="4371973"/>
            <a:ext cx="282575" cy="1148150"/>
          </a:xfrm>
          <a:prstGeom prst="rightBrace">
            <a:avLst/>
          </a:prstGeom>
          <a:ln w="19050" cmpd="sng">
            <a:solidFill>
              <a:srgbClr val="663228"/>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fr-FR"/>
          </a:p>
        </p:txBody>
      </p:sp>
      <p:cxnSp>
        <p:nvCxnSpPr>
          <p:cNvPr id="20" name="Connecteur droit avec flèche 19"/>
          <p:cNvCxnSpPr>
            <a:stCxn id="21" idx="3"/>
          </p:cNvCxnSpPr>
          <p:nvPr/>
        </p:nvCxnSpPr>
        <p:spPr>
          <a:xfrm>
            <a:off x="2272206" y="4460081"/>
            <a:ext cx="2340211" cy="44484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21" name="Rectangle 3"/>
          <p:cNvSpPr>
            <a:spLocks noChangeArrowheads="1"/>
          </p:cNvSpPr>
          <p:nvPr/>
        </p:nvSpPr>
        <p:spPr bwMode="auto">
          <a:xfrm>
            <a:off x="840281" y="4233861"/>
            <a:ext cx="1431925" cy="45243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en-GB" sz="1200" dirty="0">
                <a:solidFill>
                  <a:schemeClr val="tx1">
                    <a:lumMod val="95000"/>
                    <a:lumOff val="5000"/>
                  </a:schemeClr>
                </a:solidFill>
                <a:latin typeface="Calibri" pitchFamily="34" charset="0"/>
                <a:ea typeface="+mn-ea"/>
                <a:cs typeface="Calibri" pitchFamily="34" charset="0"/>
              </a:rPr>
              <a:t>Tunnel </a:t>
            </a:r>
            <a:r>
              <a:rPr lang="en-GB" sz="1200" dirty="0" smtClean="0">
                <a:solidFill>
                  <a:schemeClr val="tx1">
                    <a:lumMod val="95000"/>
                    <a:lumOff val="5000"/>
                  </a:schemeClr>
                </a:solidFill>
                <a:latin typeface="Calibri" pitchFamily="34" charset="0"/>
                <a:ea typeface="+mn-ea"/>
                <a:cs typeface="Calibri" pitchFamily="34" charset="0"/>
              </a:rPr>
              <a:t>à prime </a:t>
            </a:r>
            <a:r>
              <a:rPr lang="en-GB" sz="1200" dirty="0" err="1" smtClean="0">
                <a:solidFill>
                  <a:schemeClr val="tx1">
                    <a:lumMod val="95000"/>
                    <a:lumOff val="5000"/>
                  </a:schemeClr>
                </a:solidFill>
                <a:latin typeface="Calibri" pitchFamily="34" charset="0"/>
                <a:ea typeface="+mn-ea"/>
                <a:cs typeface="Calibri" pitchFamily="34" charset="0"/>
              </a:rPr>
              <a:t>nulle</a:t>
            </a: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p:txBody>
      </p:sp>
      <p:sp>
        <p:nvSpPr>
          <p:cNvPr id="16" name="Rectangle 3"/>
          <p:cNvSpPr>
            <a:spLocks noChangeArrowheads="1"/>
          </p:cNvSpPr>
          <p:nvPr/>
        </p:nvSpPr>
        <p:spPr bwMode="auto">
          <a:xfrm>
            <a:off x="6762643" y="3661721"/>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maximum payé (cap)</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22" name="Connecteur droit avec flèche 21"/>
          <p:cNvCxnSpPr/>
          <p:nvPr/>
        </p:nvCxnSpPr>
        <p:spPr>
          <a:xfrm flipH="1">
            <a:off x="6267450" y="3900866"/>
            <a:ext cx="495193" cy="47110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7414054" y="2108886"/>
            <a:ext cx="1301321" cy="892552"/>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a:t>
            </a:r>
            <a:endParaRPr lang="fr-FR" sz="1300" b="1" dirty="0">
              <a:solidFill>
                <a:srgbClr val="1051B0"/>
              </a:solidFill>
              <a:latin typeface="Calibri" pitchFamily="34" charset="0"/>
            </a:endParaRPr>
          </a:p>
        </p:txBody>
      </p:sp>
      <p:sp>
        <p:nvSpPr>
          <p:cNvPr id="23" name="ZoneTexte 22"/>
          <p:cNvSpPr txBox="1"/>
          <p:nvPr/>
        </p:nvSpPr>
        <p:spPr>
          <a:xfrm>
            <a:off x="176602" y="5793472"/>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
        <p:nvSpPr>
          <p:cNvPr id="24" name="ZoneTexte 23"/>
          <p:cNvSpPr txBox="1"/>
          <p:nvPr/>
        </p:nvSpPr>
        <p:spPr>
          <a:xfrm>
            <a:off x="673101" y="6373400"/>
            <a:ext cx="8326437" cy="461665"/>
          </a:xfrm>
          <a:prstGeom prst="rect">
            <a:avLst/>
          </a:prstGeom>
          <a:solidFill>
            <a:srgbClr val="E8D418"/>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Produit inintéressant dans les conditions de taux négatifs car le plancher reste trop proche de 0% indépendamment du niveau de plafond et le plafond n’est plus garanti si le financement est </a:t>
            </a:r>
            <a:r>
              <a:rPr lang="fr-FR" sz="1200" dirty="0" err="1" smtClean="0">
                <a:latin typeface="Calibri" panose="020F0502020204030204" pitchFamily="34" charset="0"/>
              </a:rPr>
              <a:t>flooré</a:t>
            </a:r>
            <a:r>
              <a:rPr lang="fr-FR" sz="1200" dirty="0" smtClean="0">
                <a:latin typeface="Calibri" panose="020F0502020204030204" pitchFamily="34" charset="0"/>
              </a:rPr>
              <a:t> (problème taux négatifs).</a:t>
            </a:r>
          </a:p>
        </p:txBody>
      </p:sp>
    </p:spTree>
    <p:extLst>
      <p:ext uri="{BB962C8B-B14F-4D97-AF65-F5344CB8AC3E}">
        <p14:creationId xmlns:p14="http://schemas.microsoft.com/office/powerpoint/2010/main" val="3169040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143031" y="1132009"/>
            <a:ext cx="8904233" cy="3459656"/>
          </a:xfrm>
          <a:prstGeom prst="rect">
            <a:avLst/>
          </a:prstGeom>
        </p:spPr>
      </p:pic>
      <p:sp>
        <p:nvSpPr>
          <p:cNvPr id="4" name="ZoneTexte 3"/>
          <p:cNvSpPr txBox="1"/>
          <p:nvPr/>
        </p:nvSpPr>
        <p:spPr>
          <a:xfrm>
            <a:off x="1885950" y="38144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Cartographie des dettes</a:t>
            </a:r>
            <a:endParaRPr lang="fr-FR" sz="2400" dirty="0">
              <a:latin typeface="Calibri" panose="020F0502020204030204" pitchFamily="34" charset="0"/>
            </a:endParaRPr>
          </a:p>
        </p:txBody>
      </p:sp>
      <p:sp>
        <p:nvSpPr>
          <p:cNvPr id="2" name="ZoneTexte 1"/>
          <p:cNvSpPr txBox="1"/>
          <p:nvPr/>
        </p:nvSpPr>
        <p:spPr>
          <a:xfrm>
            <a:off x="143031" y="4796385"/>
            <a:ext cx="8839043" cy="1938992"/>
          </a:xfrm>
          <a:prstGeom prst="rect">
            <a:avLst/>
          </a:prstGeom>
          <a:solidFill>
            <a:schemeClr val="bg1">
              <a:lumMod val="95000"/>
            </a:schemeClr>
          </a:solidFill>
          <a:ln>
            <a:solidFill>
              <a:schemeClr val="bg1">
                <a:lumMod val="50000"/>
              </a:schemeClr>
            </a:solidFill>
          </a:ln>
        </p:spPr>
        <p:txBody>
          <a:bodyPr wrap="square" rtlCol="0">
            <a:spAutoFit/>
          </a:bodyPr>
          <a:lstStyle/>
          <a:p>
            <a:pPr marL="173038" indent="-173038" algn="just">
              <a:buFont typeface="Arial" panose="020B0604020202020204" pitchFamily="34" charset="0"/>
              <a:buChar char="•"/>
            </a:pPr>
            <a:r>
              <a:rPr lang="fr-FR" sz="1500" dirty="0" smtClean="0">
                <a:latin typeface="Calibri" panose="020F0502020204030204" pitchFamily="34" charset="0"/>
              </a:rPr>
              <a:t>La dette d’Acquisition présente un </a:t>
            </a:r>
            <a:r>
              <a:rPr lang="fr-FR" sz="1500" u="sng" dirty="0" smtClean="0">
                <a:latin typeface="Calibri" panose="020F0502020204030204" pitchFamily="34" charset="0"/>
              </a:rPr>
              <a:t>plancher </a:t>
            </a:r>
            <a:r>
              <a:rPr lang="fr-FR" sz="1500" u="sng" dirty="0">
                <a:latin typeface="Calibri" panose="020F0502020204030204" pitchFamily="34" charset="0"/>
              </a:rPr>
              <a:t>(</a:t>
            </a:r>
            <a:r>
              <a:rPr lang="fr-FR" sz="1500" u="sng" dirty="0" err="1">
                <a:latin typeface="Calibri" panose="020F0502020204030204" pitchFamily="34" charset="0"/>
              </a:rPr>
              <a:t>floor</a:t>
            </a:r>
            <a:r>
              <a:rPr lang="fr-FR" sz="1500" u="sng" dirty="0">
                <a:latin typeface="Calibri" panose="020F0502020204030204" pitchFamily="34" charset="0"/>
              </a:rPr>
              <a:t>) à 0%</a:t>
            </a:r>
          </a:p>
          <a:p>
            <a:pPr marL="173038" indent="-173038" algn="just">
              <a:buFont typeface="Arial" panose="020B0604020202020204" pitchFamily="34" charset="0"/>
              <a:buChar char="•"/>
            </a:pPr>
            <a:r>
              <a:rPr lang="fr-FR" sz="1500" dirty="0" smtClean="0">
                <a:latin typeface="Calibri" panose="020F0502020204030204" pitchFamily="34" charset="0"/>
              </a:rPr>
              <a:t>La ligne est </a:t>
            </a:r>
            <a:r>
              <a:rPr lang="fr-FR" sz="1500" dirty="0" err="1" smtClean="0">
                <a:latin typeface="Calibri" panose="020F0502020204030204" pitchFamily="34" charset="0"/>
              </a:rPr>
              <a:t>tirable</a:t>
            </a:r>
            <a:r>
              <a:rPr lang="fr-FR" sz="1500" dirty="0" smtClean="0">
                <a:latin typeface="Calibri" panose="020F0502020204030204" pitchFamily="34" charset="0"/>
              </a:rPr>
              <a:t> sur Euribor </a:t>
            </a:r>
            <a:r>
              <a:rPr lang="fr-FR" sz="1500" dirty="0">
                <a:latin typeface="Calibri" panose="020F0502020204030204" pitchFamily="34" charset="0"/>
              </a:rPr>
              <a:t>3 </a:t>
            </a:r>
            <a:r>
              <a:rPr lang="fr-FR" sz="1500" dirty="0" smtClean="0">
                <a:latin typeface="Calibri" panose="020F0502020204030204" pitchFamily="34" charset="0"/>
              </a:rPr>
              <a:t>mois</a:t>
            </a:r>
          </a:p>
          <a:p>
            <a:pPr marL="173038" indent="-173038" algn="just">
              <a:buFont typeface="Arial" panose="020B0604020202020204" pitchFamily="34" charset="0"/>
              <a:buChar char="•"/>
            </a:pPr>
            <a:r>
              <a:rPr lang="fr-FR" sz="1500" u="sng" dirty="0" smtClean="0">
                <a:latin typeface="Calibri" panose="020F0502020204030204" pitchFamily="34" charset="0"/>
              </a:rPr>
              <a:t>Obligation de couverture</a:t>
            </a:r>
            <a:r>
              <a:rPr lang="fr-FR" sz="1500" dirty="0" smtClean="0">
                <a:latin typeface="Calibri" panose="020F0502020204030204" pitchFamily="34" charset="0"/>
              </a:rPr>
              <a:t>: au plus tard 3 mois après signature du contrat de financement, couvrir au moins 60% du crédit d'acquisition et de refinancement sur une durée de 4 ans à compter de la date de </a:t>
            </a:r>
            <a:r>
              <a:rPr lang="fr-FR" sz="1500" dirty="0">
                <a:latin typeface="Calibri" panose="020F0502020204030204" pitchFamily="34" charset="0"/>
              </a:rPr>
              <a:t>décaissement</a:t>
            </a:r>
            <a:r>
              <a:rPr lang="fr-FR" sz="1500" dirty="0" smtClean="0">
                <a:latin typeface="Calibri" panose="020F0502020204030204" pitchFamily="34" charset="0"/>
              </a:rPr>
              <a:t>.</a:t>
            </a:r>
          </a:p>
          <a:p>
            <a:pPr marL="173038" indent="-173038" algn="just">
              <a:buFont typeface="Arial" panose="020B0604020202020204" pitchFamily="34" charset="0"/>
              <a:buChar char="•"/>
            </a:pPr>
            <a:r>
              <a:rPr lang="fr-FR" sz="1500" dirty="0" smtClean="0">
                <a:latin typeface="Calibri" panose="020F0502020204030204" pitchFamily="34" charset="0"/>
              </a:rPr>
              <a:t> </a:t>
            </a:r>
            <a:r>
              <a:rPr lang="fr-FR" sz="1500" dirty="0">
                <a:latin typeface="Calibri" panose="020F0502020204030204" pitchFamily="34" charset="0"/>
              </a:rPr>
              <a:t>Le swap existant n’inclut pas de plancher à 0% sur la jambe variable et ne constitue donc pas une couverture des frais </a:t>
            </a:r>
            <a:r>
              <a:rPr lang="fr-FR" sz="1500" dirty="0" smtClean="0">
                <a:latin typeface="Calibri" panose="020F0502020204030204" pitchFamily="34" charset="0"/>
              </a:rPr>
              <a:t>financiers au sens où la couverture doit éviter une hausse des frais financiers non maîtrisés.</a:t>
            </a:r>
            <a:endParaRPr lang="fr-FR" sz="1500" dirty="0">
              <a:latin typeface="Calibri" panose="020F0502020204030204" pitchFamily="34" charset="0"/>
            </a:endParaRPr>
          </a:p>
          <a:p>
            <a:pPr marL="173038" indent="-173038" algn="just">
              <a:buFont typeface="Arial" panose="020B0604020202020204" pitchFamily="34" charset="0"/>
              <a:buChar char="•"/>
            </a:pPr>
            <a:endParaRPr lang="fr-FR" sz="1500" dirty="0">
              <a:latin typeface="Calibri" panose="020F0502020204030204" pitchFamily="34" charset="0"/>
            </a:endParaRPr>
          </a:p>
        </p:txBody>
      </p:sp>
      <p:sp>
        <p:nvSpPr>
          <p:cNvPr id="5" name="ZoneTexte 4"/>
          <p:cNvSpPr txBox="1"/>
          <p:nvPr/>
        </p:nvSpPr>
        <p:spPr>
          <a:xfrm>
            <a:off x="2979787" y="1266825"/>
            <a:ext cx="3305175" cy="553998"/>
          </a:xfrm>
          <a:prstGeom prst="rect">
            <a:avLst/>
          </a:prstGeom>
          <a:solidFill>
            <a:schemeClr val="bg1">
              <a:lumMod val="95000"/>
            </a:schemeClr>
          </a:solidFill>
          <a:ln>
            <a:solidFill>
              <a:schemeClr val="bg1">
                <a:lumMod val="65000"/>
              </a:schemeClr>
            </a:solidFill>
          </a:ln>
        </p:spPr>
        <p:txBody>
          <a:bodyPr wrap="square" rtlCol="0">
            <a:spAutoFit/>
          </a:bodyPr>
          <a:lstStyle/>
          <a:p>
            <a:pPr algn="ctr"/>
            <a:r>
              <a:rPr lang="fr-FR" sz="1500" b="1" dirty="0" smtClean="0">
                <a:latin typeface="Calibri" panose="020F0502020204030204" pitchFamily="34" charset="0"/>
              </a:rPr>
              <a:t>Différents profils de couvertures envisageables</a:t>
            </a:r>
            <a:endParaRPr lang="fr-FR" sz="1500" b="1" dirty="0">
              <a:latin typeface="Calibri" panose="020F0502020204030204" pitchFamily="34" charset="0"/>
            </a:endParaRPr>
          </a:p>
        </p:txBody>
      </p:sp>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28" y="1043796"/>
            <a:ext cx="9083794" cy="529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Cotations indicatives</a:t>
            </a:r>
            <a:endParaRPr lang="fr-FR" sz="2400" dirty="0">
              <a:latin typeface="Calibri" panose="020F0502020204030204" pitchFamily="34" charset="0"/>
            </a:endParaRPr>
          </a:p>
        </p:txBody>
      </p:sp>
      <p:sp>
        <p:nvSpPr>
          <p:cNvPr id="6" name="ZoneTexte 5"/>
          <p:cNvSpPr txBox="1"/>
          <p:nvPr/>
        </p:nvSpPr>
        <p:spPr>
          <a:xfrm>
            <a:off x="1565884" y="6458409"/>
            <a:ext cx="1088892" cy="292388"/>
          </a:xfrm>
          <a:prstGeom prst="rect">
            <a:avLst/>
          </a:prstGeom>
          <a:noFill/>
          <a:ln w="28575">
            <a:solidFill>
              <a:srgbClr val="1051B0"/>
            </a:solidFill>
          </a:ln>
        </p:spPr>
        <p:txBody>
          <a:bodyPr wrap="square" rtlCol="0">
            <a:spAutoFit/>
          </a:bodyPr>
          <a:lstStyle/>
          <a:p>
            <a:r>
              <a:rPr lang="fr-FR" sz="1300" dirty="0" smtClean="0">
                <a:latin typeface="Calibri" panose="020F0502020204030204" pitchFamily="34" charset="0"/>
              </a:rPr>
              <a:t>Alternative</a:t>
            </a:r>
            <a:endParaRPr lang="fr-FR" sz="1300" dirty="0">
              <a:latin typeface="Calibri" panose="020F0502020204030204" pitchFamily="34" charset="0"/>
            </a:endParaRPr>
          </a:p>
        </p:txBody>
      </p:sp>
      <p:sp>
        <p:nvSpPr>
          <p:cNvPr id="7" name="Rectangle 6"/>
          <p:cNvSpPr/>
          <p:nvPr/>
        </p:nvSpPr>
        <p:spPr>
          <a:xfrm>
            <a:off x="5323212" y="3907947"/>
            <a:ext cx="952500" cy="161925"/>
          </a:xfrm>
          <a:prstGeom prst="rect">
            <a:avLst/>
          </a:prstGeom>
          <a:noFill/>
          <a:ln w="38100">
            <a:solidFill>
              <a:srgbClr val="1051B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0" name="Rectangle 9"/>
          <p:cNvSpPr/>
          <p:nvPr/>
        </p:nvSpPr>
        <p:spPr>
          <a:xfrm>
            <a:off x="6743871" y="3345073"/>
            <a:ext cx="952500" cy="161925"/>
          </a:xfrm>
          <a:prstGeom prst="rect">
            <a:avLst/>
          </a:prstGeom>
          <a:noFill/>
          <a:ln w="38100">
            <a:solidFill>
              <a:srgbClr val="1051B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1" name="ZoneTexte 10"/>
          <p:cNvSpPr txBox="1"/>
          <p:nvPr/>
        </p:nvSpPr>
        <p:spPr>
          <a:xfrm>
            <a:off x="34328" y="6454765"/>
            <a:ext cx="1413472" cy="292388"/>
          </a:xfrm>
          <a:prstGeom prst="rect">
            <a:avLst/>
          </a:prstGeom>
          <a:noFill/>
          <a:ln w="28575">
            <a:solidFill>
              <a:srgbClr val="00B050"/>
            </a:solidFill>
          </a:ln>
        </p:spPr>
        <p:txBody>
          <a:bodyPr wrap="square" rtlCol="0">
            <a:spAutoFit/>
          </a:bodyPr>
          <a:lstStyle/>
          <a:p>
            <a:r>
              <a:rPr lang="fr-FR" sz="1300" dirty="0" smtClean="0">
                <a:latin typeface="Calibri" panose="020F0502020204030204" pitchFamily="34" charset="0"/>
              </a:rPr>
              <a:t>Recommandation</a:t>
            </a:r>
            <a:endParaRPr lang="fr-FR" sz="1300" dirty="0">
              <a:latin typeface="Calibri" panose="020F0502020204030204" pitchFamily="34" charset="0"/>
            </a:endParaRPr>
          </a:p>
        </p:txBody>
      </p:sp>
      <p:sp>
        <p:nvSpPr>
          <p:cNvPr id="12" name="Rectangle 11"/>
          <p:cNvSpPr/>
          <p:nvPr/>
        </p:nvSpPr>
        <p:spPr>
          <a:xfrm>
            <a:off x="3876675" y="3345073"/>
            <a:ext cx="952500" cy="161925"/>
          </a:xfrm>
          <a:prstGeom prst="rect">
            <a:avLst/>
          </a:prstGeom>
          <a:noFill/>
          <a:ln w="381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3" name="ZoneTexte 12"/>
          <p:cNvSpPr txBox="1"/>
          <p:nvPr/>
        </p:nvSpPr>
        <p:spPr>
          <a:xfrm>
            <a:off x="2790824" y="6342219"/>
            <a:ext cx="6191250" cy="492443"/>
          </a:xfrm>
          <a:prstGeom prst="rect">
            <a:avLst/>
          </a:prstGeom>
          <a:noFill/>
          <a:ln w="28575">
            <a:noFill/>
          </a:ln>
        </p:spPr>
        <p:txBody>
          <a:bodyPr wrap="square" rtlCol="0">
            <a:spAutoFit/>
          </a:bodyPr>
          <a:lstStyle/>
          <a:p>
            <a:r>
              <a:rPr lang="fr-FR" sz="1300" dirty="0" smtClean="0">
                <a:latin typeface="Calibri" panose="020F0502020204030204" pitchFamily="34" charset="0"/>
              </a:rPr>
              <a:t>Les montants des années 5 et 6 peuvent être ajustés en fonction du risque de remboursement anticipé</a:t>
            </a:r>
            <a:endParaRPr lang="fr-FR" sz="1300" dirty="0">
              <a:latin typeface="Calibri" panose="020F0502020204030204" pitchFamily="34" charset="0"/>
            </a:endParaRPr>
          </a:p>
        </p:txBody>
      </p:sp>
      <p:sp>
        <p:nvSpPr>
          <p:cNvPr id="14" name="Rectangle 13"/>
          <p:cNvSpPr/>
          <p:nvPr/>
        </p:nvSpPr>
        <p:spPr>
          <a:xfrm>
            <a:off x="5331838" y="6162569"/>
            <a:ext cx="952500" cy="161925"/>
          </a:xfrm>
          <a:prstGeom prst="rect">
            <a:avLst/>
          </a:prstGeom>
          <a:noFill/>
          <a:ln w="38100">
            <a:solidFill>
              <a:srgbClr val="1051B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5" name="Rectangle 14"/>
          <p:cNvSpPr/>
          <p:nvPr/>
        </p:nvSpPr>
        <p:spPr>
          <a:xfrm>
            <a:off x="3876675" y="6173466"/>
            <a:ext cx="952500" cy="161925"/>
          </a:xfrm>
          <a:prstGeom prst="rect">
            <a:avLst/>
          </a:prstGeom>
          <a:noFill/>
          <a:ln w="381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71654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62125" y="145959"/>
            <a:ext cx="6029325" cy="830997"/>
          </a:xfrm>
          <a:prstGeom prst="rect">
            <a:avLst/>
          </a:prstGeom>
          <a:noFill/>
        </p:spPr>
        <p:txBody>
          <a:bodyPr wrap="square" rtlCol="0">
            <a:spAutoFit/>
          </a:bodyPr>
          <a:lstStyle/>
          <a:p>
            <a:pPr algn="ctr"/>
            <a:r>
              <a:rPr lang="fr-FR" sz="2400" dirty="0" smtClean="0">
                <a:latin typeface="Calibri" panose="020F0502020204030204" pitchFamily="34" charset="0"/>
              </a:rPr>
              <a:t>Cotations indicatives</a:t>
            </a:r>
          </a:p>
          <a:p>
            <a:pPr algn="ctr"/>
            <a:r>
              <a:rPr lang="fr-FR" sz="2400" dirty="0" smtClean="0">
                <a:latin typeface="Calibri" panose="020F0502020204030204" pitchFamily="34" charset="0"/>
              </a:rPr>
              <a:t>Commentaires</a:t>
            </a:r>
            <a:endParaRPr lang="fr-FR" sz="2400" dirty="0">
              <a:latin typeface="Calibri" panose="020F0502020204030204" pitchFamily="34" charset="0"/>
            </a:endParaRPr>
          </a:p>
        </p:txBody>
      </p:sp>
      <p:sp>
        <p:nvSpPr>
          <p:cNvPr id="8" name="ZoneTexte 7"/>
          <p:cNvSpPr txBox="1"/>
          <p:nvPr/>
        </p:nvSpPr>
        <p:spPr>
          <a:xfrm>
            <a:off x="219891" y="1467323"/>
            <a:ext cx="8590735" cy="3293209"/>
          </a:xfrm>
          <a:prstGeom prst="rect">
            <a:avLst/>
          </a:prstGeom>
          <a:noFill/>
          <a:ln>
            <a:solidFill>
              <a:schemeClr val="bg1">
                <a:lumMod val="50000"/>
              </a:schemeClr>
            </a:solidFill>
          </a:ln>
        </p:spPr>
        <p:txBody>
          <a:bodyPr wrap="square" rtlCol="0">
            <a:spAutoFit/>
          </a:bodyPr>
          <a:lstStyle/>
          <a:p>
            <a:pPr algn="just"/>
            <a:r>
              <a:rPr lang="fr-FR" sz="1600" dirty="0" smtClean="0">
                <a:latin typeface="Calibri" panose="020F0502020204030204" pitchFamily="34" charset="0"/>
              </a:rPr>
              <a:t>La recommandation « Hypothèse 2 » </a:t>
            </a:r>
            <a:r>
              <a:rPr lang="fr-FR" sz="1600" dirty="0" smtClean="0">
                <a:latin typeface="Calibri" panose="020F0502020204030204" pitchFamily="34" charset="0"/>
              </a:rPr>
              <a:t>permet</a:t>
            </a:r>
            <a:r>
              <a:rPr lang="fr-FR" sz="1600" dirty="0" smtClean="0">
                <a:latin typeface="Calibri" panose="020F0502020204030204" pitchFamily="34" charset="0"/>
              </a:rPr>
              <a:t>:</a:t>
            </a:r>
          </a:p>
          <a:p>
            <a:pPr marL="285750" indent="-285750" algn="just">
              <a:buFontTx/>
              <a:buChar char="-"/>
            </a:pPr>
            <a:r>
              <a:rPr lang="fr-FR" sz="1600" dirty="0" smtClean="0">
                <a:latin typeface="Calibri" panose="020F0502020204030204" pitchFamily="34" charset="0"/>
              </a:rPr>
              <a:t>de </a:t>
            </a:r>
            <a:r>
              <a:rPr lang="fr-FR" sz="1600" dirty="0">
                <a:latin typeface="Calibri" panose="020F0502020204030204" pitchFamily="34" charset="0"/>
              </a:rPr>
              <a:t>réduire la sensibilité de la société à la hausse des taux jusqu’en 2022 (recommandé</a:t>
            </a:r>
            <a:r>
              <a:rPr lang="fr-FR" sz="1600" dirty="0" smtClean="0">
                <a:latin typeface="Calibri" panose="020F0502020204030204" pitchFamily="34" charset="0"/>
              </a:rPr>
              <a:t>) tout en augmentant le ratio de couverture des dernières années </a:t>
            </a:r>
            <a:r>
              <a:rPr lang="fr-FR" sz="1600" dirty="0">
                <a:latin typeface="Calibri" panose="020F0502020204030204" pitchFamily="34" charset="0"/>
              </a:rPr>
              <a:t>à 70</a:t>
            </a:r>
            <a:r>
              <a:rPr lang="fr-FR" sz="1600" dirty="0" smtClean="0">
                <a:latin typeface="Calibri" panose="020F0502020204030204" pitchFamily="34" charset="0"/>
              </a:rPr>
              <a:t>% (les plus risquées en cas de hausse des taux).</a:t>
            </a:r>
          </a:p>
          <a:p>
            <a:pPr marL="285750" indent="-285750" algn="just">
              <a:buFontTx/>
              <a:buChar char="-"/>
            </a:pPr>
            <a:r>
              <a:rPr lang="fr-FR" sz="1600" dirty="0" smtClean="0">
                <a:latin typeface="Calibri" panose="020F0502020204030204" pitchFamily="34" charset="0"/>
              </a:rPr>
              <a:t>D’étaler le paiement de la valorisation du swap SG sur 6 ans.</a:t>
            </a:r>
          </a:p>
          <a:p>
            <a:pPr marL="285750" indent="-285750" algn="just">
              <a:buFontTx/>
              <a:buChar char="-"/>
            </a:pPr>
            <a:endParaRPr lang="fr-FR" sz="1600" dirty="0">
              <a:latin typeface="Calibri" panose="020F0502020204030204" pitchFamily="34" charset="0"/>
            </a:endParaRPr>
          </a:p>
          <a:p>
            <a:pPr algn="just"/>
            <a:r>
              <a:rPr lang="fr-FR" sz="1600" dirty="0" smtClean="0">
                <a:latin typeface="Calibri" panose="020F0502020204030204" pitchFamily="34" charset="0"/>
              </a:rPr>
              <a:t>L’alternative « </a:t>
            </a:r>
            <a:r>
              <a:rPr lang="fr-FR" sz="1600" dirty="0" err="1" smtClean="0">
                <a:latin typeface="Calibri" panose="020F0502020204030204" pitchFamily="34" charset="0"/>
              </a:rPr>
              <a:t>Hyp</a:t>
            </a:r>
            <a:r>
              <a:rPr lang="fr-FR" sz="1600" dirty="0" smtClean="0">
                <a:latin typeface="Calibri" panose="020F0502020204030204" pitchFamily="34" charset="0"/>
              </a:rPr>
              <a:t> 3 + 4 </a:t>
            </a:r>
            <a:r>
              <a:rPr lang="fr-FR" sz="1600" dirty="0" smtClean="0">
                <a:latin typeface="Calibri" panose="020F0502020204030204" pitchFamily="34" charset="0"/>
              </a:rPr>
              <a:t>» </a:t>
            </a:r>
            <a:r>
              <a:rPr lang="fr-FR" sz="1600" dirty="0" smtClean="0">
                <a:latin typeface="Calibri" panose="020F0502020204030204" pitchFamily="34" charset="0"/>
              </a:rPr>
              <a:t>présente les variantes suivantes:</a:t>
            </a:r>
          </a:p>
          <a:p>
            <a:pPr marL="285750" indent="-285750" algn="just">
              <a:buFontTx/>
              <a:buChar char="-"/>
            </a:pPr>
            <a:r>
              <a:rPr lang="fr-FR" sz="1600" dirty="0" smtClean="0">
                <a:latin typeface="Calibri" panose="020F0502020204030204" pitchFamily="34" charset="0"/>
              </a:rPr>
              <a:t>économie de primes d’option (environ 4KE) sur la période durant laquelle le risque de hausse des taux est très faible grâce au cap 0,50% plutôt que le cap 0% sur la première période (qui peut être définie sur 2 ans plutôt que 3).</a:t>
            </a:r>
          </a:p>
          <a:p>
            <a:pPr marL="285750" indent="-285750" algn="just">
              <a:buFontTx/>
              <a:buChar char="-"/>
            </a:pPr>
            <a:r>
              <a:rPr lang="fr-FR" sz="1600" dirty="0" smtClean="0">
                <a:latin typeface="Calibri" panose="020F0502020204030204" pitchFamily="34" charset="0"/>
              </a:rPr>
              <a:t>un taux de financement différent sur les deux périodes car le niveau de protection est différent.</a:t>
            </a:r>
          </a:p>
          <a:p>
            <a:pPr marL="285750" indent="-285750" algn="just">
              <a:buFontTx/>
              <a:buChar char="-"/>
            </a:pPr>
            <a:r>
              <a:rPr lang="fr-FR" sz="1600" dirty="0" smtClean="0">
                <a:latin typeface="Calibri" panose="020F0502020204030204" pitchFamily="34" charset="0"/>
              </a:rPr>
              <a:t>Un étalement accéléré de la valorisation du swap existant (sur la première période).</a:t>
            </a:r>
          </a:p>
          <a:p>
            <a:pPr marL="285750" indent="-285750" algn="just">
              <a:buFontTx/>
              <a:buChar char="-"/>
            </a:pPr>
            <a:endParaRPr lang="fr-FR" sz="1600" dirty="0">
              <a:latin typeface="Calibri" panose="020F0502020204030204" pitchFamily="34" charset="0"/>
            </a:endParaRPr>
          </a:p>
        </p:txBody>
      </p:sp>
    </p:spTree>
    <p:extLst>
      <p:ext uri="{BB962C8B-B14F-4D97-AF65-F5344CB8AC3E}">
        <p14:creationId xmlns:p14="http://schemas.microsoft.com/office/powerpoint/2010/main" val="3259383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62125" y="355509"/>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Commentaires : rappel</a:t>
            </a:r>
            <a:endParaRPr lang="fr-FR" sz="2400" dirty="0">
              <a:latin typeface="Calibri" panose="020F0502020204030204" pitchFamily="34" charset="0"/>
            </a:endParaRPr>
          </a:p>
        </p:txBody>
      </p:sp>
      <p:sp>
        <p:nvSpPr>
          <p:cNvPr id="5" name="ZoneTexte 4"/>
          <p:cNvSpPr txBox="1"/>
          <p:nvPr/>
        </p:nvSpPr>
        <p:spPr>
          <a:xfrm>
            <a:off x="286567" y="1714957"/>
            <a:ext cx="8590734" cy="954107"/>
          </a:xfrm>
          <a:prstGeom prst="rect">
            <a:avLst/>
          </a:prstGeom>
          <a:noFill/>
          <a:ln>
            <a:solidFill>
              <a:schemeClr val="bg1">
                <a:lumMod val="50000"/>
              </a:schemeClr>
            </a:solidFill>
          </a:ln>
        </p:spPr>
        <p:txBody>
          <a:bodyPr wrap="square" rtlCol="0">
            <a:spAutoFit/>
          </a:bodyPr>
          <a:lstStyle/>
          <a:p>
            <a:pPr algn="just"/>
            <a:r>
              <a:rPr lang="fr-FR" sz="1400" dirty="0" smtClean="0">
                <a:latin typeface="Calibri" panose="020F0502020204030204" pitchFamily="34" charset="0"/>
              </a:rPr>
              <a:t>Rappels:</a:t>
            </a:r>
          </a:p>
          <a:p>
            <a:pPr algn="just"/>
            <a:r>
              <a:rPr lang="fr-FR" sz="1400" dirty="0" smtClean="0">
                <a:latin typeface="Calibri" panose="020F0502020204030204" pitchFamily="34" charset="0"/>
              </a:rPr>
              <a:t>Cotations indicatives sans marge bancaire. Les prix finaux pourront être supérieurs à ceux-ci de 0,10% à 0,20% selon les marges de crédit des banques.</a:t>
            </a:r>
          </a:p>
          <a:p>
            <a:pPr algn="just"/>
            <a:r>
              <a:rPr lang="fr-FR" sz="1400" dirty="0" smtClean="0">
                <a:latin typeface="Calibri" panose="020F0502020204030204" pitchFamily="34" charset="0"/>
              </a:rPr>
              <a:t>Par ailleurs, les marchés sont actuellement très volatils et peuvent faire varier ces prix significativement.</a:t>
            </a:r>
          </a:p>
        </p:txBody>
      </p:sp>
      <p:sp>
        <p:nvSpPr>
          <p:cNvPr id="6" name="ZoneTexte 5"/>
          <p:cNvSpPr txBox="1"/>
          <p:nvPr/>
        </p:nvSpPr>
        <p:spPr>
          <a:xfrm>
            <a:off x="286567" y="2893446"/>
            <a:ext cx="8590734" cy="2246769"/>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r>
              <a:rPr lang="fr-FR" sz="1400" u="sng" dirty="0" smtClean="0">
                <a:latin typeface="Calibri" panose="020F0502020204030204" pitchFamily="34" charset="0"/>
              </a:rPr>
              <a:t>Indications pour comparer les cotations entre elles</a:t>
            </a:r>
            <a:r>
              <a:rPr lang="fr-FR" sz="1400" dirty="0" smtClean="0">
                <a:latin typeface="Calibri" panose="020F0502020204030204" pitchFamily="34" charset="0"/>
              </a:rPr>
              <a:t>:</a:t>
            </a:r>
          </a:p>
          <a:p>
            <a:pPr marL="285750" indent="-285750" algn="just">
              <a:buFont typeface="Arial" panose="020B0604020202020204" pitchFamily="34" charset="0"/>
              <a:buChar char="•"/>
            </a:pPr>
            <a:r>
              <a:rPr lang="fr-FR" sz="1400" dirty="0" smtClean="0">
                <a:latin typeface="Calibri" panose="020F0502020204030204" pitchFamily="34" charset="0"/>
              </a:rPr>
              <a:t>Le taux de swap représente le taux de financement de la partie couverte de la dette (hors problème spécifique du </a:t>
            </a:r>
            <a:r>
              <a:rPr lang="fr-FR" sz="1400" dirty="0" err="1" smtClean="0">
                <a:latin typeface="Calibri" panose="020F0502020204030204" pitchFamily="34" charset="0"/>
              </a:rPr>
              <a:t>floor</a:t>
            </a:r>
            <a:r>
              <a:rPr lang="fr-FR" sz="1400" dirty="0" smtClean="0">
                <a:latin typeface="Calibri" panose="020F0502020204030204" pitchFamily="34" charset="0"/>
              </a:rPr>
              <a:t> en cas de taux négatifs).</a:t>
            </a:r>
          </a:p>
          <a:p>
            <a:pPr marL="285750" indent="-285750" algn="just">
              <a:buFont typeface="Arial" panose="020B0604020202020204" pitchFamily="34" charset="0"/>
              <a:buChar char="•"/>
            </a:pPr>
            <a:r>
              <a:rPr lang="fr-FR" sz="1400" dirty="0" smtClean="0">
                <a:latin typeface="Calibri" panose="020F0502020204030204" pitchFamily="34" charset="0"/>
              </a:rPr>
              <a:t>La prime annualisée du cap représente le coût à payer sur la durée pour bénéficier du plafond (</a:t>
            </a:r>
            <a:r>
              <a:rPr lang="fr-FR" sz="1400" dirty="0" err="1" smtClean="0">
                <a:latin typeface="Calibri" panose="020F0502020204030204" pitchFamily="34" charset="0"/>
              </a:rPr>
              <a:t>strike</a:t>
            </a:r>
            <a:r>
              <a:rPr lang="fr-FR" sz="1400" dirty="0" smtClean="0">
                <a:latin typeface="Calibri" panose="020F0502020204030204" pitchFamily="34" charset="0"/>
              </a:rPr>
              <a:t>). Le taux de financement global est alors plafonné à </a:t>
            </a:r>
            <a:r>
              <a:rPr lang="fr-FR" sz="1400" dirty="0" err="1" smtClean="0">
                <a:latin typeface="Calibri" panose="020F0502020204030204" pitchFamily="34" charset="0"/>
              </a:rPr>
              <a:t>strike</a:t>
            </a:r>
            <a:r>
              <a:rPr lang="fr-FR" sz="1400" dirty="0" smtClean="0">
                <a:latin typeface="Calibri" panose="020F0502020204030204" pitchFamily="34" charset="0"/>
              </a:rPr>
              <a:t> + prime annualisée. Le cap permet de bénéficier de taux Euribor plus faibles que le </a:t>
            </a:r>
            <a:r>
              <a:rPr lang="fr-FR" sz="1400" dirty="0" err="1" smtClean="0">
                <a:latin typeface="Calibri" panose="020F0502020204030204" pitchFamily="34" charset="0"/>
              </a:rPr>
              <a:t>strike</a:t>
            </a:r>
            <a:r>
              <a:rPr lang="fr-FR" sz="1400" dirty="0" smtClean="0">
                <a:latin typeface="Calibri" panose="020F0502020204030204" pitchFamily="34" charset="0"/>
              </a:rPr>
              <a:t>, pour autant que le </a:t>
            </a:r>
            <a:r>
              <a:rPr lang="fr-FR" sz="1400" dirty="0" err="1" smtClean="0">
                <a:latin typeface="Calibri" panose="020F0502020204030204" pitchFamily="34" charset="0"/>
              </a:rPr>
              <a:t>strike</a:t>
            </a:r>
            <a:r>
              <a:rPr lang="fr-FR" sz="1400" dirty="0" smtClean="0">
                <a:latin typeface="Calibri" panose="020F0502020204030204" pitchFamily="34" charset="0"/>
              </a:rPr>
              <a:t> soit supérieur au plancher inclus dans le financement couvert. </a:t>
            </a:r>
          </a:p>
          <a:p>
            <a:pPr marL="285750" indent="-285750" algn="just">
              <a:buFont typeface="Arial" panose="020B0604020202020204" pitchFamily="34" charset="0"/>
              <a:buChar char="•"/>
            </a:pPr>
            <a:r>
              <a:rPr lang="fr-FR" sz="1400" u="sng" dirty="0" smtClean="0">
                <a:latin typeface="Calibri" panose="020F0502020204030204" pitchFamily="34" charset="0"/>
              </a:rPr>
              <a:t>En cas de revente du cap avant échéance</a:t>
            </a:r>
            <a:r>
              <a:rPr lang="fr-FR" sz="1400" dirty="0" smtClean="0">
                <a:latin typeface="Calibri" panose="020F0502020204030204" pitchFamily="34" charset="0"/>
              </a:rPr>
              <a:t>, la prime lissée non payée reste due, mais de ce montant sera déduit la valeur résiduelle (mark to </a:t>
            </a:r>
            <a:r>
              <a:rPr lang="fr-FR" sz="1400" dirty="0" err="1" smtClean="0">
                <a:latin typeface="Calibri" panose="020F0502020204030204" pitchFamily="34" charset="0"/>
              </a:rPr>
              <a:t>market</a:t>
            </a:r>
            <a:r>
              <a:rPr lang="fr-FR" sz="1400" dirty="0" smtClean="0">
                <a:latin typeface="Calibri" panose="020F0502020204030204" pitchFamily="34" charset="0"/>
              </a:rPr>
              <a:t> / </a:t>
            </a:r>
            <a:r>
              <a:rPr lang="fr-FR" sz="1400" dirty="0" err="1" smtClean="0">
                <a:latin typeface="Calibri" panose="020F0502020204030204" pitchFamily="34" charset="0"/>
              </a:rPr>
              <a:t>fair</a:t>
            </a:r>
            <a:r>
              <a:rPr lang="fr-FR" sz="1400" dirty="0" smtClean="0">
                <a:latin typeface="Calibri" panose="020F0502020204030204" pitchFamily="34" charset="0"/>
              </a:rPr>
              <a:t> value) du cap, qui peut excéder le montant de la prime restant due (par exemple si les taux ont monté).</a:t>
            </a:r>
          </a:p>
        </p:txBody>
      </p:sp>
    </p:spTree>
    <p:extLst>
      <p:ext uri="{BB962C8B-B14F-4D97-AF65-F5344CB8AC3E}">
        <p14:creationId xmlns:p14="http://schemas.microsoft.com/office/powerpoint/2010/main" val="3534952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62125" y="316647"/>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Réponse des banques</a:t>
            </a:r>
            <a:endParaRPr lang="fr-FR" sz="2400" dirty="0">
              <a:latin typeface="Calibri" panose="020F0502020204030204" pitchFamily="34" charset="0"/>
            </a:endParaRPr>
          </a:p>
        </p:txBody>
      </p:sp>
      <p:sp>
        <p:nvSpPr>
          <p:cNvPr id="5" name="ZoneTexte 4"/>
          <p:cNvSpPr txBox="1"/>
          <p:nvPr/>
        </p:nvSpPr>
        <p:spPr>
          <a:xfrm>
            <a:off x="295276" y="1305613"/>
            <a:ext cx="8420100" cy="2800767"/>
          </a:xfrm>
          <a:prstGeom prst="rect">
            <a:avLst/>
          </a:prstGeom>
          <a:noFill/>
          <a:ln>
            <a:solidFill>
              <a:schemeClr val="bg1">
                <a:lumMod val="50000"/>
              </a:schemeClr>
            </a:solidFill>
          </a:ln>
        </p:spPr>
        <p:txBody>
          <a:bodyPr wrap="square" rtlCol="0">
            <a:spAutoFit/>
          </a:bodyPr>
          <a:lstStyle/>
          <a:p>
            <a:pPr algn="just"/>
            <a:r>
              <a:rPr lang="fr-FR" sz="1600" b="1" u="sng" dirty="0" smtClean="0">
                <a:latin typeface="Calibri" panose="020F0502020204030204" pitchFamily="34" charset="0"/>
              </a:rPr>
              <a:t>SG</a:t>
            </a:r>
            <a:r>
              <a:rPr lang="fr-FR" sz="1600" dirty="0" smtClean="0">
                <a:latin typeface="Calibri" panose="020F0502020204030204" pitchFamily="34" charset="0"/>
              </a:rPr>
              <a:t>:</a:t>
            </a:r>
          </a:p>
          <a:p>
            <a:pPr marL="171450" indent="-171450" algn="just">
              <a:buFontTx/>
              <a:buChar char="-"/>
            </a:pPr>
            <a:r>
              <a:rPr lang="fr-FR" sz="1600" dirty="0" smtClean="0">
                <a:latin typeface="Calibri" panose="020F0502020204030204" pitchFamily="34" charset="0"/>
              </a:rPr>
              <a:t>SG peut couvrir 100% du montant</a:t>
            </a:r>
          </a:p>
          <a:p>
            <a:pPr marL="171450" indent="-171450" algn="just">
              <a:buFontTx/>
              <a:buChar char="-"/>
            </a:pPr>
            <a:r>
              <a:rPr lang="fr-FR" sz="1600" dirty="0" smtClean="0">
                <a:latin typeface="Calibri" panose="020F0502020204030204" pitchFamily="34" charset="0"/>
              </a:rPr>
              <a:t>SG peut permettre de déboucler les couvertures existantes pour figer leur valorisation et la reporter dans de nouvelles couvertures mise en place ultérieurement mais cela nécessite un accord de crédit préalable qui peut prendre du temps. Donc à éviter si la couverture peut être mise en place rapidement après le </a:t>
            </a:r>
            <a:r>
              <a:rPr lang="fr-FR" sz="1600" dirty="0" err="1" smtClean="0">
                <a:latin typeface="Calibri" panose="020F0502020204030204" pitchFamily="34" charset="0"/>
              </a:rPr>
              <a:t>closing</a:t>
            </a:r>
            <a:r>
              <a:rPr lang="fr-FR" sz="1600" dirty="0" smtClean="0">
                <a:latin typeface="Calibri" panose="020F0502020204030204" pitchFamily="34" charset="0"/>
              </a:rPr>
              <a:t>.</a:t>
            </a:r>
          </a:p>
          <a:p>
            <a:pPr marL="171450" indent="-171450" algn="just">
              <a:buFontTx/>
              <a:buChar char="-"/>
            </a:pPr>
            <a:r>
              <a:rPr lang="fr-FR" sz="1600" dirty="0" smtClean="0">
                <a:latin typeface="Calibri" panose="020F0502020204030204" pitchFamily="34" charset="0"/>
              </a:rPr>
              <a:t>La valorisation du swap en vie est maintenant réconciliée </a:t>
            </a:r>
            <a:r>
              <a:rPr lang="fr-FR" sz="1600" dirty="0" smtClean="0">
                <a:latin typeface="Calibri" panose="020F0502020204030204" pitchFamily="34" charset="0"/>
              </a:rPr>
              <a:t>avec SG à </a:t>
            </a:r>
            <a:r>
              <a:rPr lang="fr-FR" sz="1600" dirty="0" smtClean="0">
                <a:latin typeface="Calibri" panose="020F0502020204030204" pitchFamily="34" charset="0"/>
              </a:rPr>
              <a:t>78KE.</a:t>
            </a:r>
          </a:p>
          <a:p>
            <a:pPr marL="171450" indent="-171450" algn="just">
              <a:buFontTx/>
              <a:buChar char="-"/>
            </a:pPr>
            <a:endParaRPr lang="fr-FR" sz="1600" dirty="0" smtClean="0">
              <a:latin typeface="Calibri" panose="020F0502020204030204" pitchFamily="34" charset="0"/>
            </a:endParaRPr>
          </a:p>
          <a:p>
            <a:pPr marL="171450" indent="-171450" algn="just">
              <a:buFontTx/>
              <a:buChar char="-"/>
            </a:pPr>
            <a:endParaRPr lang="fr-FR" sz="1600" dirty="0">
              <a:latin typeface="Calibri" panose="020F0502020204030204" pitchFamily="34" charset="0"/>
            </a:endParaRPr>
          </a:p>
          <a:p>
            <a:pPr algn="just"/>
            <a:r>
              <a:rPr lang="fr-FR" sz="1600" b="1" u="sng" dirty="0" smtClean="0">
                <a:latin typeface="Calibri" panose="020F0502020204030204" pitchFamily="34" charset="0"/>
              </a:rPr>
              <a:t>LCL</a:t>
            </a:r>
            <a:r>
              <a:rPr lang="fr-FR" sz="1600" dirty="0" smtClean="0">
                <a:latin typeface="Calibri" panose="020F0502020204030204" pitchFamily="34" charset="0"/>
              </a:rPr>
              <a:t>:</a:t>
            </a:r>
          </a:p>
          <a:p>
            <a:pPr marL="171450" indent="-171450" algn="just">
              <a:buFontTx/>
              <a:buChar char="-"/>
            </a:pPr>
            <a:r>
              <a:rPr lang="fr-FR" sz="1600" dirty="0" smtClean="0">
                <a:latin typeface="Calibri" panose="020F0502020204030204" pitchFamily="34" charset="0"/>
              </a:rPr>
              <a:t>LCL peut couvrir 100% de la dette.</a:t>
            </a:r>
          </a:p>
        </p:txBody>
      </p:sp>
    </p:spTree>
    <p:extLst>
      <p:ext uri="{BB962C8B-B14F-4D97-AF65-F5344CB8AC3E}">
        <p14:creationId xmlns:p14="http://schemas.microsoft.com/office/powerpoint/2010/main" val="21263152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68681" y="2213308"/>
            <a:ext cx="7799596" cy="3262432"/>
          </a:xfrm>
          <a:prstGeom prst="rect">
            <a:avLst/>
          </a:prstGeom>
          <a:noFill/>
        </p:spPr>
        <p:txBody>
          <a:bodyPr wrap="square" rtlCol="0">
            <a:spAutoFit/>
          </a:bodyPr>
          <a:lstStyle/>
          <a:p>
            <a:pPr marL="342900" indent="-342900">
              <a:buFont typeface="Arial" panose="020B0604020202020204" pitchFamily="34" charset="0"/>
              <a:buChar char="•"/>
            </a:pPr>
            <a:endParaRPr lang="fr-FR" sz="2200" dirty="0" smtClean="0">
              <a:latin typeface="Calibri" panose="020F0502020204030204" pitchFamily="34" charset="0"/>
            </a:endParaRP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Problématique des taux négatifs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Euribor historique et projeté</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Valorisation des couvertures existantes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Tableaux d’amortissement</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Clauses contractuelles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Profils de différents types de couvertures à échéance</a:t>
            </a:r>
          </a:p>
          <a:p>
            <a:pPr marL="342900" indent="-342900">
              <a:buFont typeface="Arial" panose="020B0604020202020204" pitchFamily="34" charset="0"/>
              <a:buChar char="•"/>
            </a:pPr>
            <a:endParaRPr lang="fr-FR" sz="2200" dirty="0">
              <a:latin typeface="Calibri" panose="020F0502020204030204" pitchFamily="34" charset="0"/>
            </a:endParaRPr>
          </a:p>
        </p:txBody>
      </p:sp>
      <p:sp>
        <p:nvSpPr>
          <p:cNvPr id="5" name="ZoneTexte 4"/>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Annexes</a:t>
            </a:r>
          </a:p>
          <a:p>
            <a:pPr algn="ctr"/>
            <a:endParaRPr lang="fr-FR" sz="2400" b="1" dirty="0">
              <a:latin typeface="Calibri" panose="020F0502020204030204" pitchFamily="34" charset="0"/>
            </a:endParaRPr>
          </a:p>
        </p:txBody>
      </p:sp>
    </p:spTree>
    <p:extLst>
      <p:ext uri="{BB962C8B-B14F-4D97-AF65-F5344CB8AC3E}">
        <p14:creationId xmlns:p14="http://schemas.microsoft.com/office/powerpoint/2010/main" val="3173805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9246" y="4093008"/>
            <a:ext cx="4548080" cy="2607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111" y="4093008"/>
            <a:ext cx="4242836" cy="2607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745692" y="393066"/>
            <a:ext cx="6390751" cy="400110"/>
          </a:xfrm>
          <a:prstGeom prst="rect">
            <a:avLst/>
          </a:prstGeom>
          <a:noFill/>
        </p:spPr>
        <p:txBody>
          <a:bodyPr wrap="square" rtlCol="0">
            <a:spAutoFit/>
          </a:bodyPr>
          <a:lstStyle/>
          <a:p>
            <a:pPr algn="ctr"/>
            <a:r>
              <a:rPr lang="fr-FR" sz="2000" b="1" dirty="0" smtClean="0">
                <a:latin typeface="Calibri" panose="020F0502020204030204" pitchFamily="34" charset="0"/>
              </a:rPr>
              <a:t>Problème lié aux taux négatifs</a:t>
            </a:r>
            <a:endParaRPr lang="fr-FR" sz="2000" b="1" dirty="0">
              <a:latin typeface="Calibri" panose="020F0502020204030204" pitchFamily="34" charset="0"/>
            </a:endParaRPr>
          </a:p>
        </p:txBody>
      </p:sp>
      <p:sp>
        <p:nvSpPr>
          <p:cNvPr id="5" name="ZoneTexte 4"/>
          <p:cNvSpPr txBox="1"/>
          <p:nvPr/>
        </p:nvSpPr>
        <p:spPr>
          <a:xfrm>
            <a:off x="231111" y="1111320"/>
            <a:ext cx="8748668" cy="2939266"/>
          </a:xfrm>
          <a:prstGeom prst="rect">
            <a:avLst/>
          </a:prstGeom>
          <a:noFill/>
          <a:ln>
            <a:solidFill>
              <a:schemeClr val="bg1">
                <a:lumMod val="50000"/>
              </a:schemeClr>
            </a:solidFill>
          </a:ln>
        </p:spPr>
        <p:txBody>
          <a:bodyPr wrap="square" rtlCol="0">
            <a:spAutoFit/>
          </a:bodyPr>
          <a:lstStyle/>
          <a:p>
            <a:pPr algn="just"/>
            <a:r>
              <a:rPr lang="fr-FR" sz="1500" dirty="0" smtClean="0">
                <a:latin typeface="Calibri" panose="020F0502020204030204" pitchFamily="34" charset="0"/>
              </a:rPr>
              <a:t>Les </a:t>
            </a:r>
            <a:r>
              <a:rPr lang="fr-FR" sz="1500" b="1" dirty="0" smtClean="0">
                <a:latin typeface="Calibri" panose="020F0502020204030204" pitchFamily="34" charset="0"/>
              </a:rPr>
              <a:t>taux euro à court et moyen terme sont sur leurs plus bas niveaux historiques </a:t>
            </a:r>
            <a:r>
              <a:rPr lang="fr-FR" sz="1500" dirty="0" smtClean="0">
                <a:latin typeface="Calibri" panose="020F0502020204030204" pitchFamily="34" charset="0"/>
              </a:rPr>
              <a:t>du fait de la faiblesse persistante de la croissance et des actions  « quantitatives » de nombreuses banques centrales, dont la BCE, pour tenter de relancer l’inflation: taux monétaires négatifs, rachats massifs d’obligations pour faire baisser les taux fixés par l’offre et la demande et injections de liquidités pour favoriser les prêts.</a:t>
            </a:r>
          </a:p>
          <a:p>
            <a:pPr algn="just"/>
            <a:r>
              <a:rPr lang="fr-FR" sz="1500" dirty="0" smtClean="0">
                <a:latin typeface="Calibri" panose="020F0502020204030204" pitchFamily="34" charset="0"/>
              </a:rPr>
              <a:t>En conséquence:</a:t>
            </a:r>
          </a:p>
          <a:p>
            <a:pPr marL="285750" indent="-285750" algn="just">
              <a:buFontTx/>
              <a:buChar char="-"/>
            </a:pPr>
            <a:r>
              <a:rPr lang="fr-FR" sz="1500" dirty="0">
                <a:latin typeface="Calibri" panose="020F0502020204030204" pitchFamily="34" charset="0"/>
              </a:rPr>
              <a:t>l</a:t>
            </a:r>
            <a:r>
              <a:rPr lang="fr-FR" sz="1500" dirty="0" smtClean="0">
                <a:latin typeface="Calibri" panose="020F0502020204030204" pitchFamily="34" charset="0"/>
              </a:rPr>
              <a:t>’Euribor 3 mois projeté est </a:t>
            </a:r>
            <a:r>
              <a:rPr lang="fr-FR" sz="1500" smtClean="0">
                <a:latin typeface="Calibri" panose="020F0502020204030204" pitchFamily="34" charset="0"/>
              </a:rPr>
              <a:t>négatif jusqu’en </a:t>
            </a:r>
            <a:r>
              <a:rPr lang="fr-FR" sz="1500" dirty="0" smtClean="0">
                <a:latin typeface="Calibri" panose="020F0502020204030204" pitchFamily="34" charset="0"/>
              </a:rPr>
              <a:t>2021;</a:t>
            </a:r>
            <a:endParaRPr lang="fr-FR" sz="1500" dirty="0">
              <a:latin typeface="Calibri" panose="020F0502020204030204" pitchFamily="34" charset="0"/>
            </a:endParaRPr>
          </a:p>
          <a:p>
            <a:pPr marL="285750" indent="-285750" algn="just">
              <a:buFontTx/>
              <a:buChar char="-"/>
            </a:pPr>
            <a:r>
              <a:rPr lang="fr-FR" sz="1500" dirty="0" smtClean="0">
                <a:latin typeface="Calibri" panose="020F0502020204030204" pitchFamily="34" charset="0"/>
              </a:rPr>
              <a:t>les taux de swap sont négatifs jusqu’à une maturité supérieure à 8 ans. </a:t>
            </a:r>
          </a:p>
          <a:p>
            <a:pPr algn="just">
              <a:spcBef>
                <a:spcPts val="300"/>
              </a:spcBef>
            </a:pPr>
            <a:r>
              <a:rPr lang="fr-FR" sz="1500" dirty="0" smtClean="0">
                <a:latin typeface="Calibri" panose="020F0502020204030204" pitchFamily="34" charset="0"/>
              </a:rPr>
              <a:t>Face à ces taux négatifs, qui doivent normalement se répercuter sur les prêts au bénéfice des emprunteurs, qui devraient toucher des intérêts sur les montants empruntés, </a:t>
            </a:r>
            <a:r>
              <a:rPr lang="fr-FR" sz="1500" b="1" dirty="0" smtClean="0">
                <a:latin typeface="Calibri" panose="020F0502020204030204" pitchFamily="34" charset="0"/>
              </a:rPr>
              <a:t>les banques ont instauré un plancher (« </a:t>
            </a:r>
            <a:r>
              <a:rPr lang="fr-FR" sz="1500" b="1" dirty="0" err="1" smtClean="0">
                <a:latin typeface="Calibri" panose="020F0502020204030204" pitchFamily="34" charset="0"/>
              </a:rPr>
              <a:t>floor</a:t>
            </a:r>
            <a:r>
              <a:rPr lang="fr-FR" sz="1500" b="1" dirty="0" smtClean="0">
                <a:latin typeface="Calibri" panose="020F0502020204030204" pitchFamily="34" charset="0"/>
              </a:rPr>
              <a:t> ») sur la rémunération de leurs financements</a:t>
            </a:r>
            <a:r>
              <a:rPr lang="fr-FR" sz="1500" dirty="0" smtClean="0">
                <a:latin typeface="Calibri" panose="020F0502020204030204" pitchFamily="34" charset="0"/>
              </a:rPr>
              <a:t>.</a:t>
            </a:r>
          </a:p>
          <a:p>
            <a:pPr algn="just">
              <a:spcBef>
                <a:spcPts val="300"/>
              </a:spcBef>
            </a:pPr>
            <a:r>
              <a:rPr lang="fr-FR" sz="1500" dirty="0" smtClean="0">
                <a:latin typeface="Calibri" panose="020F0502020204030204" pitchFamily="34" charset="0"/>
              </a:rPr>
              <a:t>Or, ces </a:t>
            </a:r>
            <a:r>
              <a:rPr lang="fr-FR" sz="1500" b="1" dirty="0" smtClean="0">
                <a:latin typeface="Calibri" panose="020F0502020204030204" pitchFamily="34" charset="0"/>
              </a:rPr>
              <a:t>planchers annihilent l’efficacité des swaps (et des tunnels/</a:t>
            </a:r>
            <a:r>
              <a:rPr lang="fr-FR" sz="1500" b="1" dirty="0" err="1" smtClean="0">
                <a:latin typeface="Calibri" panose="020F0502020204030204" pitchFamily="34" charset="0"/>
              </a:rPr>
              <a:t>collars</a:t>
            </a:r>
            <a:r>
              <a:rPr lang="fr-FR" sz="1500" b="1" dirty="0" smtClean="0">
                <a:latin typeface="Calibri" panose="020F0502020204030204" pitchFamily="34" charset="0"/>
              </a:rPr>
              <a:t>) </a:t>
            </a:r>
            <a:r>
              <a:rPr lang="fr-FR" sz="1500" dirty="0" smtClean="0">
                <a:latin typeface="Calibri" panose="020F0502020204030204" pitchFamily="34" charset="0"/>
              </a:rPr>
              <a:t>qui ne sont pas prévus pour répliquer cette situation de taux variables négatifs (</a:t>
            </a:r>
            <a:r>
              <a:rPr lang="fr-FR" sz="1500" dirty="0" err="1" smtClean="0">
                <a:latin typeface="Calibri" panose="020F0502020204030204" pitchFamily="34" charset="0"/>
              </a:rPr>
              <a:t>cf</a:t>
            </a:r>
            <a:r>
              <a:rPr lang="fr-FR" sz="1500" dirty="0" smtClean="0">
                <a:latin typeface="Calibri" panose="020F0502020204030204" pitchFamily="34" charset="0"/>
              </a:rPr>
              <a:t> informations ci-après).</a:t>
            </a:r>
            <a:endParaRPr lang="fr-FR" sz="1500" dirty="0">
              <a:latin typeface="Calibri" panose="020F0502020204030204" pitchFamily="34" charset="0"/>
            </a:endParaRPr>
          </a:p>
        </p:txBody>
      </p:sp>
      <p:sp>
        <p:nvSpPr>
          <p:cNvPr id="2" name="ZoneTexte 1"/>
          <p:cNvSpPr txBox="1"/>
          <p:nvPr/>
        </p:nvSpPr>
        <p:spPr>
          <a:xfrm>
            <a:off x="5074417" y="5934075"/>
            <a:ext cx="1164458" cy="246221"/>
          </a:xfrm>
          <a:prstGeom prst="rect">
            <a:avLst/>
          </a:prstGeom>
          <a:solidFill>
            <a:schemeClr val="bg1"/>
          </a:solidFill>
          <a:ln>
            <a:solidFill>
              <a:schemeClr val="bg1">
                <a:lumMod val="65000"/>
              </a:schemeClr>
            </a:solidFill>
          </a:ln>
        </p:spPr>
        <p:txBody>
          <a:bodyPr wrap="square" rtlCol="0">
            <a:spAutoFit/>
          </a:bodyPr>
          <a:lstStyle/>
          <a:p>
            <a:r>
              <a:rPr lang="fr-FR" sz="1000" dirty="0" smtClean="0">
                <a:latin typeface="Calibri" panose="020F0502020204030204" pitchFamily="34" charset="0"/>
              </a:rPr>
              <a:t>Cours historiques</a:t>
            </a:r>
            <a:endParaRPr lang="fr-FR" sz="1000" dirty="0">
              <a:latin typeface="Calibri" panose="020F0502020204030204" pitchFamily="34" charset="0"/>
            </a:endParaRPr>
          </a:p>
        </p:txBody>
      </p:sp>
      <p:sp>
        <p:nvSpPr>
          <p:cNvPr id="7" name="ZoneTexte 6"/>
          <p:cNvSpPr txBox="1"/>
          <p:nvPr/>
        </p:nvSpPr>
        <p:spPr>
          <a:xfrm>
            <a:off x="6320118" y="4435995"/>
            <a:ext cx="1604683" cy="400110"/>
          </a:xfrm>
          <a:prstGeom prst="rect">
            <a:avLst/>
          </a:prstGeom>
          <a:solidFill>
            <a:schemeClr val="bg1"/>
          </a:solidFill>
          <a:ln>
            <a:solidFill>
              <a:schemeClr val="bg1">
                <a:lumMod val="65000"/>
              </a:schemeClr>
            </a:solidFill>
          </a:ln>
        </p:spPr>
        <p:txBody>
          <a:bodyPr wrap="square" rtlCol="0">
            <a:spAutoFit/>
          </a:bodyPr>
          <a:lstStyle/>
          <a:p>
            <a:pPr algn="just"/>
            <a:r>
              <a:rPr lang="fr-FR" sz="1000" dirty="0" smtClean="0">
                <a:latin typeface="Calibri" panose="020F0502020204030204" pitchFamily="34" charset="0"/>
              </a:rPr>
              <a:t>Cours projetés (anticipés par le marché)</a:t>
            </a:r>
            <a:endParaRPr lang="fr-FR" sz="1000" dirty="0">
              <a:latin typeface="Calibri" panose="020F0502020204030204" pitchFamily="34" charset="0"/>
            </a:endParaRPr>
          </a:p>
        </p:txBody>
      </p:sp>
    </p:spTree>
    <p:extLst>
      <p:ext uri="{BB962C8B-B14F-4D97-AF65-F5344CB8AC3E}">
        <p14:creationId xmlns:p14="http://schemas.microsoft.com/office/powerpoint/2010/main" val="428140044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8101</TotalTime>
  <Words>1854</Words>
  <Application>Microsoft Office PowerPoint</Application>
  <PresentationFormat>Affichage à l'écran (4:3)</PresentationFormat>
  <Paragraphs>194</Paragraphs>
  <Slides>27</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27</vt:i4>
      </vt:variant>
    </vt:vector>
  </HeadingPairs>
  <TitlesOfParts>
    <vt:vector size="35" baseType="lpstr">
      <vt:lpstr>Andale Sans UI</vt:lpstr>
      <vt:lpstr>Arial</vt:lpstr>
      <vt:lpstr>Calibri</vt:lpstr>
      <vt:lpstr>News Gothic MT</vt:lpstr>
      <vt:lpstr>Times New Roman</vt:lpstr>
      <vt:lpstr>Verdana</vt:lpstr>
      <vt:lpstr>Wingdings</vt:lpstr>
      <vt:lpstr>Inspiration</vt:lpstr>
      <vt:lpstr>Couverture de taux d’intérêts Rapport N°2</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1138</cp:revision>
  <cp:lastPrinted>2016-07-14T16:17:52Z</cp:lastPrinted>
  <dcterms:created xsi:type="dcterms:W3CDTF">2010-04-23T15:09:35Z</dcterms:created>
  <dcterms:modified xsi:type="dcterms:W3CDTF">2016-07-15T15:00:56Z</dcterms:modified>
</cp:coreProperties>
</file>