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17"/>
  </p:notesMasterIdLst>
  <p:sldIdLst>
    <p:sldId id="256" r:id="rId2"/>
    <p:sldId id="445" r:id="rId3"/>
    <p:sldId id="455" r:id="rId4"/>
    <p:sldId id="500" r:id="rId5"/>
    <p:sldId id="503" r:id="rId6"/>
    <p:sldId id="442" r:id="rId7"/>
    <p:sldId id="505" r:id="rId8"/>
    <p:sldId id="473" r:id="rId9"/>
    <p:sldId id="475" r:id="rId10"/>
    <p:sldId id="506" r:id="rId11"/>
    <p:sldId id="492" r:id="rId12"/>
    <p:sldId id="493" r:id="rId13"/>
    <p:sldId id="494" r:id="rId14"/>
    <p:sldId id="451" r:id="rId15"/>
    <p:sldId id="450" r:id="rId16"/>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51B0"/>
    <a:srgbClr val="FF0000"/>
    <a:srgbClr val="BD8803"/>
    <a:srgbClr val="EE8012"/>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68" autoAdjust="0"/>
    <p:restoredTop sz="94103" autoAdjust="0"/>
  </p:normalViewPr>
  <p:slideViewPr>
    <p:cSldViewPr snapToGrid="0">
      <p:cViewPr varScale="1">
        <p:scale>
          <a:sx n="80" d="100"/>
          <a:sy n="80" d="100"/>
        </p:scale>
        <p:origin x="1771" y="62"/>
      </p:cViewPr>
      <p:guideLst>
        <p:guide orient="horz" pos="2160"/>
        <p:guide pos="2880"/>
        <p:guide orient="horz" pos="1014"/>
        <p:guide orient="horz" pos="3774"/>
        <p:guide pos="5352"/>
        <p:guide pos="39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5" d="100"/>
        <a:sy n="125" d="100"/>
      </p:scale>
      <p:origin x="0" y="0"/>
    </p:cViewPr>
  </p:sorterViewPr>
  <p:notesViewPr>
    <p:cSldViewPr snapToGrid="0">
      <p:cViewPr varScale="1">
        <p:scale>
          <a:sx n="56" d="100"/>
          <a:sy n="56" d="100"/>
        </p:scale>
        <p:origin x="2102"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25/07/2016</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7/25/2016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7/25/2016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7/25/2016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7/25/2016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7/25/2016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7/25/2016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7/25/2016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7/25/2016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7/25/2016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7/25/2016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7/25/2016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9" name="Imag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65386" y="314251"/>
            <a:ext cx="734139" cy="506303"/>
          </a:xfrm>
          <a:prstGeom prst="rect">
            <a:avLst/>
          </a:prstGeom>
        </p:spPr>
      </p:pic>
    </p:spTree>
    <p:extLst>
      <p:ext uri="{BB962C8B-B14F-4D97-AF65-F5344CB8AC3E}">
        <p14:creationId xmlns:p14="http://schemas.microsoft.com/office/powerpoint/2010/main" val="9328197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7/25/2016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7/25/2016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7/25/2016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7/25/2016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7/25/2016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7/25/2016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7/25/2016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7/25/2016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Retour des cotations bancaires</a:t>
            </a:r>
            <a:br>
              <a:rPr lang="fr-FR" sz="2500" b="0" dirty="0" smtClean="0">
                <a:solidFill>
                  <a:srgbClr val="302421"/>
                </a:solidFill>
                <a:latin typeface="Calibri" pitchFamily="34" charset="0"/>
                <a:cs typeface="Arial" pitchFamily="34" charset="0"/>
              </a:rPr>
            </a:br>
            <a:r>
              <a:rPr lang="fr-FR" sz="2500" b="0" dirty="0" smtClean="0">
                <a:solidFill>
                  <a:srgbClr val="302421"/>
                </a:solidFill>
                <a:latin typeface="Calibri" pitchFamily="34" charset="0"/>
                <a:cs typeface="Arial" pitchFamily="34" charset="0"/>
              </a:rPr>
              <a:t>Rapport N°3</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25 Juillet 2016</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83247" y="2428939"/>
            <a:ext cx="1473016" cy="101587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Tableau d’amortissement </a:t>
            </a:r>
          </a:p>
        </p:txBody>
      </p:sp>
      <p:pic>
        <p:nvPicPr>
          <p:cNvPr id="2" name="Image 1"/>
          <p:cNvPicPr>
            <a:picLocks noChangeAspect="1"/>
          </p:cNvPicPr>
          <p:nvPr/>
        </p:nvPicPr>
        <p:blipFill>
          <a:blip r:embed="rId2"/>
          <a:stretch>
            <a:fillRect/>
          </a:stretch>
        </p:blipFill>
        <p:spPr>
          <a:xfrm>
            <a:off x="1908322" y="1185705"/>
            <a:ext cx="5196340" cy="5381202"/>
          </a:xfrm>
          <a:prstGeom prst="rect">
            <a:avLst/>
          </a:prstGeom>
        </p:spPr>
      </p:pic>
    </p:spTree>
    <p:extLst>
      <p:ext uri="{BB962C8B-B14F-4D97-AF65-F5344CB8AC3E}">
        <p14:creationId xmlns:p14="http://schemas.microsoft.com/office/powerpoint/2010/main" val="3561923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0954" y="4121210"/>
            <a:ext cx="4397605" cy="2719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79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dirty="0">
                <a:solidFill>
                  <a:srgbClr val="302421"/>
                </a:solidFill>
                <a:latin typeface="Calibri" pitchFamily="34" charset="0"/>
              </a:rPr>
              <a:t>Différents types de couvertures</a:t>
            </a:r>
          </a:p>
        </p:txBody>
      </p:sp>
      <p:sp>
        <p:nvSpPr>
          <p:cNvPr id="33796" name="Rectangle 3"/>
          <p:cNvSpPr>
            <a:spLocks noChangeArrowheads="1"/>
          </p:cNvSpPr>
          <p:nvPr/>
        </p:nvSpPr>
        <p:spPr bwMode="auto">
          <a:xfrm>
            <a:off x="268288" y="1065213"/>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915401"/>
            <a:ext cx="8858250" cy="5595937"/>
          </a:xfrm>
          <a:prstGeom prst="roundRect">
            <a:avLst>
              <a:gd name="adj" fmla="val 7400"/>
            </a:avLst>
          </a:prstGeom>
          <a:noFill/>
          <a:ln w="3175" cmpd="sng">
            <a:noFill/>
            <a:miter lim="800000"/>
            <a:headEnd/>
            <a:tailEnd/>
          </a:ln>
        </p:spPr>
        <p:txBody>
          <a:bodyPr/>
          <a:lstStyle/>
          <a:p>
            <a:pPr algn="just">
              <a:spcBef>
                <a:spcPts val="0"/>
              </a:spcBef>
              <a:defRPr/>
            </a:pPr>
            <a:r>
              <a:rPr lang="fr-FR" sz="1600" b="1" u="sng" dirty="0" smtClean="0">
                <a:solidFill>
                  <a:srgbClr val="302421"/>
                </a:solidFill>
                <a:latin typeface="Calibri" pitchFamily="34" charset="0"/>
                <a:cs typeface="Calibri" pitchFamily="34" charset="0"/>
              </a:rPr>
              <a:t>Swap de taux (payeur de taux fixe contre variable)</a:t>
            </a:r>
            <a:r>
              <a:rPr lang="fr-FR" sz="1600" dirty="0" smtClean="0">
                <a:solidFill>
                  <a:srgbClr val="302421"/>
                </a:solidFill>
                <a:latin typeface="Calibri" pitchFamily="34" charset="0"/>
                <a:cs typeface="Calibri" pitchFamily="34" charset="0"/>
              </a:rPr>
              <a:t>: </a:t>
            </a:r>
            <a:r>
              <a:rPr lang="fr-FR" sz="1600" dirty="0">
                <a:solidFill>
                  <a:srgbClr val="302421"/>
                </a:solidFill>
                <a:latin typeface="Calibri" pitchFamily="34" charset="0"/>
                <a:cs typeface="Calibri" pitchFamily="34" charset="0"/>
              </a:rPr>
              <a:t>Engagement ferme </a:t>
            </a:r>
            <a:r>
              <a:rPr lang="fr-FR" sz="1600" dirty="0" smtClean="0">
                <a:solidFill>
                  <a:srgbClr val="302421"/>
                </a:solidFill>
                <a:latin typeface="Calibri" pitchFamily="34" charset="0"/>
                <a:cs typeface="Calibri" pitchFamily="34" charset="0"/>
              </a:rPr>
              <a:t>de payer un flux à taux fixe à une fréquence et pendant une durée déterminée, en échange d’un flux reçu correspondant au taux variable. La périodicité de l’indice de taux variable détermine le nombre de paiements par année. Le net des deux flux peut être positif ou négatif à chaque période.</a:t>
            </a:r>
          </a:p>
          <a:p>
            <a:pPr algn="just">
              <a:spcBef>
                <a:spcPts val="6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Coût nul (pas de prime à payer)</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Les charges financières sont connues à l’avance</a:t>
            </a:r>
            <a:endParaRPr lang="fr-FR" sz="1500" dirty="0">
              <a:solidFill>
                <a:srgbClr val="302421"/>
              </a:solidFill>
              <a:latin typeface="Calibri" pitchFamily="34" charset="0"/>
              <a:cs typeface="Calibri" pitchFamily="34" charset="0"/>
            </a:endParaRPr>
          </a:p>
          <a:p>
            <a:pPr marL="0" lvl="1" algn="just">
              <a:spcBef>
                <a:spcPts val="6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Aucune opportunité de profiter  de mouvements favorables </a:t>
            </a:r>
            <a:r>
              <a:rPr lang="fr-FR" sz="1500" dirty="0" smtClean="0">
                <a:solidFill>
                  <a:srgbClr val="302421"/>
                </a:solidFill>
                <a:latin typeface="Calibri" pitchFamily="34" charset="0"/>
                <a:cs typeface="Calibri" pitchFamily="34" charset="0"/>
              </a:rPr>
              <a:t>des taux;</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perte illimitée en cas de débouclement anticipé.</a:t>
            </a:r>
          </a:p>
          <a:p>
            <a:pPr marL="177800" lvl="1" indent="-177800" algn="just">
              <a:spcBef>
                <a:spcPts val="100"/>
              </a:spcBef>
              <a:buFont typeface="Wingdings" pitchFamily="2" charset="2"/>
              <a:buChar char="Ø"/>
              <a:defRPr/>
            </a:pPr>
            <a:r>
              <a:rPr lang="fr-FR" sz="1500" dirty="0">
                <a:solidFill>
                  <a:srgbClr val="302421"/>
                </a:solidFill>
                <a:latin typeface="Calibri" pitchFamily="34" charset="0"/>
                <a:cs typeface="Calibri" pitchFamily="34" charset="0"/>
              </a:rPr>
              <a:t>Produit simple mais </a:t>
            </a:r>
            <a:r>
              <a:rPr lang="fr-FR" sz="1500" u="sng" dirty="0">
                <a:solidFill>
                  <a:srgbClr val="302421"/>
                </a:solidFill>
                <a:latin typeface="Calibri" pitchFamily="34" charset="0"/>
                <a:cs typeface="Calibri" pitchFamily="34" charset="0"/>
              </a:rPr>
              <a:t>risqué</a:t>
            </a:r>
            <a:r>
              <a:rPr lang="fr-FR" sz="1500" dirty="0">
                <a:solidFill>
                  <a:srgbClr val="302421"/>
                </a:solidFill>
                <a:latin typeface="Calibri" pitchFamily="34" charset="0"/>
                <a:cs typeface="Calibri" pitchFamily="34" charset="0"/>
              </a:rPr>
              <a:t> </a:t>
            </a:r>
            <a:r>
              <a:rPr lang="fr-FR" sz="1500" u="sng" dirty="0">
                <a:solidFill>
                  <a:srgbClr val="302421"/>
                </a:solidFill>
                <a:latin typeface="Calibri" pitchFamily="34" charset="0"/>
                <a:cs typeface="Calibri" pitchFamily="34" charset="0"/>
              </a:rPr>
              <a:t>en cas de réduction de l’exposition sous-jacente </a:t>
            </a:r>
            <a:r>
              <a:rPr lang="fr-FR" sz="1500" dirty="0">
                <a:solidFill>
                  <a:srgbClr val="302421"/>
                </a:solidFill>
                <a:latin typeface="Calibri" pitchFamily="34" charset="0"/>
                <a:cs typeface="Calibri" pitchFamily="34" charset="0"/>
              </a:rPr>
              <a:t>(réduction de </a:t>
            </a:r>
            <a:r>
              <a:rPr lang="fr-FR" sz="1500" dirty="0" smtClean="0">
                <a:solidFill>
                  <a:srgbClr val="302421"/>
                </a:solidFill>
                <a:latin typeface="Calibri" pitchFamily="34" charset="0"/>
                <a:cs typeface="Calibri" pitchFamily="34" charset="0"/>
              </a:rPr>
              <a:t>dette par ex.) </a:t>
            </a:r>
            <a:r>
              <a:rPr lang="fr-FR" sz="1500" dirty="0">
                <a:solidFill>
                  <a:srgbClr val="302421"/>
                </a:solidFill>
                <a:latin typeface="Calibri" pitchFamily="34" charset="0"/>
                <a:cs typeface="Calibri" pitchFamily="34" charset="0"/>
              </a:rPr>
              <a:t>ou de débouclement de la couverture dans un scénario de valorisation négative (mark to </a:t>
            </a:r>
            <a:r>
              <a:rPr lang="fr-FR" sz="1500" dirty="0" err="1">
                <a:solidFill>
                  <a:srgbClr val="302421"/>
                </a:solidFill>
                <a:latin typeface="Calibri" pitchFamily="34" charset="0"/>
                <a:cs typeface="Calibri" pitchFamily="34" charset="0"/>
              </a:rPr>
              <a:t>market</a:t>
            </a:r>
            <a:r>
              <a:rPr lang="fr-FR" sz="1500" dirty="0">
                <a:solidFill>
                  <a:srgbClr val="302421"/>
                </a:solidFill>
                <a:latin typeface="Calibri" pitchFamily="34" charset="0"/>
                <a:cs typeface="Calibri" pitchFamily="34" charset="0"/>
              </a:rPr>
              <a:t>).</a:t>
            </a:r>
          </a:p>
          <a:p>
            <a:pPr marL="800100" lvl="1" indent="-342900" algn="just">
              <a:spcBef>
                <a:spcPts val="100"/>
              </a:spcBef>
              <a:buFont typeface="Wingdings" pitchFamily="2" charset="2"/>
              <a:buChar char="Ø"/>
              <a:defRPr/>
            </a:pPr>
            <a:endParaRPr lang="fr-FR" sz="1600" dirty="0">
              <a:solidFill>
                <a:srgbClr val="302421"/>
              </a:solidFill>
              <a:latin typeface="Calibri" pitchFamily="34" charset="0"/>
              <a:cs typeface="Calibri" pitchFamily="34" charset="0"/>
            </a:endParaRPr>
          </a:p>
        </p:txBody>
      </p:sp>
      <p:sp>
        <p:nvSpPr>
          <p:cNvPr id="6" name="Rectangle 3"/>
          <p:cNvSpPr>
            <a:spLocks noChangeArrowheads="1"/>
          </p:cNvSpPr>
          <p:nvPr/>
        </p:nvSpPr>
        <p:spPr bwMode="auto">
          <a:xfrm>
            <a:off x="446381" y="4901575"/>
            <a:ext cx="1538288" cy="304799"/>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figé par le swap</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cxnSp>
        <p:nvCxnSpPr>
          <p:cNvPr id="8" name="Connecteur droit avec flèche 7"/>
          <p:cNvCxnSpPr>
            <a:stCxn id="6" idx="3"/>
          </p:cNvCxnSpPr>
          <p:nvPr/>
        </p:nvCxnSpPr>
        <p:spPr>
          <a:xfrm>
            <a:off x="1984669" y="5053975"/>
            <a:ext cx="1015184" cy="47407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9" name="Rectangle 3"/>
          <p:cNvSpPr>
            <a:spLocks noChangeArrowheads="1"/>
          </p:cNvSpPr>
          <p:nvPr/>
        </p:nvSpPr>
        <p:spPr bwMode="auto">
          <a:xfrm>
            <a:off x="7182144" y="4854251"/>
            <a:ext cx="1346200" cy="769937"/>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variable sous-jacent non couvert</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9" idx="1"/>
          </p:cNvCxnSpPr>
          <p:nvPr/>
        </p:nvCxnSpPr>
        <p:spPr>
          <a:xfrm flipH="1" flipV="1">
            <a:off x="5924286" y="5053974"/>
            <a:ext cx="1257858" cy="18524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6090082" y="1817436"/>
            <a:ext cx="2625293" cy="692497"/>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 (risque de valorisation négative).</a:t>
            </a:r>
            <a:endParaRPr lang="fr-FR" sz="1300" b="1" dirty="0">
              <a:solidFill>
                <a:srgbClr val="1051B0"/>
              </a:solidFill>
              <a:latin typeface="Calibri" pitchFamily="34" charset="0"/>
            </a:endParaRPr>
          </a:p>
        </p:txBody>
      </p:sp>
      <p:sp>
        <p:nvSpPr>
          <p:cNvPr id="13" name="ZoneTexte 12"/>
          <p:cNvSpPr txBox="1"/>
          <p:nvPr/>
        </p:nvSpPr>
        <p:spPr>
          <a:xfrm>
            <a:off x="268289" y="6033011"/>
            <a:ext cx="1379641" cy="646331"/>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Graphique illustratif: données  non actualisées</a:t>
            </a:r>
          </a:p>
        </p:txBody>
      </p:sp>
      <p:sp>
        <p:nvSpPr>
          <p:cNvPr id="12" name="ZoneTexte 11"/>
          <p:cNvSpPr txBox="1"/>
          <p:nvPr/>
        </p:nvSpPr>
        <p:spPr>
          <a:xfrm>
            <a:off x="6090082" y="2574127"/>
            <a:ext cx="2625293" cy="1092607"/>
          </a:xfrm>
          <a:prstGeom prst="rect">
            <a:avLst/>
          </a:prstGeom>
          <a:solidFill>
            <a:srgbClr val="E8D418"/>
          </a:solidFill>
          <a:ln>
            <a:solidFill>
              <a:schemeClr val="bg1">
                <a:lumMod val="50000"/>
              </a:schemeClr>
            </a:solidFill>
          </a:ln>
        </p:spPr>
        <p:txBody>
          <a:bodyPr wrap="square" rtlCol="0">
            <a:spAutoFit/>
          </a:bodyPr>
          <a:lstStyle/>
          <a:p>
            <a:pPr algn="ctr"/>
            <a:r>
              <a:rPr lang="fr-FR" sz="1300" dirty="0" smtClean="0">
                <a:latin typeface="Calibri" panose="020F0502020204030204" pitchFamily="34" charset="0"/>
              </a:rPr>
              <a:t>Produit qui ne garantit plus un taux de financement dans un contexte de taux négatifs pour un financement dont l’indice (Euribor ou autre) est « </a:t>
            </a:r>
            <a:r>
              <a:rPr lang="fr-FR" sz="1300" dirty="0" err="1" smtClean="0">
                <a:latin typeface="Calibri" panose="020F0502020204030204" pitchFamily="34" charset="0"/>
              </a:rPr>
              <a:t>flooré</a:t>
            </a:r>
            <a:r>
              <a:rPr lang="fr-FR" sz="1300" dirty="0" smtClean="0">
                <a:latin typeface="Calibri" panose="020F0502020204030204" pitchFamily="34" charset="0"/>
              </a:rPr>
              <a:t> » </a:t>
            </a:r>
          </a:p>
        </p:txBody>
      </p:sp>
    </p:spTree>
    <p:extLst>
      <p:ext uri="{BB962C8B-B14F-4D97-AF65-F5344CB8AC3E}">
        <p14:creationId xmlns:p14="http://schemas.microsoft.com/office/powerpoint/2010/main" val="2202527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967" y="4248151"/>
            <a:ext cx="4012728" cy="2480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819"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1065213"/>
            <a:ext cx="8858250" cy="3692525"/>
          </a:xfrm>
          <a:prstGeom prst="roundRect">
            <a:avLst>
              <a:gd name="adj" fmla="val 7400"/>
            </a:avLst>
          </a:prstGeom>
          <a:noFill/>
          <a:ln w="3175" cmpd="sng">
            <a:noFill/>
            <a:miter lim="800000"/>
            <a:headEnd/>
            <a:tailEnd/>
          </a:ln>
        </p:spPr>
        <p:txBody>
          <a:bodyPr/>
          <a:lstStyle/>
          <a:p>
            <a:pPr algn="just">
              <a:spcBef>
                <a:spcPts val="100"/>
              </a:spcBef>
              <a:defRPr/>
            </a:pPr>
            <a:r>
              <a:rPr lang="fr-FR" sz="1600" b="1" u="sng" dirty="0">
                <a:solidFill>
                  <a:srgbClr val="302421"/>
                </a:solidFill>
                <a:latin typeface="Calibri" pitchFamily="34" charset="0"/>
                <a:cs typeface="Calibri" pitchFamily="34" charset="0"/>
              </a:rPr>
              <a:t>Achat </a:t>
            </a:r>
            <a:r>
              <a:rPr lang="fr-FR" sz="1600" b="1" u="sng" dirty="0" smtClean="0">
                <a:solidFill>
                  <a:srgbClr val="302421"/>
                </a:solidFill>
                <a:latin typeface="Calibri" pitchFamily="34" charset="0"/>
                <a:cs typeface="Calibri" pitchFamily="34" charset="0"/>
              </a:rPr>
              <a:t>de cap de taux</a:t>
            </a:r>
            <a:r>
              <a:rPr lang="fr-FR" sz="1600" dirty="0" smtClean="0">
                <a:solidFill>
                  <a:srgbClr val="302421"/>
                </a:solidFill>
                <a:latin typeface="Calibri" pitchFamily="34" charset="0"/>
                <a:cs typeface="Calibri" pitchFamily="34" charset="0"/>
              </a:rPr>
              <a:t>: Droit de recevoir un flux si l’indice de taux sous-jacent (couvert) est supérieur au cours d’exercice du cap (</a:t>
            </a:r>
            <a:r>
              <a:rPr lang="fr-FR" sz="1600" dirty="0" err="1" smtClean="0">
                <a:solidFill>
                  <a:srgbClr val="302421"/>
                </a:solidFill>
                <a:latin typeface="Calibri" pitchFamily="34" charset="0"/>
                <a:cs typeface="Calibri" pitchFamily="34" charset="0"/>
              </a:rPr>
              <a:t>strike</a:t>
            </a:r>
            <a:r>
              <a:rPr lang="fr-FR" sz="1600" dirty="0" smtClean="0">
                <a:solidFill>
                  <a:srgbClr val="302421"/>
                </a:solidFill>
                <a:latin typeface="Calibri" pitchFamily="34" charset="0"/>
                <a:cs typeface="Calibri" pitchFamily="34" charset="0"/>
              </a:rPr>
              <a:t>). Le flux reçu correspondra alors à la différence entre le taux variable et le taux fixe, multiplié par le notionnel. Dans le cadre d’un financement, ce flux a pour effet d’annuler ce qui aurait du être payé sur le sous-jacent au-delà du cours d’exercice du cap.</a:t>
            </a:r>
          </a:p>
          <a:p>
            <a:pPr algn="just">
              <a:spcBef>
                <a:spcPts val="12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Opportunité de profiter </a:t>
            </a:r>
            <a:r>
              <a:rPr lang="fr-FR" sz="1500" dirty="0" smtClean="0">
                <a:solidFill>
                  <a:srgbClr val="302421"/>
                </a:solidFill>
                <a:latin typeface="Calibri" pitchFamily="34" charset="0"/>
                <a:cs typeface="Calibri" pitchFamily="34" charset="0"/>
              </a:rPr>
              <a:t>d’un taux bas si celui-ci reste inférieur au cours d’exercice du cap;</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Flexibilité totale pour </a:t>
            </a:r>
            <a:r>
              <a:rPr lang="fr-FR" sz="1500" dirty="0" smtClean="0">
                <a:solidFill>
                  <a:srgbClr val="302421"/>
                </a:solidFill>
                <a:latin typeface="Calibri" pitchFamily="34" charset="0"/>
                <a:cs typeface="Calibri" pitchFamily="34" charset="0"/>
              </a:rPr>
              <a:t>revendre la couverture en </a:t>
            </a:r>
            <a:r>
              <a:rPr lang="fr-FR" sz="1500" dirty="0">
                <a:solidFill>
                  <a:srgbClr val="302421"/>
                </a:solidFill>
                <a:latin typeface="Calibri" pitchFamily="34" charset="0"/>
                <a:cs typeface="Calibri" pitchFamily="34" charset="0"/>
              </a:rPr>
              <a:t>cas de modification du sous-jacent;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 risque de perte au delà de la prime </a:t>
            </a:r>
            <a:r>
              <a:rPr lang="fr-FR" sz="1500" dirty="0" smtClean="0">
                <a:solidFill>
                  <a:srgbClr val="302421"/>
                </a:solidFill>
                <a:latin typeface="Calibri" pitchFamily="34" charset="0"/>
                <a:cs typeface="Calibri" pitchFamily="34" charset="0"/>
              </a:rPr>
              <a:t>payée.</a:t>
            </a:r>
            <a:endParaRPr lang="fr-FR" sz="1500" dirty="0">
              <a:solidFill>
                <a:srgbClr val="302421"/>
              </a:solidFill>
              <a:latin typeface="Calibri" pitchFamily="34" charset="0"/>
              <a:cs typeface="Calibri" pitchFamily="34" charset="0"/>
            </a:endParaRPr>
          </a:p>
          <a:p>
            <a:pPr marL="0" lvl="1" algn="just">
              <a:spcBef>
                <a:spcPts val="12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Prime à payer: dépend des caractéristiques de l’option (montant, durée, cours d’exercice plus ou moins favorable...)</a:t>
            </a:r>
          </a:p>
          <a:p>
            <a:pPr marL="800100" lvl="1" indent="-342900" algn="just">
              <a:spcBef>
                <a:spcPts val="100"/>
              </a:spcBef>
              <a:defRPr/>
            </a:pPr>
            <a:endParaRPr lang="fr-FR" sz="1600" dirty="0">
              <a:solidFill>
                <a:srgbClr val="302421"/>
              </a:solidFill>
              <a:latin typeface="Calibri" pitchFamily="34" charset="0"/>
              <a:cs typeface="Calibri" pitchFamily="34" charset="0"/>
            </a:endParaRPr>
          </a:p>
        </p:txBody>
      </p:sp>
      <p:sp>
        <p:nvSpPr>
          <p:cNvPr id="34821"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a:solidFill>
                  <a:srgbClr val="302421"/>
                </a:solidFill>
                <a:latin typeface="Calibri" pitchFamily="34" charset="0"/>
              </a:rPr>
              <a:t>Différents types de couvertures</a:t>
            </a:r>
          </a:p>
        </p:txBody>
      </p:sp>
      <p:sp>
        <p:nvSpPr>
          <p:cNvPr id="8" name="Rectangle 3"/>
          <p:cNvSpPr>
            <a:spLocks noChangeArrowheads="1"/>
          </p:cNvSpPr>
          <p:nvPr/>
        </p:nvSpPr>
        <p:spPr bwMode="auto">
          <a:xfrm>
            <a:off x="6994526" y="5560220"/>
            <a:ext cx="1757362" cy="442913"/>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maximum garanti par le cap (protection)</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sp>
        <p:nvSpPr>
          <p:cNvPr id="9" name="Rectangle 3"/>
          <p:cNvSpPr>
            <a:spLocks noChangeArrowheads="1"/>
          </p:cNvSpPr>
          <p:nvPr/>
        </p:nvSpPr>
        <p:spPr bwMode="auto">
          <a:xfrm>
            <a:off x="762001" y="5053458"/>
            <a:ext cx="1705318" cy="869950"/>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Le cap permet de profiter de mouvements favorables à la baisse</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8" idx="1"/>
          </p:cNvCxnSpPr>
          <p:nvPr/>
        </p:nvCxnSpPr>
        <p:spPr>
          <a:xfrm flipH="1" flipV="1">
            <a:off x="6480175" y="5296930"/>
            <a:ext cx="514351" cy="48474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cxnSp>
        <p:nvCxnSpPr>
          <p:cNvPr id="11" name="Connecteur droit avec flèche 10"/>
          <p:cNvCxnSpPr>
            <a:stCxn id="9" idx="3"/>
          </p:cNvCxnSpPr>
          <p:nvPr/>
        </p:nvCxnSpPr>
        <p:spPr>
          <a:xfrm>
            <a:off x="2467319" y="5488433"/>
            <a:ext cx="1776862" cy="212151"/>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2" name="ZoneTexte 11"/>
          <p:cNvSpPr txBox="1"/>
          <p:nvPr/>
        </p:nvSpPr>
        <p:spPr>
          <a:xfrm>
            <a:off x="268289" y="6033011"/>
            <a:ext cx="1379641" cy="646331"/>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Graphique illustratif: données  non actualisées</a:t>
            </a:r>
          </a:p>
        </p:txBody>
      </p:sp>
    </p:spTree>
    <p:extLst>
      <p:ext uri="{BB962C8B-B14F-4D97-AF65-F5344CB8AC3E}">
        <p14:creationId xmlns:p14="http://schemas.microsoft.com/office/powerpoint/2010/main" val="11908593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973" y="3661721"/>
            <a:ext cx="4001527" cy="2473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843"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35844" name="Rectangle 3"/>
          <p:cNvSpPr>
            <a:spLocks noChangeArrowheads="1"/>
          </p:cNvSpPr>
          <p:nvPr/>
        </p:nvSpPr>
        <p:spPr bwMode="auto">
          <a:xfrm>
            <a:off x="141288" y="1065213"/>
            <a:ext cx="8858250" cy="5230812"/>
          </a:xfrm>
          <a:prstGeom prst="roundRect">
            <a:avLst>
              <a:gd name="adj" fmla="val 7398"/>
            </a:avLst>
          </a:prstGeom>
          <a:noFill/>
          <a:ln w="3175">
            <a:noFill/>
            <a:miter lim="800000"/>
            <a:headEnd/>
            <a:tailEnd/>
          </a:ln>
        </p:spPr>
        <p:txBody>
          <a:bodyPr/>
          <a:lstStyle/>
          <a:p>
            <a:pPr marL="342900" indent="-342900" algn="just">
              <a:spcBef>
                <a:spcPts val="600"/>
              </a:spcBef>
            </a:pPr>
            <a:r>
              <a:rPr lang="fr-FR" sz="1600" b="1" u="sng" dirty="0">
                <a:solidFill>
                  <a:srgbClr val="302421"/>
                </a:solidFill>
                <a:latin typeface="Calibri" pitchFamily="34" charset="0"/>
              </a:rPr>
              <a:t>Tunnels / </a:t>
            </a:r>
            <a:r>
              <a:rPr lang="fr-FR" sz="1600" b="1" u="sng" dirty="0" err="1">
                <a:solidFill>
                  <a:srgbClr val="302421"/>
                </a:solidFill>
                <a:latin typeface="Calibri" pitchFamily="34" charset="0"/>
              </a:rPr>
              <a:t>collars</a:t>
            </a:r>
            <a:r>
              <a:rPr lang="fr-FR" sz="1600" b="1" u="sng" dirty="0">
                <a:solidFill>
                  <a:srgbClr val="302421"/>
                </a:solidFill>
                <a:latin typeface="Calibri" pitchFamily="34" charset="0"/>
              </a:rPr>
              <a:t> d’options</a:t>
            </a:r>
            <a:r>
              <a:rPr lang="fr-FR" sz="1600" dirty="0">
                <a:solidFill>
                  <a:srgbClr val="302421"/>
                </a:solidFill>
                <a:latin typeface="Calibri" pitchFamily="34" charset="0"/>
              </a:rPr>
              <a:t>:</a:t>
            </a:r>
          </a:p>
          <a:p>
            <a:pPr marL="0" lvl="1" algn="just">
              <a:spcBef>
                <a:spcPts val="100"/>
              </a:spcBef>
            </a:pPr>
            <a:r>
              <a:rPr lang="fr-FR" sz="1600" dirty="0" smtClean="0">
                <a:solidFill>
                  <a:srgbClr val="302421"/>
                </a:solidFill>
                <a:latin typeface="Calibri" pitchFamily="34" charset="0"/>
              </a:rPr>
              <a:t>Mix d’options achetées (cap) </a:t>
            </a:r>
            <a:r>
              <a:rPr lang="fr-FR" sz="1600" dirty="0">
                <a:solidFill>
                  <a:srgbClr val="302421"/>
                </a:solidFill>
                <a:latin typeface="Calibri" pitchFamily="34" charset="0"/>
              </a:rPr>
              <a:t>et </a:t>
            </a:r>
            <a:r>
              <a:rPr lang="fr-FR" sz="1600" dirty="0" smtClean="0">
                <a:solidFill>
                  <a:srgbClr val="302421"/>
                </a:solidFill>
                <a:latin typeface="Calibri" pitchFamily="34" charset="0"/>
              </a:rPr>
              <a:t>vendues (floor) qui permet d’encadrer le taux de financement entre un plancher et un plafond. Entre ces seuils, le taux payé varie en fonction de l’indice </a:t>
            </a:r>
            <a:r>
              <a:rPr lang="fr-FR" sz="1600" dirty="0" err="1" smtClean="0">
                <a:solidFill>
                  <a:srgbClr val="302421"/>
                </a:solidFill>
                <a:latin typeface="Calibri" pitchFamily="34" charset="0"/>
              </a:rPr>
              <a:t>Euribor</a:t>
            </a:r>
            <a:r>
              <a:rPr lang="fr-FR" sz="1600" dirty="0" smtClean="0">
                <a:solidFill>
                  <a:srgbClr val="302421"/>
                </a:solidFill>
                <a:latin typeface="Calibri" pitchFamily="34" charset="0"/>
              </a:rPr>
              <a:t>. </a:t>
            </a:r>
            <a:endParaRPr lang="fr-FR" sz="1600" dirty="0">
              <a:solidFill>
                <a:srgbClr val="302421"/>
              </a:solidFill>
              <a:latin typeface="Calibri" pitchFamily="34" charset="0"/>
            </a:endParaRPr>
          </a:p>
          <a:p>
            <a:pPr lvl="0" algn="just">
              <a:spcBef>
                <a:spcPts val="600"/>
              </a:spcBef>
              <a:defRPr/>
            </a:pPr>
            <a:r>
              <a:rPr lang="fr-FR" sz="1600" dirty="0" smtClean="0">
                <a:solidFill>
                  <a:srgbClr val="302421"/>
                </a:solidFill>
                <a:latin typeface="Calibri" pitchFamily="34" charset="0"/>
                <a:cs typeface="Calibri" pitchFamily="34" charset="0"/>
              </a:rPr>
              <a:t>Avantages:</a:t>
            </a:r>
            <a:endParaRPr lang="fr-FR" sz="16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Protection au delà du cours d’exercice du cap;</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Opportunité </a:t>
            </a:r>
            <a:r>
              <a:rPr lang="fr-FR" sz="1500" dirty="0">
                <a:solidFill>
                  <a:srgbClr val="302421"/>
                </a:solidFill>
                <a:latin typeface="Calibri" pitchFamily="34" charset="0"/>
                <a:cs typeface="Calibri" pitchFamily="34" charset="0"/>
              </a:rPr>
              <a:t>de profiter </a:t>
            </a:r>
            <a:r>
              <a:rPr lang="fr-FR" sz="1500" dirty="0" smtClean="0">
                <a:solidFill>
                  <a:srgbClr val="302421"/>
                </a:solidFill>
                <a:latin typeface="Calibri" pitchFamily="34" charset="0"/>
                <a:cs typeface="Calibri" pitchFamily="34" charset="0"/>
              </a:rPr>
              <a:t>d’une baisse de l’indice jusqu’au niveau du </a:t>
            </a:r>
            <a:r>
              <a:rPr lang="fr-FR" sz="1500" dirty="0" err="1" smtClean="0">
                <a:solidFill>
                  <a:srgbClr val="302421"/>
                </a:solidFill>
                <a:latin typeface="Calibri" pitchFamily="34" charset="0"/>
                <a:cs typeface="Calibri" pitchFamily="34" charset="0"/>
              </a:rPr>
              <a:t>floor</a:t>
            </a:r>
            <a:r>
              <a:rPr lang="fr-FR" sz="1500" dirty="0" smtClean="0">
                <a:solidFill>
                  <a:srgbClr val="302421"/>
                </a:solidFill>
                <a:latin typeface="Calibri" pitchFamily="34" charset="0"/>
                <a:cs typeface="Calibri" pitchFamily="34" charset="0"/>
              </a:rPr>
              <a:t> (plancher);</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Financement de l’option achetée par l’option vendue;</a:t>
            </a:r>
          </a:p>
          <a:p>
            <a:pPr lvl="0" algn="just">
              <a:spcBef>
                <a:spcPts val="600"/>
              </a:spcBef>
              <a:defRPr/>
            </a:pPr>
            <a:r>
              <a:rPr lang="fr-FR" sz="1600" dirty="0" smtClean="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perte en cas de débouclement anticipé et de baisse des taux (comme pour un swap);</a:t>
            </a:r>
            <a:endParaRPr lang="fr-FR" sz="1500" dirty="0">
              <a:solidFill>
                <a:srgbClr val="302421"/>
              </a:solidFill>
              <a:latin typeface="Calibri" pitchFamily="34" charset="0"/>
              <a:cs typeface="Calibri" pitchFamily="34" charset="0"/>
            </a:endParaRPr>
          </a:p>
        </p:txBody>
      </p:sp>
      <p:sp>
        <p:nvSpPr>
          <p:cNvPr id="3584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13" name="Rectangle 3"/>
          <p:cNvSpPr>
            <a:spLocks noChangeArrowheads="1"/>
          </p:cNvSpPr>
          <p:nvPr/>
        </p:nvSpPr>
        <p:spPr bwMode="auto">
          <a:xfrm>
            <a:off x="287338" y="4904923"/>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minimum payé (floor)</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14" name="Connecteur droit avec flèche 13"/>
          <p:cNvCxnSpPr>
            <a:stCxn id="13" idx="3"/>
          </p:cNvCxnSpPr>
          <p:nvPr/>
        </p:nvCxnSpPr>
        <p:spPr>
          <a:xfrm>
            <a:off x="1884363" y="5144068"/>
            <a:ext cx="1146389" cy="37605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7" name="Rectangle 3"/>
          <p:cNvSpPr>
            <a:spLocks noChangeArrowheads="1"/>
          </p:cNvSpPr>
          <p:nvPr/>
        </p:nvSpPr>
        <p:spPr bwMode="auto">
          <a:xfrm>
            <a:off x="7159882" y="4371974"/>
            <a:ext cx="1590675" cy="114814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Zone délimitée par les deux cours d’exercices au sein de laquelle l’indice variable varie librement </a:t>
            </a:r>
            <a:endParaRPr lang="en-GB" sz="1200" dirty="0">
              <a:solidFill>
                <a:schemeClr val="tx1">
                  <a:lumMod val="95000"/>
                  <a:lumOff val="5000"/>
                </a:schemeClr>
              </a:solidFill>
              <a:latin typeface="Calibri" pitchFamily="34" charset="0"/>
              <a:ea typeface="+mn-ea"/>
              <a:cs typeface="Calibri" pitchFamily="34" charset="0"/>
            </a:endParaRPr>
          </a:p>
        </p:txBody>
      </p:sp>
      <p:cxnSp>
        <p:nvCxnSpPr>
          <p:cNvPr id="18" name="Connecteur droit avec flèche 17"/>
          <p:cNvCxnSpPr>
            <a:stCxn id="17" idx="1"/>
          </p:cNvCxnSpPr>
          <p:nvPr/>
        </p:nvCxnSpPr>
        <p:spPr>
          <a:xfrm flipH="1">
            <a:off x="6811920" y="4946049"/>
            <a:ext cx="347962" cy="0"/>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9" name="Accolade fermante 18"/>
          <p:cNvSpPr/>
          <p:nvPr/>
        </p:nvSpPr>
        <p:spPr>
          <a:xfrm flipV="1">
            <a:off x="6432550" y="4371973"/>
            <a:ext cx="282575" cy="1148150"/>
          </a:xfrm>
          <a:prstGeom prst="rightBrace">
            <a:avLst/>
          </a:prstGeom>
          <a:ln w="19050" cmpd="sng">
            <a:solidFill>
              <a:srgbClr val="663228"/>
            </a:solidFill>
          </a:ln>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fr-FR"/>
          </a:p>
        </p:txBody>
      </p:sp>
      <p:cxnSp>
        <p:nvCxnSpPr>
          <p:cNvPr id="20" name="Connecteur droit avec flèche 19"/>
          <p:cNvCxnSpPr>
            <a:stCxn id="21" idx="3"/>
          </p:cNvCxnSpPr>
          <p:nvPr/>
        </p:nvCxnSpPr>
        <p:spPr>
          <a:xfrm>
            <a:off x="2272206" y="4460081"/>
            <a:ext cx="2340211" cy="44484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21" name="Rectangle 3"/>
          <p:cNvSpPr>
            <a:spLocks noChangeArrowheads="1"/>
          </p:cNvSpPr>
          <p:nvPr/>
        </p:nvSpPr>
        <p:spPr bwMode="auto">
          <a:xfrm>
            <a:off x="840281" y="4233861"/>
            <a:ext cx="1431925" cy="45243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en-GB" sz="1200" dirty="0">
                <a:solidFill>
                  <a:schemeClr val="tx1">
                    <a:lumMod val="95000"/>
                    <a:lumOff val="5000"/>
                  </a:schemeClr>
                </a:solidFill>
                <a:latin typeface="Calibri" pitchFamily="34" charset="0"/>
                <a:ea typeface="+mn-ea"/>
                <a:cs typeface="Calibri" pitchFamily="34" charset="0"/>
              </a:rPr>
              <a:t>Tunnel </a:t>
            </a:r>
            <a:r>
              <a:rPr lang="en-GB" sz="1200" dirty="0" smtClean="0">
                <a:solidFill>
                  <a:schemeClr val="tx1">
                    <a:lumMod val="95000"/>
                    <a:lumOff val="5000"/>
                  </a:schemeClr>
                </a:solidFill>
                <a:latin typeface="Calibri" pitchFamily="34" charset="0"/>
                <a:ea typeface="+mn-ea"/>
                <a:cs typeface="Calibri" pitchFamily="34" charset="0"/>
              </a:rPr>
              <a:t>à prime </a:t>
            </a:r>
            <a:r>
              <a:rPr lang="en-GB" sz="1200" dirty="0" err="1" smtClean="0">
                <a:solidFill>
                  <a:schemeClr val="tx1">
                    <a:lumMod val="95000"/>
                    <a:lumOff val="5000"/>
                  </a:schemeClr>
                </a:solidFill>
                <a:latin typeface="Calibri" pitchFamily="34" charset="0"/>
                <a:ea typeface="+mn-ea"/>
                <a:cs typeface="Calibri" pitchFamily="34" charset="0"/>
              </a:rPr>
              <a:t>nulle</a:t>
            </a: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p:txBody>
      </p:sp>
      <p:sp>
        <p:nvSpPr>
          <p:cNvPr id="16" name="Rectangle 3"/>
          <p:cNvSpPr>
            <a:spLocks noChangeArrowheads="1"/>
          </p:cNvSpPr>
          <p:nvPr/>
        </p:nvSpPr>
        <p:spPr bwMode="auto">
          <a:xfrm>
            <a:off x="6762643" y="3661721"/>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maximum payé (cap)</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22" name="Connecteur droit avec flèche 21"/>
          <p:cNvCxnSpPr/>
          <p:nvPr/>
        </p:nvCxnSpPr>
        <p:spPr>
          <a:xfrm flipH="1">
            <a:off x="6267450" y="3900866"/>
            <a:ext cx="495193" cy="47110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5" name="ZoneTexte 14"/>
          <p:cNvSpPr txBox="1"/>
          <p:nvPr/>
        </p:nvSpPr>
        <p:spPr>
          <a:xfrm>
            <a:off x="7414054" y="2108886"/>
            <a:ext cx="1301321" cy="892552"/>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a:t>
            </a:r>
            <a:endParaRPr lang="fr-FR" sz="1300" b="1" dirty="0">
              <a:solidFill>
                <a:srgbClr val="1051B0"/>
              </a:solidFill>
              <a:latin typeface="Calibri" pitchFamily="34" charset="0"/>
            </a:endParaRPr>
          </a:p>
        </p:txBody>
      </p:sp>
      <p:sp>
        <p:nvSpPr>
          <p:cNvPr id="23" name="ZoneTexte 22"/>
          <p:cNvSpPr txBox="1"/>
          <p:nvPr/>
        </p:nvSpPr>
        <p:spPr>
          <a:xfrm>
            <a:off x="176602" y="5793472"/>
            <a:ext cx="1379641" cy="646331"/>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Graphique illustratif: données  non actualisées</a:t>
            </a:r>
          </a:p>
        </p:txBody>
      </p:sp>
      <p:sp>
        <p:nvSpPr>
          <p:cNvPr id="24" name="ZoneTexte 23"/>
          <p:cNvSpPr txBox="1"/>
          <p:nvPr/>
        </p:nvSpPr>
        <p:spPr>
          <a:xfrm>
            <a:off x="673101" y="6373400"/>
            <a:ext cx="8326437" cy="461665"/>
          </a:xfrm>
          <a:prstGeom prst="rect">
            <a:avLst/>
          </a:prstGeom>
          <a:solidFill>
            <a:srgbClr val="E8D418"/>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Produit inintéressant dans les conditions de taux négatifs car le plancher reste trop proche de 0% indépendamment du niveau de plafond et le plafond n’est plus garanti si le financement est </a:t>
            </a:r>
            <a:r>
              <a:rPr lang="fr-FR" sz="1200" dirty="0" err="1" smtClean="0">
                <a:latin typeface="Calibri" panose="020F0502020204030204" pitchFamily="34" charset="0"/>
              </a:rPr>
              <a:t>flooré</a:t>
            </a:r>
            <a:r>
              <a:rPr lang="fr-FR" sz="1200" dirty="0" smtClean="0">
                <a:latin typeface="Calibri" panose="020F0502020204030204" pitchFamily="34" charset="0"/>
              </a:rPr>
              <a:t> (problème taux négatifs).</a:t>
            </a:r>
          </a:p>
        </p:txBody>
      </p:sp>
    </p:spTree>
    <p:extLst>
      <p:ext uri="{BB962C8B-B14F-4D97-AF65-F5344CB8AC3E}">
        <p14:creationId xmlns:p14="http://schemas.microsoft.com/office/powerpoint/2010/main" val="3169040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240618" y="333375"/>
            <a:ext cx="4524375" cy="461665"/>
          </a:xfrm>
          <a:prstGeom prst="rect">
            <a:avLst/>
          </a:prstGeom>
          <a:noFill/>
        </p:spPr>
        <p:txBody>
          <a:bodyPr wrap="square" rtlCol="0">
            <a:spAutoFit/>
          </a:bodyPr>
          <a:lstStyle/>
          <a:p>
            <a:pPr algn="ctr"/>
            <a:r>
              <a:rPr lang="fr-FR" sz="2400" dirty="0" smtClean="0">
                <a:latin typeface="Calibri" panose="020F0502020204030204" pitchFamily="34" charset="0"/>
              </a:rPr>
              <a:t>Contenu de la présentation</a:t>
            </a:r>
          </a:p>
        </p:txBody>
      </p:sp>
      <p:sp>
        <p:nvSpPr>
          <p:cNvPr id="2" name="ZoneTexte 1"/>
          <p:cNvSpPr txBox="1"/>
          <p:nvPr/>
        </p:nvSpPr>
        <p:spPr>
          <a:xfrm>
            <a:off x="205741" y="2065342"/>
            <a:ext cx="8594130" cy="2846933"/>
          </a:xfrm>
          <a:prstGeom prst="rect">
            <a:avLst/>
          </a:prstGeom>
          <a:noFill/>
          <a:ln>
            <a:solidFill>
              <a:schemeClr val="bg1">
                <a:lumMod val="50000"/>
              </a:schemeClr>
            </a:solidFill>
          </a:ln>
        </p:spPr>
        <p:txBody>
          <a:bodyPr wrap="square" rtlCol="0">
            <a:spAutoFit/>
          </a:bodyPr>
          <a:lstStyle/>
          <a:p>
            <a:pPr algn="just">
              <a:spcBef>
                <a:spcPts val="600"/>
              </a:spcBef>
            </a:pPr>
            <a:r>
              <a:rPr lang="fr-FR" u="sng" dirty="0" smtClean="0">
                <a:latin typeface="Calibri" panose="020F0502020204030204" pitchFamily="34" charset="0"/>
              </a:rPr>
              <a:t>Contenu</a:t>
            </a:r>
            <a:r>
              <a:rPr lang="fr-FR" dirty="0" smtClean="0">
                <a:latin typeface="Calibri" panose="020F0502020204030204" pitchFamily="34" charset="0"/>
              </a:rPr>
              <a:t>:</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Cartographie de la couverture retenue</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Analyse du retour des cotations bancaires</a:t>
            </a:r>
          </a:p>
          <a:p>
            <a:pPr marL="358775" indent="-358775" algn="just">
              <a:spcBef>
                <a:spcPts val="600"/>
              </a:spcBef>
              <a:buFont typeface="Wingdings" panose="05000000000000000000" pitchFamily="2" charset="2"/>
              <a:buChar char="q"/>
            </a:pPr>
            <a:endParaRPr lang="fr-FR" dirty="0" smtClean="0">
              <a:latin typeface="Calibri" panose="020F0502020204030204" pitchFamily="34" charset="0"/>
            </a:endParaRPr>
          </a:p>
          <a:p>
            <a:pPr algn="just">
              <a:spcBef>
                <a:spcPts val="600"/>
              </a:spcBef>
            </a:pPr>
            <a:r>
              <a:rPr lang="fr-FR" u="sng" dirty="0" smtClean="0">
                <a:latin typeface="Calibri" panose="020F0502020204030204" pitchFamily="34" charset="0"/>
              </a:rPr>
              <a:t>Etapes suivantes</a:t>
            </a:r>
            <a:r>
              <a:rPr lang="fr-FR" dirty="0" smtClean="0">
                <a:latin typeface="Calibri" panose="020F0502020204030204" pitchFamily="34" charset="0"/>
              </a:rPr>
              <a:t>:</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Finaliser la répartition par banque</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Finaliser la documentation réglementaire</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Lancer les transactions</a:t>
            </a:r>
          </a:p>
        </p:txBody>
      </p:sp>
    </p:spTree>
    <p:extLst>
      <p:ext uri="{BB962C8B-B14F-4D97-AF65-F5344CB8AC3E}">
        <p14:creationId xmlns:p14="http://schemas.microsoft.com/office/powerpoint/2010/main" val="30297173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031" y="1332034"/>
            <a:ext cx="8908256" cy="315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85950" y="38144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Cartographie des dettes</a:t>
            </a:r>
            <a:endParaRPr lang="fr-FR" sz="2400" dirty="0">
              <a:latin typeface="Calibri" panose="020F0502020204030204" pitchFamily="34" charset="0"/>
            </a:endParaRPr>
          </a:p>
        </p:txBody>
      </p:sp>
      <p:sp>
        <p:nvSpPr>
          <p:cNvPr id="2" name="ZoneTexte 1"/>
          <p:cNvSpPr txBox="1"/>
          <p:nvPr/>
        </p:nvSpPr>
        <p:spPr>
          <a:xfrm>
            <a:off x="143031" y="4796385"/>
            <a:ext cx="8839043" cy="1938992"/>
          </a:xfrm>
          <a:prstGeom prst="rect">
            <a:avLst/>
          </a:prstGeom>
          <a:solidFill>
            <a:schemeClr val="bg1">
              <a:lumMod val="95000"/>
            </a:schemeClr>
          </a:solidFill>
          <a:ln>
            <a:solidFill>
              <a:schemeClr val="bg1">
                <a:lumMod val="50000"/>
              </a:schemeClr>
            </a:solidFill>
          </a:ln>
        </p:spPr>
        <p:txBody>
          <a:bodyPr wrap="square" rtlCol="0">
            <a:spAutoFit/>
          </a:bodyPr>
          <a:lstStyle/>
          <a:p>
            <a:pPr marL="173038" indent="-173038" algn="just">
              <a:buFont typeface="Arial" panose="020B0604020202020204" pitchFamily="34" charset="0"/>
              <a:buChar char="•"/>
            </a:pPr>
            <a:r>
              <a:rPr lang="fr-FR" sz="1500" dirty="0" smtClean="0">
                <a:latin typeface="Calibri" panose="020F0502020204030204" pitchFamily="34" charset="0"/>
              </a:rPr>
              <a:t>La dette d’Acquisition présente un </a:t>
            </a:r>
            <a:r>
              <a:rPr lang="fr-FR" sz="1500" u="sng" dirty="0" smtClean="0">
                <a:latin typeface="Calibri" panose="020F0502020204030204" pitchFamily="34" charset="0"/>
              </a:rPr>
              <a:t>plancher </a:t>
            </a:r>
            <a:r>
              <a:rPr lang="fr-FR" sz="1500" u="sng" dirty="0">
                <a:latin typeface="Calibri" panose="020F0502020204030204" pitchFamily="34" charset="0"/>
              </a:rPr>
              <a:t>(</a:t>
            </a:r>
            <a:r>
              <a:rPr lang="fr-FR" sz="1500" u="sng" dirty="0" err="1">
                <a:latin typeface="Calibri" panose="020F0502020204030204" pitchFamily="34" charset="0"/>
              </a:rPr>
              <a:t>floor</a:t>
            </a:r>
            <a:r>
              <a:rPr lang="fr-FR" sz="1500" u="sng" dirty="0">
                <a:latin typeface="Calibri" panose="020F0502020204030204" pitchFamily="34" charset="0"/>
              </a:rPr>
              <a:t>) à 0%</a:t>
            </a:r>
          </a:p>
          <a:p>
            <a:pPr marL="173038" indent="-173038" algn="just">
              <a:buFont typeface="Arial" panose="020B0604020202020204" pitchFamily="34" charset="0"/>
              <a:buChar char="•"/>
            </a:pPr>
            <a:r>
              <a:rPr lang="fr-FR" sz="1500" dirty="0" smtClean="0">
                <a:latin typeface="Calibri" panose="020F0502020204030204" pitchFamily="34" charset="0"/>
              </a:rPr>
              <a:t>La ligne est </a:t>
            </a:r>
            <a:r>
              <a:rPr lang="fr-FR" sz="1500" dirty="0" err="1" smtClean="0">
                <a:latin typeface="Calibri" panose="020F0502020204030204" pitchFamily="34" charset="0"/>
              </a:rPr>
              <a:t>tirable</a:t>
            </a:r>
            <a:r>
              <a:rPr lang="fr-FR" sz="1500" dirty="0" smtClean="0">
                <a:latin typeface="Calibri" panose="020F0502020204030204" pitchFamily="34" charset="0"/>
              </a:rPr>
              <a:t> sur Euribor </a:t>
            </a:r>
            <a:r>
              <a:rPr lang="fr-FR" sz="1500" dirty="0">
                <a:latin typeface="Calibri" panose="020F0502020204030204" pitchFamily="34" charset="0"/>
              </a:rPr>
              <a:t>3 </a:t>
            </a:r>
            <a:r>
              <a:rPr lang="fr-FR" sz="1500" dirty="0" smtClean="0">
                <a:latin typeface="Calibri" panose="020F0502020204030204" pitchFamily="34" charset="0"/>
              </a:rPr>
              <a:t>mois</a:t>
            </a:r>
          </a:p>
          <a:p>
            <a:pPr marL="173038" indent="-173038" algn="just">
              <a:buFont typeface="Arial" panose="020B0604020202020204" pitchFamily="34" charset="0"/>
              <a:buChar char="•"/>
            </a:pPr>
            <a:r>
              <a:rPr lang="fr-FR" sz="1500" u="sng" dirty="0" smtClean="0">
                <a:latin typeface="Calibri" panose="020F0502020204030204" pitchFamily="34" charset="0"/>
              </a:rPr>
              <a:t>Obligation de couverture</a:t>
            </a:r>
            <a:r>
              <a:rPr lang="fr-FR" sz="1500" dirty="0" smtClean="0">
                <a:latin typeface="Calibri" panose="020F0502020204030204" pitchFamily="34" charset="0"/>
              </a:rPr>
              <a:t>: au plus tard 3 mois après signature du contrat de financement, couvrir au moins 60% du crédit d'acquisition et de refinancement sur une durée de 4 ans à compter de la date de </a:t>
            </a:r>
            <a:r>
              <a:rPr lang="fr-FR" sz="1500" dirty="0">
                <a:latin typeface="Calibri" panose="020F0502020204030204" pitchFamily="34" charset="0"/>
              </a:rPr>
              <a:t>décaissement</a:t>
            </a:r>
            <a:r>
              <a:rPr lang="fr-FR" sz="1500" dirty="0" smtClean="0">
                <a:latin typeface="Calibri" panose="020F0502020204030204" pitchFamily="34" charset="0"/>
              </a:rPr>
              <a:t>.</a:t>
            </a:r>
          </a:p>
          <a:p>
            <a:pPr marL="173038" indent="-173038" algn="just">
              <a:buFont typeface="Arial" panose="020B0604020202020204" pitchFamily="34" charset="0"/>
              <a:buChar char="•"/>
            </a:pPr>
            <a:r>
              <a:rPr lang="fr-FR" sz="1500" dirty="0" smtClean="0">
                <a:latin typeface="Calibri" panose="020F0502020204030204" pitchFamily="34" charset="0"/>
              </a:rPr>
              <a:t> </a:t>
            </a:r>
            <a:r>
              <a:rPr lang="fr-FR" sz="1500" dirty="0">
                <a:latin typeface="Calibri" panose="020F0502020204030204" pitchFamily="34" charset="0"/>
              </a:rPr>
              <a:t>Le swap existant n’inclut pas de plancher à 0% sur la jambe variable et ne constitue donc pas une couverture des frais </a:t>
            </a:r>
            <a:r>
              <a:rPr lang="fr-FR" sz="1500" dirty="0" smtClean="0">
                <a:latin typeface="Calibri" panose="020F0502020204030204" pitchFamily="34" charset="0"/>
              </a:rPr>
              <a:t>financiers au sens où la couverture doit éviter une hausse des frais financiers non maîtrisés.</a:t>
            </a:r>
            <a:endParaRPr lang="fr-FR" sz="1500" dirty="0">
              <a:latin typeface="Calibri" panose="020F0502020204030204" pitchFamily="34" charset="0"/>
            </a:endParaRPr>
          </a:p>
          <a:p>
            <a:pPr marL="173038" indent="-173038" algn="just">
              <a:buFont typeface="Arial" panose="020B0604020202020204" pitchFamily="34" charset="0"/>
              <a:buChar char="•"/>
            </a:pPr>
            <a:endParaRPr lang="fr-FR" sz="1500" dirty="0">
              <a:latin typeface="Calibri" panose="020F0502020204030204" pitchFamily="34" charset="0"/>
            </a:endParaRPr>
          </a:p>
        </p:txBody>
      </p:sp>
      <p:sp>
        <p:nvSpPr>
          <p:cNvPr id="5" name="ZoneTexte 4"/>
          <p:cNvSpPr txBox="1"/>
          <p:nvPr/>
        </p:nvSpPr>
        <p:spPr>
          <a:xfrm>
            <a:off x="2979787" y="1390650"/>
            <a:ext cx="3305175" cy="323165"/>
          </a:xfrm>
          <a:prstGeom prst="rect">
            <a:avLst/>
          </a:prstGeom>
          <a:solidFill>
            <a:schemeClr val="bg1">
              <a:lumMod val="95000"/>
            </a:schemeClr>
          </a:solidFill>
          <a:ln>
            <a:solidFill>
              <a:schemeClr val="bg1">
                <a:lumMod val="65000"/>
              </a:schemeClr>
            </a:solidFill>
          </a:ln>
        </p:spPr>
        <p:txBody>
          <a:bodyPr wrap="square" rtlCol="0">
            <a:spAutoFit/>
          </a:bodyPr>
          <a:lstStyle/>
          <a:p>
            <a:pPr algn="ctr"/>
            <a:r>
              <a:rPr lang="fr-FR" sz="1500" b="1" dirty="0" smtClean="0">
                <a:latin typeface="Calibri" panose="020F0502020204030204" pitchFamily="34" charset="0"/>
              </a:rPr>
              <a:t>Couverture retenue : H2</a:t>
            </a:r>
            <a:endParaRPr lang="fr-FR" sz="1500" b="1" dirty="0">
              <a:latin typeface="Calibri" panose="020F0502020204030204" pitchFamily="34" charset="0"/>
            </a:endParaRPr>
          </a:p>
        </p:txBody>
      </p:sp>
    </p:spTree>
    <p:extLst>
      <p:ext uri="{BB962C8B-B14F-4D97-AF65-F5344CB8AC3E}">
        <p14:creationId xmlns:p14="http://schemas.microsoft.com/office/powerpoint/2010/main" val="24513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Cotations indicatives</a:t>
            </a:r>
            <a:endParaRPr lang="fr-FR" sz="2400" dirty="0">
              <a:latin typeface="Calibri" panose="020F0502020204030204" pitchFamily="34" charset="0"/>
            </a:endParaRPr>
          </a:p>
        </p:txBody>
      </p:sp>
      <p:sp>
        <p:nvSpPr>
          <p:cNvPr id="16" name="ZoneTexte 15"/>
          <p:cNvSpPr txBox="1"/>
          <p:nvPr/>
        </p:nvSpPr>
        <p:spPr>
          <a:xfrm>
            <a:off x="85725" y="4958650"/>
            <a:ext cx="8944381" cy="1708160"/>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just">
              <a:spcBef>
                <a:spcPts val="600"/>
              </a:spcBef>
            </a:pPr>
            <a:r>
              <a:rPr lang="fr-FR" sz="1500" u="sng" dirty="0" smtClean="0">
                <a:latin typeface="Calibri" panose="020F0502020204030204" pitchFamily="34" charset="0"/>
              </a:rPr>
              <a:t>Les cotations SG et LCL sont très bonnes et très proches.</a:t>
            </a:r>
          </a:p>
          <a:p>
            <a:pPr algn="just">
              <a:spcBef>
                <a:spcPts val="600"/>
              </a:spcBef>
            </a:pPr>
            <a:r>
              <a:rPr lang="fr-FR" sz="1500" u="sng" dirty="0" smtClean="0">
                <a:latin typeface="Calibri" panose="020F0502020204030204" pitchFamily="34" charset="0"/>
              </a:rPr>
              <a:t>Cotation SG</a:t>
            </a:r>
            <a:r>
              <a:rPr lang="fr-FR" sz="1500" dirty="0" smtClean="0">
                <a:latin typeface="Calibri" panose="020F0502020204030204" pitchFamily="34" charset="0"/>
              </a:rPr>
              <a:t>: aucune marge prise sur le débouclement du swap existant et marge de 11,400 EUR sur la mise en place de la nouvelle couverture en choisissant le Cap avec prime lissée (contre 7,100 EUR de marge en payant la prime à la mise en place).</a:t>
            </a:r>
          </a:p>
          <a:p>
            <a:pPr algn="just">
              <a:spcBef>
                <a:spcPts val="600"/>
              </a:spcBef>
            </a:pPr>
            <a:r>
              <a:rPr lang="fr-FR" sz="1500" u="sng" dirty="0" smtClean="0">
                <a:latin typeface="Calibri" panose="020F0502020204030204" pitchFamily="34" charset="0"/>
              </a:rPr>
              <a:t>Cotation LCL </a:t>
            </a:r>
            <a:r>
              <a:rPr lang="fr-FR" sz="1500" dirty="0" smtClean="0">
                <a:latin typeface="Calibri" panose="020F0502020204030204" pitchFamily="34" charset="0"/>
              </a:rPr>
              <a:t>: marge de 9,500 EUR.</a:t>
            </a:r>
          </a:p>
          <a:p>
            <a:pPr algn="just">
              <a:spcBef>
                <a:spcPts val="600"/>
              </a:spcBef>
            </a:pPr>
            <a:r>
              <a:rPr lang="fr-FR" sz="1500" dirty="0" smtClean="0">
                <a:latin typeface="Calibri" panose="020F0502020204030204" pitchFamily="34" charset="0"/>
              </a:rPr>
              <a:t>=&gt; La solution la plus simple serait de tout allouer à SG. Une solution « diplomatique » serait </a:t>
            </a:r>
            <a:r>
              <a:rPr lang="fr-FR" sz="1500" dirty="0" smtClean="0">
                <a:latin typeface="Calibri" panose="020F0502020204030204" pitchFamily="34" charset="0"/>
              </a:rPr>
              <a:t>d’allouer 50</a:t>
            </a:r>
            <a:r>
              <a:rPr lang="fr-FR" sz="1500" dirty="0" smtClean="0">
                <a:latin typeface="Calibri" panose="020F0502020204030204" pitchFamily="34" charset="0"/>
              </a:rPr>
              <a:t>%-50%.</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1365" y="1101355"/>
            <a:ext cx="7743009" cy="3794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6657975" y="1408308"/>
            <a:ext cx="2372131" cy="1200329"/>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just"/>
            <a:r>
              <a:rPr lang="fr-FR" sz="1200" smtClean="0">
                <a:latin typeface="Calibri" panose="020F0502020204030204" pitchFamily="34" charset="0"/>
              </a:rPr>
              <a:t>Taux correspondant </a:t>
            </a:r>
            <a:r>
              <a:rPr lang="fr-FR" sz="1200" dirty="0" smtClean="0">
                <a:latin typeface="Calibri" panose="020F0502020204030204" pitchFamily="34" charset="0"/>
              </a:rPr>
              <a:t>à un étalement de la valorisation sur 100% de la nouvelle couverture.</a:t>
            </a:r>
          </a:p>
          <a:p>
            <a:pPr algn="just"/>
            <a:r>
              <a:rPr lang="fr-FR" sz="1200" dirty="0" smtClean="0">
                <a:latin typeface="Calibri" panose="020F0502020204030204" pitchFamily="34" charset="0"/>
              </a:rPr>
              <a:t>Pour un étalement sur 50% de la nouvelle couverture, le taux global serait de 0,93% (0,25% + 0,68%)</a:t>
            </a:r>
          </a:p>
        </p:txBody>
      </p:sp>
      <p:cxnSp>
        <p:nvCxnSpPr>
          <p:cNvPr id="3" name="Connecteur droit avec flèche 2"/>
          <p:cNvCxnSpPr/>
          <p:nvPr/>
        </p:nvCxnSpPr>
        <p:spPr>
          <a:xfrm flipH="1">
            <a:off x="5829302" y="2608637"/>
            <a:ext cx="838198" cy="1268038"/>
          </a:xfrm>
          <a:prstGeom prst="straightConnector1">
            <a:avLst/>
          </a:prstGeom>
          <a:ln w="12700">
            <a:solidFill>
              <a:schemeClr val="bg1">
                <a:lumMod val="5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12" name="Connecteur droit avec flèche 11"/>
          <p:cNvCxnSpPr/>
          <p:nvPr/>
        </p:nvCxnSpPr>
        <p:spPr>
          <a:xfrm flipH="1">
            <a:off x="5900740" y="2608637"/>
            <a:ext cx="766760" cy="1734763"/>
          </a:xfrm>
          <a:prstGeom prst="straightConnector1">
            <a:avLst/>
          </a:prstGeom>
          <a:ln w="12700">
            <a:solidFill>
              <a:schemeClr val="bg1">
                <a:lumMod val="50000"/>
              </a:schemeClr>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716547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71650" y="164247"/>
            <a:ext cx="6029325" cy="830997"/>
          </a:xfrm>
          <a:prstGeom prst="rect">
            <a:avLst/>
          </a:prstGeom>
          <a:noFill/>
        </p:spPr>
        <p:txBody>
          <a:bodyPr wrap="square" rtlCol="0">
            <a:spAutoFit/>
          </a:bodyPr>
          <a:lstStyle/>
          <a:p>
            <a:pPr algn="ctr"/>
            <a:r>
              <a:rPr lang="fr-FR" sz="2400" dirty="0" smtClean="0">
                <a:latin typeface="Calibri" panose="020F0502020204030204" pitchFamily="34" charset="0"/>
              </a:rPr>
              <a:t>Informations complémentaires </a:t>
            </a:r>
          </a:p>
          <a:p>
            <a:pPr algn="ctr"/>
            <a:r>
              <a:rPr lang="fr-FR" sz="2400" dirty="0" smtClean="0">
                <a:latin typeface="Calibri" panose="020F0502020204030204" pitchFamily="34" charset="0"/>
              </a:rPr>
              <a:t>(rappel)</a:t>
            </a:r>
            <a:endParaRPr lang="fr-FR" sz="2400" dirty="0">
              <a:latin typeface="Calibri" panose="020F0502020204030204" pitchFamily="34" charset="0"/>
            </a:endParaRPr>
          </a:p>
        </p:txBody>
      </p:sp>
      <p:sp>
        <p:nvSpPr>
          <p:cNvPr id="5" name="ZoneTexte 4"/>
          <p:cNvSpPr txBox="1"/>
          <p:nvPr/>
        </p:nvSpPr>
        <p:spPr>
          <a:xfrm>
            <a:off x="295276" y="1305613"/>
            <a:ext cx="8420100" cy="2800767"/>
          </a:xfrm>
          <a:prstGeom prst="rect">
            <a:avLst/>
          </a:prstGeom>
          <a:noFill/>
          <a:ln>
            <a:solidFill>
              <a:schemeClr val="bg1">
                <a:lumMod val="50000"/>
              </a:schemeClr>
            </a:solidFill>
          </a:ln>
        </p:spPr>
        <p:txBody>
          <a:bodyPr wrap="square" rtlCol="0">
            <a:spAutoFit/>
          </a:bodyPr>
          <a:lstStyle/>
          <a:p>
            <a:pPr algn="just"/>
            <a:r>
              <a:rPr lang="fr-FR" sz="1600" b="1" u="sng" dirty="0" smtClean="0">
                <a:latin typeface="Calibri" panose="020F0502020204030204" pitchFamily="34" charset="0"/>
              </a:rPr>
              <a:t>SG</a:t>
            </a:r>
            <a:r>
              <a:rPr lang="fr-FR" sz="1600" dirty="0" smtClean="0">
                <a:latin typeface="Calibri" panose="020F0502020204030204" pitchFamily="34" charset="0"/>
              </a:rPr>
              <a:t>:</a:t>
            </a:r>
          </a:p>
          <a:p>
            <a:pPr marL="171450" indent="-171450" algn="just">
              <a:buFontTx/>
              <a:buChar char="-"/>
            </a:pPr>
            <a:r>
              <a:rPr lang="fr-FR" sz="1600" dirty="0" smtClean="0">
                <a:latin typeface="Calibri" panose="020F0502020204030204" pitchFamily="34" charset="0"/>
              </a:rPr>
              <a:t>SG peut couvrir 100% du montant</a:t>
            </a:r>
          </a:p>
          <a:p>
            <a:pPr marL="171450" indent="-171450" algn="just">
              <a:buFontTx/>
              <a:buChar char="-"/>
            </a:pPr>
            <a:r>
              <a:rPr lang="fr-FR" sz="1600" dirty="0" smtClean="0">
                <a:latin typeface="Calibri" panose="020F0502020204030204" pitchFamily="34" charset="0"/>
              </a:rPr>
              <a:t>SG peut permettre de déboucler les couvertures existantes pour figer leur valorisation et la reporter dans de nouvelles couvertures mise en place ultérieurement mais cela nécessite un accord de crédit préalable qui peut prendre du temps. Donc à éviter si la couverture peut être mise en place rapidement après le </a:t>
            </a:r>
            <a:r>
              <a:rPr lang="fr-FR" sz="1600" dirty="0" err="1" smtClean="0">
                <a:latin typeface="Calibri" panose="020F0502020204030204" pitchFamily="34" charset="0"/>
              </a:rPr>
              <a:t>closing</a:t>
            </a:r>
            <a:r>
              <a:rPr lang="fr-FR" sz="1600" dirty="0" smtClean="0">
                <a:latin typeface="Calibri" panose="020F0502020204030204" pitchFamily="34" charset="0"/>
              </a:rPr>
              <a:t>.</a:t>
            </a:r>
          </a:p>
          <a:p>
            <a:pPr marL="171450" indent="-171450" algn="just">
              <a:buFontTx/>
              <a:buChar char="-"/>
            </a:pPr>
            <a:r>
              <a:rPr lang="fr-FR" sz="1600" dirty="0" smtClean="0">
                <a:latin typeface="Calibri" panose="020F0502020204030204" pitchFamily="34" charset="0"/>
              </a:rPr>
              <a:t>La valorisation du swap en vie au 25 juillet 2016: 77KE.</a:t>
            </a:r>
          </a:p>
          <a:p>
            <a:pPr marL="171450" indent="-171450" algn="just">
              <a:buFontTx/>
              <a:buChar char="-"/>
            </a:pPr>
            <a:endParaRPr lang="fr-FR" sz="1600" dirty="0" smtClean="0">
              <a:latin typeface="Calibri" panose="020F0502020204030204" pitchFamily="34" charset="0"/>
            </a:endParaRPr>
          </a:p>
          <a:p>
            <a:pPr marL="171450" indent="-171450" algn="just">
              <a:buFontTx/>
              <a:buChar char="-"/>
            </a:pPr>
            <a:endParaRPr lang="fr-FR" sz="1600" dirty="0">
              <a:latin typeface="Calibri" panose="020F0502020204030204" pitchFamily="34" charset="0"/>
            </a:endParaRPr>
          </a:p>
          <a:p>
            <a:pPr algn="just"/>
            <a:r>
              <a:rPr lang="fr-FR" sz="1600" b="1" u="sng" dirty="0" smtClean="0">
                <a:latin typeface="Calibri" panose="020F0502020204030204" pitchFamily="34" charset="0"/>
              </a:rPr>
              <a:t>LCL</a:t>
            </a:r>
            <a:r>
              <a:rPr lang="fr-FR" sz="1600" dirty="0" smtClean="0">
                <a:latin typeface="Calibri" panose="020F0502020204030204" pitchFamily="34" charset="0"/>
              </a:rPr>
              <a:t>:</a:t>
            </a:r>
          </a:p>
          <a:p>
            <a:pPr marL="171450" indent="-171450" algn="just">
              <a:buFontTx/>
              <a:buChar char="-"/>
            </a:pPr>
            <a:r>
              <a:rPr lang="fr-FR" sz="1600" dirty="0" smtClean="0">
                <a:latin typeface="Calibri" panose="020F0502020204030204" pitchFamily="34" charset="0"/>
              </a:rPr>
              <a:t>LCL peut couvrir 100% de la dette.</a:t>
            </a:r>
          </a:p>
        </p:txBody>
      </p:sp>
    </p:spTree>
    <p:extLst>
      <p:ext uri="{BB962C8B-B14F-4D97-AF65-F5344CB8AC3E}">
        <p14:creationId xmlns:p14="http://schemas.microsoft.com/office/powerpoint/2010/main" val="21263152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68681" y="2213308"/>
            <a:ext cx="7799596" cy="2431435"/>
          </a:xfrm>
          <a:prstGeom prst="rect">
            <a:avLst/>
          </a:prstGeom>
          <a:noFill/>
        </p:spPr>
        <p:txBody>
          <a:bodyPr wrap="square" rtlCol="0">
            <a:spAutoFit/>
          </a:bodyPr>
          <a:lstStyle/>
          <a:p>
            <a:pPr marL="342900" indent="-342900">
              <a:buFont typeface="Arial" panose="020B0604020202020204" pitchFamily="34" charset="0"/>
              <a:buChar char="•"/>
            </a:pPr>
            <a:endParaRPr lang="fr-FR" sz="2200" dirty="0" smtClean="0">
              <a:latin typeface="Calibri" panose="020F0502020204030204" pitchFamily="34" charset="0"/>
            </a:endParaRPr>
          </a:p>
          <a:p>
            <a:pPr marL="342900" indent="-342900">
              <a:spcBef>
                <a:spcPts val="600"/>
              </a:spcBef>
              <a:buFont typeface="Arial" panose="020B0604020202020204" pitchFamily="34" charset="0"/>
              <a:buChar char="•"/>
            </a:pPr>
            <a:r>
              <a:rPr lang="fr-FR" sz="2200" dirty="0" smtClean="0">
                <a:latin typeface="Calibri" panose="020F0502020204030204" pitchFamily="34" charset="0"/>
              </a:rPr>
              <a:t>Euribor historique et projeté</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Valorisation des couvertures existantes</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Tableaux d’amortissement</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Profils de différents types de couvertures à échéance</a:t>
            </a:r>
          </a:p>
          <a:p>
            <a:pPr marL="342900" indent="-342900">
              <a:buFont typeface="Arial" panose="020B0604020202020204" pitchFamily="34" charset="0"/>
              <a:buChar char="•"/>
            </a:pPr>
            <a:endParaRPr lang="fr-FR" sz="2200" dirty="0">
              <a:latin typeface="Calibri" panose="020F0502020204030204" pitchFamily="34" charset="0"/>
            </a:endParaRPr>
          </a:p>
        </p:txBody>
      </p:sp>
      <p:sp>
        <p:nvSpPr>
          <p:cNvPr id="5" name="ZoneTexte 4"/>
          <p:cNvSpPr txBox="1"/>
          <p:nvPr/>
        </p:nvSpPr>
        <p:spPr>
          <a:xfrm>
            <a:off x="2381620" y="419100"/>
            <a:ext cx="4524375" cy="830997"/>
          </a:xfrm>
          <a:prstGeom prst="rect">
            <a:avLst/>
          </a:prstGeom>
          <a:noFill/>
        </p:spPr>
        <p:txBody>
          <a:bodyPr wrap="square" rtlCol="0">
            <a:spAutoFit/>
          </a:bodyPr>
          <a:lstStyle/>
          <a:p>
            <a:pPr algn="ctr"/>
            <a:r>
              <a:rPr lang="fr-FR" sz="2400" b="1" dirty="0" smtClean="0">
                <a:latin typeface="Calibri" panose="020F0502020204030204" pitchFamily="34" charset="0"/>
              </a:rPr>
              <a:t>Annexes</a:t>
            </a:r>
          </a:p>
          <a:p>
            <a:pPr algn="ctr"/>
            <a:endParaRPr lang="fr-FR" sz="2400" b="1" dirty="0">
              <a:latin typeface="Calibri" panose="020F0502020204030204" pitchFamily="34" charset="0"/>
            </a:endParaRPr>
          </a:p>
        </p:txBody>
      </p:sp>
    </p:spTree>
    <p:extLst>
      <p:ext uri="{BB962C8B-B14F-4D97-AF65-F5344CB8AC3E}">
        <p14:creationId xmlns:p14="http://schemas.microsoft.com/office/powerpoint/2010/main" val="3173805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463" y="1454150"/>
            <a:ext cx="8345487" cy="474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2647950" y="419100"/>
            <a:ext cx="4524375" cy="400110"/>
          </a:xfrm>
          <a:prstGeom prst="rect">
            <a:avLst/>
          </a:prstGeom>
          <a:noFill/>
        </p:spPr>
        <p:txBody>
          <a:bodyPr wrap="square" rtlCol="0">
            <a:spAutoFit/>
          </a:bodyPr>
          <a:lstStyle/>
          <a:p>
            <a:pPr algn="ctr"/>
            <a:r>
              <a:rPr lang="fr-FR" sz="2000" b="1" dirty="0" smtClean="0">
                <a:latin typeface="Calibri" panose="020F0502020204030204" pitchFamily="34" charset="0"/>
              </a:rPr>
              <a:t>Données de marché</a:t>
            </a:r>
            <a:endParaRPr lang="fr-FR" sz="2000" b="1" dirty="0">
              <a:latin typeface="Calibri" panose="020F0502020204030204" pitchFamily="34" charset="0"/>
            </a:endParaRPr>
          </a:p>
        </p:txBody>
      </p:sp>
      <p:sp>
        <p:nvSpPr>
          <p:cNvPr id="5" name="ZoneTexte 4"/>
          <p:cNvSpPr txBox="1"/>
          <p:nvPr/>
        </p:nvSpPr>
        <p:spPr>
          <a:xfrm>
            <a:off x="5619750" y="6326663"/>
            <a:ext cx="2714458" cy="307777"/>
          </a:xfrm>
          <a:prstGeom prst="rect">
            <a:avLst/>
          </a:prstGeom>
          <a:solidFill>
            <a:schemeClr val="bg1">
              <a:lumMod val="95000"/>
            </a:schemeClr>
          </a:solidFill>
          <a:ln>
            <a:solidFill>
              <a:schemeClr val="bg1">
                <a:lumMod val="50000"/>
              </a:schemeClr>
            </a:solidFill>
          </a:ln>
        </p:spPr>
        <p:txBody>
          <a:bodyPr wrap="square" rtlCol="0">
            <a:spAutoFit/>
          </a:bodyPr>
          <a:lstStyle/>
          <a:p>
            <a:r>
              <a:rPr lang="fr-FR" sz="1400" dirty="0" smtClean="0">
                <a:latin typeface="Calibri" panose="020F0502020204030204" pitchFamily="34" charset="0"/>
              </a:rPr>
              <a:t>Données au 15 juillet 2016</a:t>
            </a:r>
          </a:p>
        </p:txBody>
      </p:sp>
    </p:spTree>
    <p:extLst>
      <p:ext uri="{BB962C8B-B14F-4D97-AF65-F5344CB8AC3E}">
        <p14:creationId xmlns:p14="http://schemas.microsoft.com/office/powerpoint/2010/main" val="38788074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00324" y="142875"/>
            <a:ext cx="4524375" cy="830997"/>
          </a:xfrm>
          <a:prstGeom prst="rect">
            <a:avLst/>
          </a:prstGeom>
          <a:noFill/>
        </p:spPr>
        <p:txBody>
          <a:bodyPr wrap="square" rtlCol="0">
            <a:spAutoFit/>
          </a:bodyPr>
          <a:lstStyle/>
          <a:p>
            <a:pPr algn="ctr"/>
            <a:r>
              <a:rPr lang="fr-FR" sz="2400" dirty="0" smtClean="0">
                <a:latin typeface="Calibri" panose="020F0502020204030204" pitchFamily="34" charset="0"/>
              </a:rPr>
              <a:t>Valorisation de la couverture existante</a:t>
            </a:r>
            <a:endParaRPr lang="fr-FR" sz="2400" dirty="0">
              <a:latin typeface="Calibri" panose="020F0502020204030204" pitchFamily="34" charset="0"/>
            </a:endParaRPr>
          </a:p>
        </p:txBody>
      </p:sp>
      <p:sp>
        <p:nvSpPr>
          <p:cNvPr id="5" name="ZoneTexte 4"/>
          <p:cNvSpPr txBox="1"/>
          <p:nvPr/>
        </p:nvSpPr>
        <p:spPr>
          <a:xfrm>
            <a:off x="5619750" y="6326663"/>
            <a:ext cx="2652982" cy="307777"/>
          </a:xfrm>
          <a:prstGeom prst="rect">
            <a:avLst/>
          </a:prstGeom>
          <a:solidFill>
            <a:schemeClr val="bg1">
              <a:lumMod val="95000"/>
            </a:schemeClr>
          </a:solidFill>
          <a:ln>
            <a:solidFill>
              <a:schemeClr val="bg1">
                <a:lumMod val="50000"/>
              </a:schemeClr>
            </a:solidFill>
          </a:ln>
        </p:spPr>
        <p:txBody>
          <a:bodyPr wrap="square" rtlCol="0">
            <a:spAutoFit/>
          </a:bodyPr>
          <a:lstStyle/>
          <a:p>
            <a:pPr algn="ctr"/>
            <a:r>
              <a:rPr lang="fr-FR" sz="1400" dirty="0" smtClean="0">
                <a:latin typeface="Calibri" panose="020F0502020204030204" pitchFamily="34" charset="0"/>
              </a:rPr>
              <a:t>Données au 25 Juillet 2016</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 y="1310118"/>
            <a:ext cx="8610600"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6488" y="2897188"/>
            <a:ext cx="4389437" cy="134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53706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Tableau d’amortissement </a:t>
            </a:r>
          </a:p>
        </p:txBody>
      </p:sp>
      <p:pic>
        <p:nvPicPr>
          <p:cNvPr id="5" name="Image 4"/>
          <p:cNvPicPr>
            <a:picLocks noChangeAspect="1"/>
          </p:cNvPicPr>
          <p:nvPr/>
        </p:nvPicPr>
        <p:blipFill rotWithShape="1">
          <a:blip r:embed="rId2"/>
          <a:srcRect r="35273"/>
          <a:stretch/>
        </p:blipFill>
        <p:spPr>
          <a:xfrm>
            <a:off x="1419226" y="1038502"/>
            <a:ext cx="5924550" cy="5819498"/>
          </a:xfrm>
          <a:prstGeom prst="rect">
            <a:avLst/>
          </a:prstGeom>
        </p:spPr>
      </p:pic>
    </p:spTree>
    <p:extLst>
      <p:ext uri="{BB962C8B-B14F-4D97-AF65-F5344CB8AC3E}">
        <p14:creationId xmlns:p14="http://schemas.microsoft.com/office/powerpoint/2010/main" val="3242744343"/>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8147</TotalTime>
  <Words>1405</Words>
  <Application>Microsoft Office PowerPoint</Application>
  <PresentationFormat>Affichage à l'écran (4:3)</PresentationFormat>
  <Paragraphs>126</Paragraphs>
  <Slides>15</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15</vt:i4>
      </vt:variant>
    </vt:vector>
  </HeadingPairs>
  <TitlesOfParts>
    <vt:vector size="23" baseType="lpstr">
      <vt:lpstr>Andale Sans UI</vt:lpstr>
      <vt:lpstr>Arial</vt:lpstr>
      <vt:lpstr>Calibri</vt:lpstr>
      <vt:lpstr>News Gothic MT</vt:lpstr>
      <vt:lpstr>Times New Roman</vt:lpstr>
      <vt:lpstr>Verdana</vt:lpstr>
      <vt:lpstr>Wingdings</vt:lpstr>
      <vt:lpstr>Inspiration</vt:lpstr>
      <vt:lpstr>Retour des cotations bancaires Rapport N°3</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1157</cp:revision>
  <cp:lastPrinted>2016-07-14T16:17:52Z</cp:lastPrinted>
  <dcterms:created xsi:type="dcterms:W3CDTF">2010-04-23T15:09:35Z</dcterms:created>
  <dcterms:modified xsi:type="dcterms:W3CDTF">2016-07-25T10:16:39Z</dcterms:modified>
</cp:coreProperties>
</file>