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2"/>
  </p:notesMasterIdLst>
  <p:sldIdLst>
    <p:sldId id="256" r:id="rId2"/>
    <p:sldId id="453" r:id="rId3"/>
    <p:sldId id="454" r:id="rId4"/>
    <p:sldId id="455" r:id="rId5"/>
    <p:sldId id="491" r:id="rId6"/>
    <p:sldId id="460" r:id="rId7"/>
    <p:sldId id="490" r:id="rId8"/>
    <p:sldId id="456" r:id="rId9"/>
    <p:sldId id="459" r:id="rId10"/>
    <p:sldId id="610" r:id="rId11"/>
    <p:sldId id="611" r:id="rId12"/>
    <p:sldId id="519" r:id="rId13"/>
    <p:sldId id="543" r:id="rId14"/>
    <p:sldId id="613" r:id="rId15"/>
    <p:sldId id="614" r:id="rId16"/>
    <p:sldId id="598" r:id="rId17"/>
    <p:sldId id="599" r:id="rId18"/>
    <p:sldId id="586" r:id="rId19"/>
    <p:sldId id="609" r:id="rId20"/>
    <p:sldId id="559" r:id="rId21"/>
    <p:sldId id="560" r:id="rId22"/>
    <p:sldId id="561" r:id="rId23"/>
    <p:sldId id="562" r:id="rId24"/>
    <p:sldId id="536" r:id="rId25"/>
    <p:sldId id="565" r:id="rId26"/>
    <p:sldId id="576" r:id="rId27"/>
    <p:sldId id="612" r:id="rId28"/>
    <p:sldId id="615" r:id="rId29"/>
    <p:sldId id="616" r:id="rId30"/>
    <p:sldId id="550" r:id="rId31"/>
    <p:sldId id="554" r:id="rId32"/>
    <p:sldId id="518" r:id="rId33"/>
    <p:sldId id="551" r:id="rId34"/>
    <p:sldId id="596" r:id="rId35"/>
    <p:sldId id="509" r:id="rId36"/>
    <p:sldId id="526" r:id="rId37"/>
    <p:sldId id="527" r:id="rId38"/>
    <p:sldId id="528" r:id="rId39"/>
    <p:sldId id="451" r:id="rId40"/>
    <p:sldId id="450" r:id="rId4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14">
          <p15:clr>
            <a:srgbClr val="A4A3A4"/>
          </p15:clr>
        </p15:guide>
        <p15:guide id="4" orient="horz" pos="3774">
          <p15:clr>
            <a:srgbClr val="A4A3A4"/>
          </p15:clr>
        </p15:guide>
        <p15:guide id="5" pos="5352">
          <p15:clr>
            <a:srgbClr val="A4A3A4"/>
          </p15:clr>
        </p15:guide>
        <p15:guide id="6" pos="3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1B0"/>
    <a:srgbClr val="EE8012"/>
    <a:srgbClr val="FF0000"/>
    <a:srgbClr val="BD8803"/>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4103" autoAdjust="0"/>
  </p:normalViewPr>
  <p:slideViewPr>
    <p:cSldViewPr snapToGrid="0">
      <p:cViewPr varScale="1">
        <p:scale>
          <a:sx n="100" d="100"/>
          <a:sy n="100" d="100"/>
        </p:scale>
        <p:origin x="2238" y="90"/>
      </p:cViewPr>
      <p:guideLst>
        <p:guide orient="horz" pos="2160"/>
        <p:guide pos="2880"/>
        <p:guide orient="horz" pos="1014"/>
        <p:guide orient="horz" pos="3774"/>
        <p:guide pos="5352"/>
        <p:guide pos="3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22/07/2022</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801D8B6E-8953-46C1-A2E6-E95F79C90842}" type="slidenum">
              <a:rPr lang="fr-FR" smtClean="0"/>
              <a:pPr>
                <a:defRPr/>
              </a:pPr>
              <a:t>35</a:t>
            </a:fld>
            <a:endParaRPr lang="fr-FR" dirty="0"/>
          </a:p>
        </p:txBody>
      </p:sp>
    </p:spTree>
    <p:extLst>
      <p:ext uri="{BB962C8B-B14F-4D97-AF65-F5344CB8AC3E}">
        <p14:creationId xmlns:p14="http://schemas.microsoft.com/office/powerpoint/2010/main" val="2710942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7/22/2022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 name="Image 9">
            <a:extLst>
              <a:ext uri="{FF2B5EF4-FFF2-40B4-BE49-F238E27FC236}">
                <a16:creationId xmlns:a16="http://schemas.microsoft.com/office/drawing/2014/main" id="{EDD757F1-16C2-4E5F-DAD9-0001E6F7675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02" r="14566"/>
          <a:stretch/>
        </p:blipFill>
        <p:spPr>
          <a:xfrm>
            <a:off x="7969311" y="123517"/>
            <a:ext cx="958789" cy="807610"/>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kerius-finance.com/fr/blog/impact-inattendu-des-taux-d-interets-negatifs-sur-les-swap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481512" y="1027111"/>
            <a:ext cx="1295400" cy="6594475"/>
          </a:xfrm>
          <a:prstGeom prst="roundRect">
            <a:avLst>
              <a:gd name="adj" fmla="val 4417"/>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834357" y="3899755"/>
            <a:ext cx="6592093" cy="793750"/>
          </a:xfrm>
        </p:spPr>
        <p:txBody>
          <a:bodyPr anchor="ctr" anchorCtr="0"/>
          <a:lstStyle/>
          <a:p>
            <a:pPr>
              <a:lnSpc>
                <a:spcPct val="100000"/>
              </a:lnSpc>
              <a:spcBef>
                <a:spcPts val="600"/>
              </a:spcBef>
            </a:pPr>
            <a:r>
              <a:rPr lang="fr-FR" sz="2500" b="0" dirty="0">
                <a:solidFill>
                  <a:srgbClr val="302421"/>
                </a:solidFill>
                <a:latin typeface="Calibri" pitchFamily="34" charset="0"/>
                <a:cs typeface="Arial" pitchFamily="34" charset="0"/>
              </a:rPr>
              <a:t>Couverture de taux d’intérêts</a:t>
            </a:r>
            <a:br>
              <a:rPr lang="fr-FR" sz="2500" b="0" dirty="0">
                <a:solidFill>
                  <a:srgbClr val="302421"/>
                </a:solidFill>
                <a:latin typeface="Calibri" pitchFamily="34" charset="0"/>
                <a:cs typeface="Arial" pitchFamily="34" charset="0"/>
              </a:rPr>
            </a:br>
            <a:r>
              <a:rPr lang="fr-FR" sz="2500" b="0" dirty="0">
                <a:solidFill>
                  <a:srgbClr val="302421"/>
                </a:solidFill>
                <a:latin typeface="Calibri" pitchFamily="34" charset="0"/>
                <a:cs typeface="Arial" pitchFamily="34" charset="0"/>
              </a:rPr>
              <a:t>Rapport final</a:t>
            </a:r>
            <a:endParaRPr lang="fr-FR" sz="2500" b="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97827"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22 juillet 2022</a:t>
            </a:r>
          </a:p>
        </p:txBody>
      </p:sp>
      <p:sp>
        <p:nvSpPr>
          <p:cNvPr id="9"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pic>
        <p:nvPicPr>
          <p:cNvPr id="8" name="Image 7">
            <a:extLst>
              <a:ext uri="{FF2B5EF4-FFF2-40B4-BE49-F238E27FC236}">
                <a16:creationId xmlns:a16="http://schemas.microsoft.com/office/drawing/2014/main" id="{ABD1932A-B5AA-5377-8252-F613CF19D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110" y="1765552"/>
            <a:ext cx="3064203" cy="18385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D38D793B-5B0C-427B-99A9-D20F90793BF8}"/>
              </a:ext>
            </a:extLst>
          </p:cNvPr>
          <p:cNvSpPr txBox="1"/>
          <p:nvPr/>
        </p:nvSpPr>
        <p:spPr>
          <a:xfrm>
            <a:off x="1557335" y="376802"/>
            <a:ext cx="6029325" cy="400110"/>
          </a:xfrm>
          <a:prstGeom prst="rect">
            <a:avLst/>
          </a:prstGeom>
          <a:noFill/>
        </p:spPr>
        <p:txBody>
          <a:bodyPr wrap="square" rtlCol="0">
            <a:spAutoFit/>
          </a:bodyPr>
          <a:lstStyle/>
          <a:p>
            <a:pPr algn="ctr"/>
            <a:r>
              <a:rPr lang="fr-FR" sz="2000" dirty="0">
                <a:latin typeface="Calibri" panose="020F0502020204030204" pitchFamily="34" charset="0"/>
              </a:rPr>
              <a:t>Cartographie des dettes</a:t>
            </a:r>
          </a:p>
        </p:txBody>
      </p:sp>
      <p:pic>
        <p:nvPicPr>
          <p:cNvPr id="7" name="Image 6">
            <a:extLst>
              <a:ext uri="{FF2B5EF4-FFF2-40B4-BE49-F238E27FC236}">
                <a16:creationId xmlns:a16="http://schemas.microsoft.com/office/drawing/2014/main" id="{6F36E3D4-FF62-3F76-F420-EE8E0765C2F0}"/>
              </a:ext>
            </a:extLst>
          </p:cNvPr>
          <p:cNvPicPr>
            <a:picLocks noChangeAspect="1"/>
          </p:cNvPicPr>
          <p:nvPr/>
        </p:nvPicPr>
        <p:blipFill>
          <a:blip r:embed="rId2"/>
          <a:stretch>
            <a:fillRect/>
          </a:stretch>
        </p:blipFill>
        <p:spPr>
          <a:xfrm>
            <a:off x="89613" y="1087933"/>
            <a:ext cx="8964762" cy="5036642"/>
          </a:xfrm>
          <a:prstGeom prst="rect">
            <a:avLst/>
          </a:prstGeom>
        </p:spPr>
      </p:pic>
      <p:sp>
        <p:nvSpPr>
          <p:cNvPr id="4" name="ZoneTexte 3">
            <a:extLst>
              <a:ext uri="{FF2B5EF4-FFF2-40B4-BE49-F238E27FC236}">
                <a16:creationId xmlns:a16="http://schemas.microsoft.com/office/drawing/2014/main" id="{C97EB766-5F8F-E098-133E-40D3EFAF12DD}"/>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88970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89613" y="1829577"/>
            <a:ext cx="8964764" cy="1600438"/>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100" b="1" u="sng" dirty="0">
                <a:latin typeface="Calibri" panose="020F0502020204030204" pitchFamily="34" charset="0"/>
              </a:rPr>
              <a:t>Financements:</a:t>
            </a:r>
            <a:r>
              <a:rPr lang="fr-FR" sz="1100" dirty="0">
                <a:latin typeface="Calibri" panose="020F0502020204030204" pitchFamily="34" charset="0"/>
              </a:rPr>
              <a:t> </a:t>
            </a:r>
          </a:p>
          <a:p>
            <a:pPr algn="just"/>
            <a:r>
              <a:rPr lang="fr-FR" sz="1100" dirty="0">
                <a:latin typeface="Calibri" panose="020F0502020204030204" pitchFamily="34" charset="0"/>
              </a:rPr>
              <a:t>Crédits d’Acquisition et Financement de </a:t>
            </a:r>
            <a:r>
              <a:rPr lang="fr-FR" sz="1100" b="1" dirty="0">
                <a:latin typeface="Calibri" panose="020F0502020204030204" pitchFamily="34" charset="0"/>
              </a:rPr>
              <a:t>€22’000’000, </a:t>
            </a:r>
            <a:r>
              <a:rPr lang="fr-FR" sz="1100" b="1" dirty="0">
                <a:solidFill>
                  <a:srgbClr val="FF0000"/>
                </a:solidFill>
                <a:latin typeface="Calibri" panose="020F0502020204030204" pitchFamily="34" charset="0"/>
              </a:rPr>
              <a:t>tirage prévu le 15/06/2022</a:t>
            </a:r>
          </a:p>
          <a:p>
            <a:pPr marL="173038" indent="-173038" algn="just">
              <a:spcBef>
                <a:spcPts val="300"/>
              </a:spcBef>
              <a:buFont typeface="Arial" panose="020B0604020202020204" pitchFamily="34" charset="0"/>
              <a:buChar char="•"/>
            </a:pPr>
            <a:r>
              <a:rPr lang="fr-FR" sz="1100" b="1" dirty="0">
                <a:latin typeface="Calibri" panose="020F0502020204030204" pitchFamily="34" charset="0"/>
              </a:rPr>
              <a:t>Tranche A : €11’900’000, </a:t>
            </a:r>
            <a:r>
              <a:rPr lang="fr-FR" sz="1100" dirty="0">
                <a:latin typeface="Calibri" panose="020F0502020204030204" pitchFamily="34" charset="0"/>
              </a:rPr>
              <a:t>amort. linéaire semestriel, échéance </a:t>
            </a:r>
            <a:r>
              <a:rPr lang="fr-FR" sz="1100" dirty="0">
                <a:solidFill>
                  <a:srgbClr val="FF0000"/>
                </a:solidFill>
                <a:latin typeface="Calibri" panose="020F0502020204030204" pitchFamily="34" charset="0"/>
              </a:rPr>
              <a:t>31/05/2028</a:t>
            </a:r>
            <a:r>
              <a:rPr lang="fr-FR" sz="1100" dirty="0">
                <a:latin typeface="Calibri" panose="020F0502020204030204" pitchFamily="34" charset="0"/>
              </a:rPr>
              <a:t>, </a:t>
            </a:r>
            <a:r>
              <a:rPr lang="fr-FR" sz="1100" b="1" dirty="0">
                <a:latin typeface="Calibri" panose="020F0502020204030204" pitchFamily="34" charset="0"/>
              </a:rPr>
              <a:t>floor 0%</a:t>
            </a:r>
            <a:r>
              <a:rPr lang="fr-FR" sz="1100" dirty="0">
                <a:latin typeface="Calibri" panose="020F0502020204030204" pitchFamily="34" charset="0"/>
              </a:rPr>
              <a:t> sur Euribor 3 mois. </a:t>
            </a:r>
          </a:p>
          <a:p>
            <a:pPr marL="173038" indent="-173038" algn="just">
              <a:spcBef>
                <a:spcPts val="300"/>
              </a:spcBef>
              <a:buFont typeface="Arial" panose="020B0604020202020204" pitchFamily="34" charset="0"/>
              <a:buChar char="•"/>
            </a:pPr>
            <a:r>
              <a:rPr lang="fr-FR" sz="1100" b="1" dirty="0">
                <a:latin typeface="Calibri" panose="020F0502020204030204" pitchFamily="34" charset="0"/>
              </a:rPr>
              <a:t>Tranche B : €5’100’000, </a:t>
            </a:r>
            <a:r>
              <a:rPr lang="fr-FR" sz="1100" dirty="0">
                <a:latin typeface="Calibri" panose="020F0502020204030204" pitchFamily="34" charset="0"/>
              </a:rPr>
              <a:t>amort. In fine, échéance </a:t>
            </a:r>
            <a:r>
              <a:rPr lang="fr-FR" sz="1100" dirty="0">
                <a:solidFill>
                  <a:srgbClr val="FF0000"/>
                </a:solidFill>
                <a:latin typeface="Calibri" panose="020F0502020204030204" pitchFamily="34" charset="0"/>
              </a:rPr>
              <a:t>30/05/2029</a:t>
            </a:r>
            <a:r>
              <a:rPr lang="fr-FR" sz="1100" dirty="0">
                <a:latin typeface="Calibri" panose="020F0502020204030204" pitchFamily="34" charset="0"/>
              </a:rPr>
              <a:t>, </a:t>
            </a:r>
            <a:r>
              <a:rPr lang="fr-FR" sz="1100" b="1" dirty="0">
                <a:latin typeface="Calibri" panose="020F0502020204030204" pitchFamily="34" charset="0"/>
              </a:rPr>
              <a:t>floor 0% </a:t>
            </a:r>
            <a:r>
              <a:rPr lang="fr-FR" sz="1100" dirty="0">
                <a:latin typeface="Calibri" panose="020F0502020204030204" pitchFamily="34" charset="0"/>
              </a:rPr>
              <a:t>sur Euribor 3 mois.</a:t>
            </a:r>
            <a:r>
              <a:rPr lang="fr-FR" sz="1100" dirty="0">
                <a:solidFill>
                  <a:srgbClr val="FF0000"/>
                </a:solidFill>
                <a:latin typeface="Calibri" panose="020F0502020204030204" pitchFamily="34" charset="0"/>
              </a:rPr>
              <a:t> </a:t>
            </a:r>
            <a:endParaRPr lang="fr-FR" sz="1100" dirty="0">
              <a:latin typeface="Calibri" panose="020F0502020204030204" pitchFamily="34" charset="0"/>
            </a:endParaRPr>
          </a:p>
          <a:p>
            <a:pPr marL="173038" indent="-173038" algn="just">
              <a:spcBef>
                <a:spcPts val="300"/>
              </a:spcBef>
              <a:buFont typeface="Arial" panose="020B0604020202020204" pitchFamily="34" charset="0"/>
              <a:buChar char="•"/>
            </a:pPr>
            <a:r>
              <a:rPr lang="fr-FR" sz="1100" b="1" dirty="0">
                <a:latin typeface="Calibri" panose="020F0502020204030204" pitchFamily="34" charset="0"/>
              </a:rPr>
              <a:t>Tranche C : €5’000’0000, </a:t>
            </a:r>
            <a:r>
              <a:rPr lang="fr-FR" sz="1100" dirty="0">
                <a:latin typeface="Calibri" panose="020F0502020204030204" pitchFamily="34" charset="0"/>
              </a:rPr>
              <a:t>amort. In fine, échéance </a:t>
            </a:r>
            <a:r>
              <a:rPr lang="fr-FR" sz="1100" dirty="0">
                <a:solidFill>
                  <a:srgbClr val="FF0000"/>
                </a:solidFill>
                <a:latin typeface="Calibri" panose="020F0502020204030204" pitchFamily="34" charset="0"/>
              </a:rPr>
              <a:t>30/11/2029</a:t>
            </a:r>
            <a:r>
              <a:rPr lang="fr-FR" sz="1100" dirty="0">
                <a:latin typeface="Calibri" panose="020F0502020204030204" pitchFamily="34" charset="0"/>
              </a:rPr>
              <a:t>, </a:t>
            </a:r>
            <a:r>
              <a:rPr lang="fr-FR" sz="1100" b="1" dirty="0">
                <a:latin typeface="Calibri" panose="020F0502020204030204" pitchFamily="34" charset="0"/>
              </a:rPr>
              <a:t>floor 0% </a:t>
            </a:r>
            <a:r>
              <a:rPr lang="fr-FR" sz="1100" dirty="0">
                <a:latin typeface="Calibri" panose="020F0502020204030204" pitchFamily="34" charset="0"/>
              </a:rPr>
              <a:t>sur Euribor 3 mois.</a:t>
            </a:r>
          </a:p>
          <a:p>
            <a:pPr algn="just"/>
            <a:endParaRPr lang="fr-FR" sz="1100" dirty="0">
              <a:latin typeface="Calibri" panose="020F0502020204030204" pitchFamily="34" charset="0"/>
            </a:endParaRPr>
          </a:p>
          <a:p>
            <a:pPr algn="just"/>
            <a:r>
              <a:rPr lang="fr-FR" sz="1100" dirty="0">
                <a:latin typeface="Calibri" panose="020F0502020204030204" pitchFamily="34" charset="0"/>
              </a:rPr>
              <a:t> Obligations Mezzanine de </a:t>
            </a:r>
            <a:r>
              <a:rPr lang="fr-FR" sz="1100" b="1" dirty="0">
                <a:latin typeface="Calibri" panose="020F0502020204030204" pitchFamily="34" charset="0"/>
              </a:rPr>
              <a:t>€22’000’000, tirage prévu le 30/05/2022</a:t>
            </a:r>
            <a:endParaRPr lang="fr-FR" sz="1100" b="1" dirty="0">
              <a:solidFill>
                <a:srgbClr val="FF0000"/>
              </a:solidFill>
              <a:latin typeface="Calibri" panose="020F0502020204030204" pitchFamily="34" charset="0"/>
            </a:endParaRPr>
          </a:p>
          <a:p>
            <a:pPr marL="173038" indent="-173038" algn="just">
              <a:spcBef>
                <a:spcPts val="300"/>
              </a:spcBef>
              <a:buFont typeface="Arial" panose="020B0604020202020204" pitchFamily="34" charset="0"/>
              <a:buChar char="•"/>
            </a:pPr>
            <a:r>
              <a:rPr lang="fr-FR" sz="1100" b="1" dirty="0">
                <a:solidFill>
                  <a:srgbClr val="FF0000"/>
                </a:solidFill>
                <a:latin typeface="Calibri" panose="020F0502020204030204" pitchFamily="34" charset="0"/>
              </a:rPr>
              <a:t>Pas pris en compte dans l’analyse</a:t>
            </a:r>
            <a:endParaRPr lang="fr-FR" sz="1100" dirty="0">
              <a:solidFill>
                <a:srgbClr val="FF0000"/>
              </a:solidFill>
              <a:latin typeface="Calibri" panose="020F0502020204030204" pitchFamily="34" charset="0"/>
            </a:endParaRPr>
          </a:p>
        </p:txBody>
      </p:sp>
      <p:sp>
        <p:nvSpPr>
          <p:cNvPr id="10" name="ZoneTexte 9">
            <a:extLst>
              <a:ext uri="{FF2B5EF4-FFF2-40B4-BE49-F238E27FC236}">
                <a16:creationId xmlns:a16="http://schemas.microsoft.com/office/drawing/2014/main" id="{A23B16F8-D626-4733-9C61-BC5E9A5DDE9D}"/>
              </a:ext>
            </a:extLst>
          </p:cNvPr>
          <p:cNvSpPr txBox="1"/>
          <p:nvPr/>
        </p:nvSpPr>
        <p:spPr>
          <a:xfrm>
            <a:off x="89613" y="4863856"/>
            <a:ext cx="8964763" cy="769441"/>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100" u="sng" dirty="0">
                <a:latin typeface="Calibri" panose="020F0502020204030204" pitchFamily="34" charset="0"/>
              </a:rPr>
              <a:t>Couvertures existantes : </a:t>
            </a:r>
          </a:p>
          <a:p>
            <a:pPr marL="171450" indent="-171450" algn="just">
              <a:buFont typeface="Calibri" panose="020F0502020204030204" pitchFamily="34" charset="0"/>
              <a:buChar char="₋"/>
            </a:pPr>
            <a:r>
              <a:rPr lang="fr-FR" sz="1100" b="1" dirty="0">
                <a:latin typeface="Calibri" panose="020F0502020204030204" pitchFamily="34" charset="0"/>
              </a:rPr>
              <a:t>Cap 0% SG :</a:t>
            </a:r>
            <a:r>
              <a:rPr lang="fr-FR" sz="1100" dirty="0">
                <a:latin typeface="Calibri" panose="020F0502020204030204" pitchFamily="34" charset="0"/>
              </a:rPr>
              <a:t> départ 20/07/2016, échéance 20/07/2022, amortissement spécifique, notionnel de départ </a:t>
            </a:r>
            <a:r>
              <a:rPr lang="fr-FR" sz="1100" b="1" dirty="0">
                <a:latin typeface="Calibri" panose="020F0502020204030204" pitchFamily="34" charset="0"/>
              </a:rPr>
              <a:t>€2’700’000. Prime : 0,92%</a:t>
            </a:r>
            <a:endParaRPr lang="fr-FR" sz="1100" b="1" dirty="0">
              <a:highlight>
                <a:srgbClr val="FFFF00"/>
              </a:highlight>
              <a:latin typeface="Calibri" panose="020F0502020204030204" pitchFamily="34" charset="0"/>
            </a:endParaRPr>
          </a:p>
          <a:p>
            <a:pPr marL="171450" indent="-171450" algn="just">
              <a:buFont typeface="Calibri" panose="020F0502020204030204" pitchFamily="34" charset="0"/>
              <a:buChar char="₋"/>
            </a:pPr>
            <a:r>
              <a:rPr lang="fr-FR" sz="1100" b="1" dirty="0">
                <a:latin typeface="Calibri" panose="020F0502020204030204" pitchFamily="34" charset="0"/>
              </a:rPr>
              <a:t>Cap 0% LCL :</a:t>
            </a:r>
            <a:r>
              <a:rPr lang="fr-FR" sz="1100" dirty="0">
                <a:latin typeface="Calibri" panose="020F0502020204030204" pitchFamily="34" charset="0"/>
              </a:rPr>
              <a:t> départ 20/07/2016, échéance 20/07/2022, amortissement spécifique, notionnel de départ </a:t>
            </a:r>
            <a:r>
              <a:rPr lang="fr-FR" sz="1100" b="1" dirty="0">
                <a:latin typeface="Calibri" panose="020F0502020204030204" pitchFamily="34" charset="0"/>
              </a:rPr>
              <a:t>€2’700’000. Prime : 0,23%</a:t>
            </a:r>
          </a:p>
          <a:p>
            <a:pPr marL="171450" indent="-171450" algn="just">
              <a:buFont typeface="Calibri" panose="020F0502020204030204" pitchFamily="34" charset="0"/>
              <a:buChar char="₋"/>
            </a:pPr>
            <a:r>
              <a:rPr lang="fr-FR" sz="1100" b="1" dirty="0">
                <a:latin typeface="Calibri" panose="020F0502020204030204" pitchFamily="34" charset="0"/>
              </a:rPr>
              <a:t>Cap 0% LCL :</a:t>
            </a:r>
            <a:r>
              <a:rPr lang="fr-FR" sz="1100" dirty="0">
                <a:latin typeface="Calibri" panose="020F0502020204030204" pitchFamily="34" charset="0"/>
              </a:rPr>
              <a:t> départ 28/10/2019, échéance 27/07/2026, amortissement spécifique, notionnel de départ </a:t>
            </a:r>
            <a:r>
              <a:rPr lang="fr-FR" sz="1100" b="1" dirty="0">
                <a:latin typeface="Calibri" panose="020F0502020204030204" pitchFamily="34" charset="0"/>
              </a:rPr>
              <a:t>€11’625’000. Prime : 0,209%</a:t>
            </a:r>
          </a:p>
        </p:txBody>
      </p:sp>
      <p:sp>
        <p:nvSpPr>
          <p:cNvPr id="8" name="ZoneTexte 7">
            <a:extLst>
              <a:ext uri="{FF2B5EF4-FFF2-40B4-BE49-F238E27FC236}">
                <a16:creationId xmlns:a16="http://schemas.microsoft.com/office/drawing/2014/main" id="{A23B16F8-D626-4733-9C61-BC5E9A5DDE9D}"/>
              </a:ext>
            </a:extLst>
          </p:cNvPr>
          <p:cNvSpPr txBox="1"/>
          <p:nvPr/>
        </p:nvSpPr>
        <p:spPr>
          <a:xfrm>
            <a:off x="89613" y="3508299"/>
            <a:ext cx="8964764" cy="1277273"/>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100" u="sng" dirty="0">
                <a:latin typeface="Calibri" panose="020F0502020204030204" pitchFamily="34" charset="0"/>
              </a:rPr>
              <a:t>Obligation de couverture :</a:t>
            </a:r>
          </a:p>
          <a:p>
            <a:pPr algn="just"/>
            <a:r>
              <a:rPr lang="fr-FR" sz="1100" b="1" dirty="0">
                <a:latin typeface="Calibri" panose="020F0502020204030204" pitchFamily="34" charset="0"/>
              </a:rPr>
              <a:t>Crédit d’Acqu. Et Refi </a:t>
            </a:r>
            <a:r>
              <a:rPr lang="fr-FR" sz="1100" dirty="0">
                <a:latin typeface="Calibri" panose="020F0502020204030204" pitchFamily="34" charset="0"/>
              </a:rPr>
              <a:t>: L’Emprunteur s’engage à conclure avec une ou plusieurs Banques de Couverture </a:t>
            </a:r>
            <a:r>
              <a:rPr lang="fr-FR" sz="1100" b="1" dirty="0">
                <a:latin typeface="Calibri" panose="020F0502020204030204" pitchFamily="34" charset="0"/>
              </a:rPr>
              <a:t>dans les 3 mois de la Date de Réalisation</a:t>
            </a:r>
            <a:r>
              <a:rPr lang="fr-FR" sz="1100" dirty="0">
                <a:latin typeface="Calibri" panose="020F0502020204030204" pitchFamily="34" charset="0"/>
              </a:rPr>
              <a:t>, un ou plusieurs Contrats de Couverture permettant de couvrir l’Emprunteur contre </a:t>
            </a:r>
            <a:r>
              <a:rPr lang="fr-FR" sz="1100" b="1" dirty="0">
                <a:latin typeface="Calibri" panose="020F0502020204030204" pitchFamily="34" charset="0"/>
              </a:rPr>
              <a:t>une hausse de l’Euribor 3 mois de plus de 1,50% </a:t>
            </a:r>
            <a:r>
              <a:rPr lang="fr-FR" sz="1100" dirty="0">
                <a:latin typeface="Calibri" panose="020F0502020204030204" pitchFamily="34" charset="0"/>
              </a:rPr>
              <a:t>par rapport à son niveau au Jour de Fixation relatif à la première période d’Intérêts pour une </a:t>
            </a:r>
            <a:r>
              <a:rPr lang="fr-FR" sz="1100" b="1" dirty="0">
                <a:latin typeface="Calibri" panose="020F0502020204030204" pitchFamily="34" charset="0"/>
              </a:rPr>
              <a:t>durée minimum de 4 ans </a:t>
            </a:r>
            <a:r>
              <a:rPr lang="fr-FR" sz="1100" dirty="0">
                <a:latin typeface="Calibri" panose="020F0502020204030204" pitchFamily="34" charset="0"/>
              </a:rPr>
              <a:t>et portant sur un </a:t>
            </a:r>
            <a:r>
              <a:rPr lang="fr-FR" sz="1100" b="1" dirty="0">
                <a:latin typeface="Calibri" panose="020F0502020204030204" pitchFamily="34" charset="0"/>
              </a:rPr>
              <a:t>montant notionnel minimum égal à 66% du Prêt d’Acquisition et de Refinancement à la Date de Réalisation</a:t>
            </a:r>
            <a:r>
              <a:rPr lang="fr-FR" sz="1100" dirty="0">
                <a:latin typeface="Calibri" panose="020F0502020204030204" pitchFamily="34" charset="0"/>
              </a:rPr>
              <a:t>. </a:t>
            </a:r>
            <a:r>
              <a:rPr lang="fr-FR" sz="1100" dirty="0">
                <a:latin typeface="Calibri" panose="020F0502020204030204" pitchFamily="34" charset="0"/>
                <a:sym typeface="Wingdings" panose="05000000000000000000" pitchFamily="2" charset="2"/>
              </a:rPr>
              <a:t> 15/09/2022</a:t>
            </a:r>
            <a:endParaRPr lang="fr-FR" sz="1100" dirty="0">
              <a:latin typeface="Calibri" panose="020F0502020204030204" pitchFamily="34" charset="0"/>
            </a:endParaRPr>
          </a:p>
          <a:p>
            <a:pPr algn="just"/>
            <a:endParaRPr lang="fr-FR" sz="1100" dirty="0">
              <a:solidFill>
                <a:srgbClr val="FF0000"/>
              </a:solidFill>
              <a:latin typeface="Calibri" panose="020F0502020204030204" pitchFamily="34" charset="0"/>
            </a:endParaRPr>
          </a:p>
          <a:p>
            <a:pPr algn="just"/>
            <a:r>
              <a:rPr lang="fr-FR" sz="1100" u="sng" dirty="0">
                <a:latin typeface="Calibri" panose="020F0502020204030204" pitchFamily="34" charset="0"/>
              </a:rPr>
              <a:t>Banques de couverture:</a:t>
            </a:r>
            <a:r>
              <a:rPr lang="fr-FR" sz="1100" dirty="0">
                <a:latin typeface="Calibri" panose="020F0502020204030204" pitchFamily="34" charset="0"/>
              </a:rPr>
              <a:t> SG, LCL</a:t>
            </a:r>
            <a:endParaRPr lang="fr-FR" sz="1100" dirty="0">
              <a:solidFill>
                <a:srgbClr val="FF0000"/>
              </a:solidFill>
              <a:latin typeface="Calibri" panose="020F0502020204030204" pitchFamily="34" charset="0"/>
            </a:endParaRPr>
          </a:p>
        </p:txBody>
      </p:sp>
      <p:sp>
        <p:nvSpPr>
          <p:cNvPr id="16" name="ZoneTexte 15">
            <a:extLst>
              <a:ext uri="{FF2B5EF4-FFF2-40B4-BE49-F238E27FC236}">
                <a16:creationId xmlns:a16="http://schemas.microsoft.com/office/drawing/2014/main" id="{D38D793B-5B0C-427B-99A9-D20F90793BF8}"/>
              </a:ext>
            </a:extLst>
          </p:cNvPr>
          <p:cNvSpPr txBox="1"/>
          <p:nvPr/>
        </p:nvSpPr>
        <p:spPr>
          <a:xfrm>
            <a:off x="1557335" y="376802"/>
            <a:ext cx="6029325" cy="400110"/>
          </a:xfrm>
          <a:prstGeom prst="rect">
            <a:avLst/>
          </a:prstGeom>
          <a:noFill/>
        </p:spPr>
        <p:txBody>
          <a:bodyPr wrap="square" rtlCol="0">
            <a:spAutoFit/>
          </a:bodyPr>
          <a:lstStyle/>
          <a:p>
            <a:pPr algn="ctr"/>
            <a:r>
              <a:rPr lang="fr-FR" sz="2000" dirty="0">
                <a:latin typeface="Calibri" panose="020F0502020204030204" pitchFamily="34" charset="0"/>
              </a:rPr>
              <a:t>Caractéristiques des dettes</a:t>
            </a:r>
          </a:p>
        </p:txBody>
      </p:sp>
      <p:sp>
        <p:nvSpPr>
          <p:cNvPr id="6" name="ZoneTexte 5">
            <a:extLst>
              <a:ext uri="{FF2B5EF4-FFF2-40B4-BE49-F238E27FC236}">
                <a16:creationId xmlns:a16="http://schemas.microsoft.com/office/drawing/2014/main" id="{98CFEB16-C6DE-74B6-F99D-36290D81E4A4}"/>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41367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76ECAA5-5AC0-4043-B2F3-CB6995AA5752}"/>
              </a:ext>
            </a:extLst>
          </p:cNvPr>
          <p:cNvSpPr txBox="1"/>
          <p:nvPr/>
        </p:nvSpPr>
        <p:spPr>
          <a:xfrm>
            <a:off x="904734" y="5897104"/>
            <a:ext cx="7334529" cy="600164"/>
          </a:xfrm>
          <a:prstGeom prst="rect">
            <a:avLst/>
          </a:prstGeom>
          <a:solidFill>
            <a:srgbClr val="FFC000"/>
          </a:solidFill>
          <a:ln>
            <a:solidFill>
              <a:schemeClr val="bg1">
                <a:lumMod val="50000"/>
              </a:schemeClr>
            </a:solidFill>
          </a:ln>
        </p:spPr>
        <p:txBody>
          <a:bodyPr wrap="square" rtlCol="0">
            <a:spAutoFit/>
          </a:bodyPr>
          <a:lstStyle/>
          <a:p>
            <a:pPr algn="just"/>
            <a:r>
              <a:rPr lang="fr-FR" sz="1100" dirty="0">
                <a:latin typeface="Calibri" panose="020F0502020204030204" pitchFamily="34" charset="0"/>
              </a:rPr>
              <a:t>Les marchés sont actuellement très volatils et peuvent faire varier le prix des couvertures significativement.</a:t>
            </a:r>
          </a:p>
          <a:p>
            <a:pPr algn="just"/>
            <a:r>
              <a:rPr lang="fr-FR" sz="1100" dirty="0">
                <a:latin typeface="Calibri" panose="020F0502020204030204" pitchFamily="34" charset="0"/>
              </a:rPr>
              <a:t>-Le prix des couvertures bouge quotidiennement de +/-10 ou 15 points de base</a:t>
            </a:r>
          </a:p>
          <a:p>
            <a:pPr algn="just"/>
            <a:r>
              <a:rPr lang="fr-FR" sz="1100" dirty="0">
                <a:latin typeface="Calibri" panose="020F0502020204030204" pitchFamily="34" charset="0"/>
              </a:rPr>
              <a:t>-Le délai pour mettre en place une couverture a été sensiblement rallongé dans le contexte actuel</a:t>
            </a:r>
          </a:p>
        </p:txBody>
      </p:sp>
      <p:sp>
        <p:nvSpPr>
          <p:cNvPr id="6" name="ZoneTexte 5">
            <a:extLst>
              <a:ext uri="{FF2B5EF4-FFF2-40B4-BE49-F238E27FC236}">
                <a16:creationId xmlns:a16="http://schemas.microsoft.com/office/drawing/2014/main" id="{00062A3A-9DB5-4722-A8F4-D2E0C913461F}"/>
              </a:ext>
            </a:extLst>
          </p:cNvPr>
          <p:cNvSpPr txBox="1"/>
          <p:nvPr/>
        </p:nvSpPr>
        <p:spPr>
          <a:xfrm>
            <a:off x="1557336" y="320886"/>
            <a:ext cx="6029325" cy="400110"/>
          </a:xfrm>
          <a:prstGeom prst="rect">
            <a:avLst/>
          </a:prstGeom>
          <a:noFill/>
        </p:spPr>
        <p:txBody>
          <a:bodyPr wrap="square" rtlCol="0">
            <a:spAutoFit/>
          </a:bodyPr>
          <a:lstStyle/>
          <a:p>
            <a:pPr algn="ctr"/>
            <a:r>
              <a:rPr lang="fr-FR" sz="2000" dirty="0">
                <a:latin typeface="Calibri" panose="020F0502020204030204" pitchFamily="34" charset="0"/>
              </a:rPr>
              <a:t>Données de marché</a:t>
            </a:r>
          </a:p>
        </p:txBody>
      </p:sp>
      <p:pic>
        <p:nvPicPr>
          <p:cNvPr id="7" name="Image 3">
            <a:extLst>
              <a:ext uri="{FF2B5EF4-FFF2-40B4-BE49-F238E27FC236}">
                <a16:creationId xmlns:a16="http://schemas.microsoft.com/office/drawing/2014/main" id="{D5B1E33D-7CC0-EA3B-0A1B-86C327F6E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6" y="1047750"/>
            <a:ext cx="7334388" cy="480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0AA04F20-6CDB-9487-29F1-686D570AB86E}"/>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22258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96AC72D-AA51-4B15-8225-DA3934E5D324}"/>
              </a:ext>
            </a:extLst>
          </p:cNvPr>
          <p:cNvSpPr txBox="1"/>
          <p:nvPr/>
        </p:nvSpPr>
        <p:spPr>
          <a:xfrm>
            <a:off x="1557335" y="192131"/>
            <a:ext cx="6029325" cy="707886"/>
          </a:xfrm>
          <a:prstGeom prst="rect">
            <a:avLst/>
          </a:prstGeom>
          <a:noFill/>
        </p:spPr>
        <p:txBody>
          <a:bodyPr wrap="square" rtlCol="0">
            <a:spAutoFit/>
          </a:bodyPr>
          <a:lstStyle/>
          <a:p>
            <a:pPr algn="ctr"/>
            <a:r>
              <a:rPr lang="fr-FR" sz="2000" dirty="0">
                <a:latin typeface="Calibri" panose="020F0502020204030204" pitchFamily="34" charset="0"/>
              </a:rPr>
              <a:t>Nouvelles couvertures:</a:t>
            </a:r>
          </a:p>
          <a:p>
            <a:pPr algn="ctr"/>
            <a:r>
              <a:rPr lang="fr-FR" sz="2000" dirty="0">
                <a:latin typeface="Calibri" panose="020F0502020204030204" pitchFamily="34" charset="0"/>
              </a:rPr>
              <a:t>Différents montants et horizons possibles</a:t>
            </a:r>
          </a:p>
        </p:txBody>
      </p:sp>
      <p:pic>
        <p:nvPicPr>
          <p:cNvPr id="4" name="Image 3">
            <a:extLst>
              <a:ext uri="{FF2B5EF4-FFF2-40B4-BE49-F238E27FC236}">
                <a16:creationId xmlns:a16="http://schemas.microsoft.com/office/drawing/2014/main" id="{E0EA680E-6474-4829-62EC-6BE1FB33B93D}"/>
              </a:ext>
            </a:extLst>
          </p:cNvPr>
          <p:cNvPicPr>
            <a:picLocks noChangeAspect="1"/>
          </p:cNvPicPr>
          <p:nvPr/>
        </p:nvPicPr>
        <p:blipFill>
          <a:blip r:embed="rId2"/>
          <a:stretch>
            <a:fillRect/>
          </a:stretch>
        </p:blipFill>
        <p:spPr>
          <a:xfrm>
            <a:off x="238125" y="1087933"/>
            <a:ext cx="8667750" cy="5303342"/>
          </a:xfrm>
          <a:prstGeom prst="rect">
            <a:avLst/>
          </a:prstGeom>
        </p:spPr>
      </p:pic>
      <p:sp>
        <p:nvSpPr>
          <p:cNvPr id="5" name="ZoneTexte 4">
            <a:extLst>
              <a:ext uri="{FF2B5EF4-FFF2-40B4-BE49-F238E27FC236}">
                <a16:creationId xmlns:a16="http://schemas.microsoft.com/office/drawing/2014/main" id="{52DFAC65-9DC8-90A6-61CD-9E32D4ABCC98}"/>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215780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96AC72D-AA51-4B15-8225-DA3934E5D324}"/>
              </a:ext>
            </a:extLst>
          </p:cNvPr>
          <p:cNvSpPr txBox="1"/>
          <p:nvPr/>
        </p:nvSpPr>
        <p:spPr>
          <a:xfrm>
            <a:off x="1557335" y="192131"/>
            <a:ext cx="6029325" cy="707886"/>
          </a:xfrm>
          <a:prstGeom prst="rect">
            <a:avLst/>
          </a:prstGeom>
          <a:noFill/>
        </p:spPr>
        <p:txBody>
          <a:bodyPr wrap="square" rtlCol="0">
            <a:spAutoFit/>
          </a:bodyPr>
          <a:lstStyle/>
          <a:p>
            <a:pPr algn="ctr"/>
            <a:r>
              <a:rPr lang="fr-FR" sz="2000" dirty="0">
                <a:latin typeface="Calibri" panose="020F0502020204030204" pitchFamily="34" charset="0"/>
              </a:rPr>
              <a:t>Nouvelles couvertures:</a:t>
            </a:r>
          </a:p>
          <a:p>
            <a:pPr algn="ctr"/>
            <a:r>
              <a:rPr lang="fr-FR" sz="2000" dirty="0">
                <a:latin typeface="Calibri" panose="020F0502020204030204" pitchFamily="34" charset="0"/>
              </a:rPr>
              <a:t>Différents montants et horizons possibles</a:t>
            </a:r>
          </a:p>
        </p:txBody>
      </p:sp>
      <p:pic>
        <p:nvPicPr>
          <p:cNvPr id="5" name="Image 4">
            <a:extLst>
              <a:ext uri="{FF2B5EF4-FFF2-40B4-BE49-F238E27FC236}">
                <a16:creationId xmlns:a16="http://schemas.microsoft.com/office/drawing/2014/main" id="{8E0CF095-6D55-BFF9-5F43-F0CF248AD15C}"/>
              </a:ext>
            </a:extLst>
          </p:cNvPr>
          <p:cNvPicPr>
            <a:picLocks noChangeAspect="1"/>
          </p:cNvPicPr>
          <p:nvPr/>
        </p:nvPicPr>
        <p:blipFill>
          <a:blip r:embed="rId2"/>
          <a:stretch>
            <a:fillRect/>
          </a:stretch>
        </p:blipFill>
        <p:spPr>
          <a:xfrm>
            <a:off x="238125" y="1087932"/>
            <a:ext cx="8667750" cy="5303341"/>
          </a:xfrm>
          <a:prstGeom prst="rect">
            <a:avLst/>
          </a:prstGeom>
        </p:spPr>
      </p:pic>
      <p:sp>
        <p:nvSpPr>
          <p:cNvPr id="4" name="ZoneTexte 3">
            <a:extLst>
              <a:ext uri="{FF2B5EF4-FFF2-40B4-BE49-F238E27FC236}">
                <a16:creationId xmlns:a16="http://schemas.microsoft.com/office/drawing/2014/main" id="{9BE5306E-217B-A932-2FF9-E08265DE0FA4}"/>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8636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96AC72D-AA51-4B15-8225-DA3934E5D324}"/>
              </a:ext>
            </a:extLst>
          </p:cNvPr>
          <p:cNvSpPr txBox="1"/>
          <p:nvPr/>
        </p:nvSpPr>
        <p:spPr>
          <a:xfrm>
            <a:off x="1557335" y="192131"/>
            <a:ext cx="6029325" cy="707886"/>
          </a:xfrm>
          <a:prstGeom prst="rect">
            <a:avLst/>
          </a:prstGeom>
          <a:noFill/>
        </p:spPr>
        <p:txBody>
          <a:bodyPr wrap="square" rtlCol="0">
            <a:spAutoFit/>
          </a:bodyPr>
          <a:lstStyle/>
          <a:p>
            <a:pPr algn="ctr"/>
            <a:r>
              <a:rPr lang="fr-FR" sz="2000" dirty="0">
                <a:latin typeface="Calibri" panose="020F0502020204030204" pitchFamily="34" charset="0"/>
              </a:rPr>
              <a:t>Nouvelles couvertures:</a:t>
            </a:r>
          </a:p>
          <a:p>
            <a:pPr algn="ctr"/>
            <a:r>
              <a:rPr lang="fr-FR" sz="2000" dirty="0">
                <a:latin typeface="Calibri" panose="020F0502020204030204" pitchFamily="34" charset="0"/>
              </a:rPr>
              <a:t>Différents montants et horizons possibles</a:t>
            </a:r>
          </a:p>
        </p:txBody>
      </p:sp>
      <p:pic>
        <p:nvPicPr>
          <p:cNvPr id="7" name="Image 6">
            <a:extLst>
              <a:ext uri="{FF2B5EF4-FFF2-40B4-BE49-F238E27FC236}">
                <a16:creationId xmlns:a16="http://schemas.microsoft.com/office/drawing/2014/main" id="{44E8F6D8-3B2F-DD52-DA1A-7DB50ED57FEB}"/>
              </a:ext>
            </a:extLst>
          </p:cNvPr>
          <p:cNvPicPr>
            <a:picLocks noChangeAspect="1"/>
          </p:cNvPicPr>
          <p:nvPr/>
        </p:nvPicPr>
        <p:blipFill>
          <a:blip r:embed="rId2"/>
          <a:stretch>
            <a:fillRect/>
          </a:stretch>
        </p:blipFill>
        <p:spPr>
          <a:xfrm>
            <a:off x="238125" y="1087933"/>
            <a:ext cx="8667750" cy="5303340"/>
          </a:xfrm>
          <a:prstGeom prst="rect">
            <a:avLst/>
          </a:prstGeom>
        </p:spPr>
      </p:pic>
      <p:sp>
        <p:nvSpPr>
          <p:cNvPr id="4" name="ZoneTexte 3">
            <a:extLst>
              <a:ext uri="{FF2B5EF4-FFF2-40B4-BE49-F238E27FC236}">
                <a16:creationId xmlns:a16="http://schemas.microsoft.com/office/drawing/2014/main" id="{4509C588-8EFA-D80A-2A37-7F83AA4CD005}"/>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61012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9D85B4-6F98-4B31-C94A-8B7FF9DF0C04}"/>
              </a:ext>
            </a:extLst>
          </p:cNvPr>
          <p:cNvGraphicFramePr>
            <a:graphicFrameLocks noGrp="1"/>
          </p:cNvGraphicFramePr>
          <p:nvPr/>
        </p:nvGraphicFramePr>
        <p:xfrm>
          <a:off x="238125" y="1036475"/>
          <a:ext cx="8696323" cy="5542468"/>
        </p:xfrm>
        <a:graphic>
          <a:graphicData uri="http://schemas.openxmlformats.org/drawingml/2006/table">
            <a:tbl>
              <a:tblPr/>
              <a:tblGrid>
                <a:gridCol w="1700035">
                  <a:extLst>
                    <a:ext uri="{9D8B030D-6E8A-4147-A177-3AD203B41FA5}">
                      <a16:colId xmlns:a16="http://schemas.microsoft.com/office/drawing/2014/main" val="3151168342"/>
                    </a:ext>
                  </a:extLst>
                </a:gridCol>
                <a:gridCol w="874536">
                  <a:extLst>
                    <a:ext uri="{9D8B030D-6E8A-4147-A177-3AD203B41FA5}">
                      <a16:colId xmlns:a16="http://schemas.microsoft.com/office/drawing/2014/main" val="2757897916"/>
                    </a:ext>
                  </a:extLst>
                </a:gridCol>
                <a:gridCol w="874536">
                  <a:extLst>
                    <a:ext uri="{9D8B030D-6E8A-4147-A177-3AD203B41FA5}">
                      <a16:colId xmlns:a16="http://schemas.microsoft.com/office/drawing/2014/main" val="3219740736"/>
                    </a:ext>
                  </a:extLst>
                </a:gridCol>
                <a:gridCol w="874536">
                  <a:extLst>
                    <a:ext uri="{9D8B030D-6E8A-4147-A177-3AD203B41FA5}">
                      <a16:colId xmlns:a16="http://schemas.microsoft.com/office/drawing/2014/main" val="1746656322"/>
                    </a:ext>
                  </a:extLst>
                </a:gridCol>
                <a:gridCol w="874536">
                  <a:extLst>
                    <a:ext uri="{9D8B030D-6E8A-4147-A177-3AD203B41FA5}">
                      <a16:colId xmlns:a16="http://schemas.microsoft.com/office/drawing/2014/main" val="3885211962"/>
                    </a:ext>
                  </a:extLst>
                </a:gridCol>
                <a:gridCol w="874536">
                  <a:extLst>
                    <a:ext uri="{9D8B030D-6E8A-4147-A177-3AD203B41FA5}">
                      <a16:colId xmlns:a16="http://schemas.microsoft.com/office/drawing/2014/main" val="2291434385"/>
                    </a:ext>
                  </a:extLst>
                </a:gridCol>
                <a:gridCol w="874536">
                  <a:extLst>
                    <a:ext uri="{9D8B030D-6E8A-4147-A177-3AD203B41FA5}">
                      <a16:colId xmlns:a16="http://schemas.microsoft.com/office/drawing/2014/main" val="3442566837"/>
                    </a:ext>
                  </a:extLst>
                </a:gridCol>
                <a:gridCol w="874536">
                  <a:extLst>
                    <a:ext uri="{9D8B030D-6E8A-4147-A177-3AD203B41FA5}">
                      <a16:colId xmlns:a16="http://schemas.microsoft.com/office/drawing/2014/main" val="1384585976"/>
                    </a:ext>
                  </a:extLst>
                </a:gridCol>
                <a:gridCol w="874536">
                  <a:extLst>
                    <a:ext uri="{9D8B030D-6E8A-4147-A177-3AD203B41FA5}">
                      <a16:colId xmlns:a16="http://schemas.microsoft.com/office/drawing/2014/main" val="1579565980"/>
                    </a:ext>
                  </a:extLst>
                </a:gridCol>
              </a:tblGrid>
              <a:tr h="332405">
                <a:tc>
                  <a:txBody>
                    <a:bodyPr/>
                    <a:lstStyle/>
                    <a:p>
                      <a:pPr algn="ctr" fontAlgn="ctr"/>
                      <a:r>
                        <a:rPr lang="fr-FR" sz="1000" b="1" i="0" u="none" strike="noStrike">
                          <a:solidFill>
                            <a:srgbClr val="000000"/>
                          </a:solidFill>
                          <a:effectLst/>
                          <a:latin typeface="Calibri" panose="020F0502020204030204" pitchFamily="34" charset="0"/>
                        </a:rPr>
                        <a:t>Couvertures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1" i="0" u="none" strike="noStrike" dirty="0">
                          <a:solidFill>
                            <a:srgbClr val="000000"/>
                          </a:solidFill>
                          <a:effectLst/>
                          <a:latin typeface="Calibri" panose="020F0502020204030204" pitchFamily="34" charset="0"/>
                        </a:rPr>
                        <a:t>H1 bis*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1" i="0" u="none" strike="noStrike" dirty="0">
                          <a:solidFill>
                            <a:srgbClr val="000000"/>
                          </a:solidFill>
                          <a:effectLst/>
                          <a:latin typeface="Calibri" panose="020F0502020204030204" pitchFamily="34" charset="0"/>
                        </a:rPr>
                        <a:t>H2 bis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1" i="0" u="none" strike="noStrike">
                          <a:solidFill>
                            <a:srgbClr val="000000"/>
                          </a:solidFill>
                          <a:effectLst/>
                          <a:latin typeface="Calibri" panose="020F0502020204030204" pitchFamily="34" charset="0"/>
                        </a:rPr>
                        <a:t>H3 bis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1" i="0" u="none" strike="noStrike">
                          <a:solidFill>
                            <a:srgbClr val="000000"/>
                          </a:solidFill>
                          <a:effectLst/>
                          <a:latin typeface="Calibri" panose="020F0502020204030204" pitchFamily="34" charset="0"/>
                        </a:rPr>
                        <a:t>H4 bis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1" i="0" u="none" strike="noStrike">
                          <a:solidFill>
                            <a:srgbClr val="000000"/>
                          </a:solidFill>
                          <a:effectLst/>
                          <a:latin typeface="Calibri" panose="020F0502020204030204" pitchFamily="34" charset="0"/>
                        </a:rPr>
                        <a:t>H5 bis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1" i="0" u="none" strike="noStrike">
                          <a:solidFill>
                            <a:srgbClr val="000000"/>
                          </a:solidFill>
                          <a:effectLst/>
                          <a:latin typeface="Calibri" panose="020F0502020204030204" pitchFamily="34" charset="0"/>
                        </a:rPr>
                        <a:t>H6 bis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1" i="0" u="none" strike="noStrike">
                          <a:solidFill>
                            <a:srgbClr val="000000"/>
                          </a:solidFill>
                          <a:effectLst/>
                          <a:latin typeface="Calibri" panose="020F0502020204030204" pitchFamily="34" charset="0"/>
                        </a:rPr>
                        <a:t>H7 bis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1" i="0" u="none" strike="noStrike">
                          <a:solidFill>
                            <a:srgbClr val="000000"/>
                          </a:solidFill>
                          <a:effectLst/>
                          <a:latin typeface="Calibri" panose="020F0502020204030204" pitchFamily="34" charset="0"/>
                        </a:rPr>
                        <a:t>H8 bis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24409084"/>
                  </a:ext>
                </a:extLst>
              </a:tr>
              <a:tr h="158095">
                <a:tc>
                  <a:txBody>
                    <a:bodyPr/>
                    <a:lstStyle/>
                    <a:p>
                      <a:pPr algn="l" fontAlgn="ctr"/>
                      <a:r>
                        <a:rPr lang="fr-FR" sz="1000" b="1" i="0" u="none" strike="noStrike">
                          <a:solidFill>
                            <a:srgbClr val="000000"/>
                          </a:solidFill>
                          <a:effectLst/>
                          <a:latin typeface="Calibri" panose="020F0502020204030204" pitchFamily="34" charset="0"/>
                        </a:rPr>
                        <a:t>Durée</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4 ans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7,25 ans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4 ans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5,5 ans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5,5 ans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7,25 ans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5,5 ans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Calibri" panose="020F0502020204030204" pitchFamily="34" charset="0"/>
                        </a:rPr>
                        <a:t>7,25 ans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238760"/>
                  </a:ext>
                </a:extLst>
              </a:tr>
              <a:tr h="158095">
                <a:tc>
                  <a:txBody>
                    <a:bodyPr/>
                    <a:lstStyle/>
                    <a:p>
                      <a:pPr algn="l" fontAlgn="ctr"/>
                      <a:r>
                        <a:rPr lang="fr-FR" sz="1000" b="1" i="0" u="none" strike="noStrike">
                          <a:solidFill>
                            <a:srgbClr val="000000"/>
                          </a:solidFill>
                          <a:effectLst/>
                          <a:latin typeface="Calibri" panose="020F0502020204030204" pitchFamily="34" charset="0"/>
                        </a:rPr>
                        <a:t>Indice</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Euribor 3M</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Euribor 3M</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Euribor 3M</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Euribor 3M</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Euribor 3M</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Euribor 3M</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Euribor 3M</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Euribor 3M</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0657263"/>
                  </a:ext>
                </a:extLst>
              </a:tr>
              <a:tr h="158095">
                <a:tc>
                  <a:txBody>
                    <a:bodyPr/>
                    <a:lstStyle/>
                    <a:p>
                      <a:pPr algn="l" fontAlgn="ctr"/>
                      <a:r>
                        <a:rPr lang="fr-FR" sz="1000" b="1" i="0" u="none" strike="noStrike">
                          <a:solidFill>
                            <a:srgbClr val="000000"/>
                          </a:solidFill>
                          <a:effectLst/>
                          <a:latin typeface="Calibri" panose="020F0502020204030204" pitchFamily="34" charset="0"/>
                        </a:rPr>
                        <a:t>Notionnel départ</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4 020 000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11 500 000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11 500 000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11 500 000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4 020 000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4 020 000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4 020 000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4 020 000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595011"/>
                  </a:ext>
                </a:extLst>
              </a:tr>
              <a:tr h="158095">
                <a:tc>
                  <a:txBody>
                    <a:bodyPr/>
                    <a:lstStyle/>
                    <a:p>
                      <a:pPr algn="l" fontAlgn="ctr"/>
                      <a:r>
                        <a:rPr lang="fr-FR" sz="1000" b="1" i="0" u="none" strike="noStrike">
                          <a:solidFill>
                            <a:srgbClr val="000000"/>
                          </a:solidFill>
                          <a:effectLst/>
                          <a:latin typeface="Calibri" panose="020F0502020204030204" pitchFamily="34" charset="0"/>
                        </a:rPr>
                        <a:t>Début de période</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30/08/2022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30/08/2022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30/08/2022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30/08/2022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30/08/2022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30/08/2022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30/08/2022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30/08/2022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385857"/>
                  </a:ext>
                </a:extLst>
              </a:tr>
              <a:tr h="158095">
                <a:tc>
                  <a:txBody>
                    <a:bodyPr/>
                    <a:lstStyle/>
                    <a:p>
                      <a:pPr algn="l" fontAlgn="ctr"/>
                      <a:r>
                        <a:rPr lang="fr-FR" sz="1000" b="1" i="0" u="none" strike="noStrike">
                          <a:solidFill>
                            <a:srgbClr val="000000"/>
                          </a:solidFill>
                          <a:effectLst/>
                          <a:latin typeface="Calibri" panose="020F0502020204030204" pitchFamily="34" charset="0"/>
                        </a:rPr>
                        <a:t>Fin de période</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31/08/2026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30/11/2029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31/08/2026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29/02/2028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29/02/2028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30/11/2029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29/02/2028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30/11/2029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227449"/>
                  </a:ext>
                </a:extLst>
              </a:tr>
              <a:tr h="158095">
                <a:tc>
                  <a:txBody>
                    <a:bodyPr/>
                    <a:lstStyle/>
                    <a:p>
                      <a:pPr algn="l" fontAlgn="ctr"/>
                      <a:r>
                        <a:rPr lang="fr-FR" sz="1000" b="1" i="0" u="none" strike="noStrike">
                          <a:solidFill>
                            <a:srgbClr val="000000"/>
                          </a:solidFill>
                          <a:effectLst/>
                          <a:latin typeface="Calibri" panose="020F0502020204030204" pitchFamily="34" charset="0"/>
                        </a:rPr>
                        <a:t>Valeur 1bp en EUR</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1 482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7 445</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3 973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5 884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4 200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5 762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2 893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4 326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486314"/>
                  </a:ext>
                </a:extLst>
              </a:tr>
              <a:tr h="158095">
                <a:tc>
                  <a:txBody>
                    <a:bodyPr/>
                    <a:lstStyle/>
                    <a:p>
                      <a:pPr algn="l" fontAlgn="ctr"/>
                      <a:endParaRPr lang="fr-FR" sz="1000" b="1"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85979779"/>
                  </a:ext>
                </a:extLst>
              </a:tr>
              <a:tr h="158095">
                <a:tc gridSpan="4">
                  <a:txBody>
                    <a:bodyPr/>
                    <a:lstStyle/>
                    <a:p>
                      <a:pPr algn="l" fontAlgn="ctr"/>
                      <a:r>
                        <a:rPr lang="fr-FR" sz="1000" b="1" i="0" u="none" strike="noStrike">
                          <a:solidFill>
                            <a:srgbClr val="000000"/>
                          </a:solidFill>
                          <a:effectLst/>
                          <a:latin typeface="Calibri" panose="020F0502020204030204" pitchFamily="34" charset="0"/>
                        </a:rPr>
                        <a:t>Taux de swap (cf  annexes sur problèmes liés aux taux négatifs)</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578996"/>
                  </a:ext>
                </a:extLst>
              </a:tr>
              <a:tr h="158095">
                <a:tc>
                  <a:txBody>
                    <a:bodyPr/>
                    <a:lstStyle/>
                    <a:p>
                      <a:pPr algn="l" fontAlgn="ctr"/>
                      <a:r>
                        <a:rPr lang="fr-FR" sz="1000" b="0" i="0" u="none" strike="noStrike">
                          <a:solidFill>
                            <a:srgbClr val="000000"/>
                          </a:solidFill>
                          <a:effectLst/>
                          <a:latin typeface="Calibri" panose="020F0502020204030204" pitchFamily="34" charset="0"/>
                        </a:rPr>
                        <a:t>Swap sans Floor</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1,67%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1,82%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1,64%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1,75%</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1,87%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1,94%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1,83%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1,93%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401811"/>
                  </a:ext>
                </a:extLst>
              </a:tr>
              <a:tr h="158095">
                <a:tc>
                  <a:txBody>
                    <a:bodyPr/>
                    <a:lstStyle/>
                    <a:p>
                      <a:pPr algn="l" fontAlgn="ctr"/>
                      <a:r>
                        <a:rPr lang="fr-FR" sz="1000" b="0" i="0" u="none" strike="noStrike">
                          <a:solidFill>
                            <a:srgbClr val="000000"/>
                          </a:solidFill>
                          <a:effectLst/>
                          <a:latin typeface="Calibri" panose="020F0502020204030204" pitchFamily="34" charset="0"/>
                        </a:rPr>
                        <a:t>Floor 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0,14%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0,17%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0,14%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0,16%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0,18%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0,19%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0,17%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0,19%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290908"/>
                  </a:ext>
                </a:extLst>
              </a:tr>
              <a:tr h="158095">
                <a:tc>
                  <a:txBody>
                    <a:bodyPr/>
                    <a:lstStyle/>
                    <a:p>
                      <a:pPr algn="l" fontAlgn="ctr"/>
                      <a:r>
                        <a:rPr lang="fr-FR" sz="1000" b="1" i="0" u="none" strike="noStrike">
                          <a:solidFill>
                            <a:srgbClr val="000000"/>
                          </a:solidFill>
                          <a:effectLst/>
                          <a:latin typeface="Calibri" panose="020F0502020204030204" pitchFamily="34" charset="0"/>
                        </a:rPr>
                        <a:t>Swap avec Floor</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1,81%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1,99%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1,77%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1,91%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2,04%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2,13%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2,00%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2,12%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21905718"/>
                  </a:ext>
                </a:extLst>
              </a:tr>
              <a:tr h="158095">
                <a:tc>
                  <a:txBody>
                    <a:bodyPr/>
                    <a:lstStyle/>
                    <a:p>
                      <a:pPr algn="l"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03379165"/>
                  </a:ext>
                </a:extLst>
              </a:tr>
              <a:tr h="158095">
                <a:tc>
                  <a:txBody>
                    <a:bodyPr/>
                    <a:lstStyle/>
                    <a:p>
                      <a:pPr algn="l" fontAlgn="ctr"/>
                      <a:r>
                        <a:rPr lang="fr-FR" sz="1000" b="1" i="0" u="none" strike="noStrike">
                          <a:solidFill>
                            <a:srgbClr val="000000"/>
                          </a:solidFill>
                          <a:effectLst/>
                          <a:latin typeface="Calibri" panose="020F0502020204030204" pitchFamily="34" charset="0"/>
                        </a:rPr>
                        <a:t>Prime d'option lissée</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884277"/>
                  </a:ext>
                </a:extLst>
              </a:tr>
              <a:tr h="158095">
                <a:tc>
                  <a:txBody>
                    <a:bodyPr/>
                    <a:lstStyle/>
                    <a:p>
                      <a:pPr algn="l" fontAlgn="ctr"/>
                      <a:r>
                        <a:rPr lang="fr-FR" sz="1000" b="1" i="0" u="none" strike="noStrike">
                          <a:solidFill>
                            <a:srgbClr val="000000"/>
                          </a:solidFill>
                          <a:effectLst/>
                          <a:latin typeface="Calibri" panose="020F0502020204030204" pitchFamily="34" charset="0"/>
                        </a:rPr>
                        <a:t>Cap 0% annualisé</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1,81%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1,99%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1,77%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1,91%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2,04%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2,13%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2,00%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2,12%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791949659"/>
                  </a:ext>
                </a:extLst>
              </a:tr>
              <a:tr h="158095">
                <a:tc>
                  <a:txBody>
                    <a:bodyPr/>
                    <a:lstStyle/>
                    <a:p>
                      <a:pPr algn="l" fontAlgn="ctr"/>
                      <a:r>
                        <a:rPr lang="fr-FR" sz="1000" b="0" i="0" u="none" strike="noStrike">
                          <a:solidFill>
                            <a:srgbClr val="000000"/>
                          </a:solidFill>
                          <a:effectLst/>
                          <a:latin typeface="Calibri" panose="020F0502020204030204" pitchFamily="34" charset="0"/>
                        </a:rPr>
                        <a:t>Taux financement Max</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1,81%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1,99%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1,77%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1,91%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2,04%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2,13%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2,12%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221216"/>
                  </a:ext>
                </a:extLst>
              </a:tr>
              <a:tr h="158095">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492704"/>
                  </a:ext>
                </a:extLst>
              </a:tr>
              <a:tr h="158095">
                <a:tc>
                  <a:txBody>
                    <a:bodyPr/>
                    <a:lstStyle/>
                    <a:p>
                      <a:pPr algn="l" fontAlgn="ctr"/>
                      <a:r>
                        <a:rPr lang="fr-FR" sz="1000" b="1" i="0" u="none" strike="noStrike">
                          <a:solidFill>
                            <a:srgbClr val="000000"/>
                          </a:solidFill>
                          <a:effectLst/>
                          <a:latin typeface="Calibri" panose="020F0502020204030204" pitchFamily="34" charset="0"/>
                        </a:rPr>
                        <a:t>Cap 0.5% annualisé</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1,39%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1,58%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1,35%</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1,49%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1,63%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1,72%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1,58%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1,71%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800184903"/>
                  </a:ext>
                </a:extLst>
              </a:tr>
              <a:tr h="158095">
                <a:tc>
                  <a:txBody>
                    <a:bodyPr/>
                    <a:lstStyle/>
                    <a:p>
                      <a:pPr algn="l" fontAlgn="ctr"/>
                      <a:r>
                        <a:rPr lang="fr-FR" sz="1000" b="0" i="0" u="none" strike="noStrike">
                          <a:solidFill>
                            <a:srgbClr val="000000"/>
                          </a:solidFill>
                          <a:effectLst/>
                          <a:latin typeface="Calibri" panose="020F0502020204030204" pitchFamily="34" charset="0"/>
                        </a:rPr>
                        <a:t>Taux financement Max</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1,89%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2,08%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1,85%</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1,99%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2,13%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2,22%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2,08%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2,21%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000200"/>
                  </a:ext>
                </a:extLst>
              </a:tr>
              <a:tr h="158095">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157164"/>
                  </a:ext>
                </a:extLst>
              </a:tr>
              <a:tr h="158095">
                <a:tc>
                  <a:txBody>
                    <a:bodyPr/>
                    <a:lstStyle/>
                    <a:p>
                      <a:pPr algn="l" fontAlgn="ctr"/>
                      <a:r>
                        <a:rPr lang="fr-FR" sz="1000" b="1" i="0" u="none" strike="noStrike">
                          <a:solidFill>
                            <a:srgbClr val="000000"/>
                          </a:solidFill>
                          <a:effectLst/>
                          <a:latin typeface="Calibri" panose="020F0502020204030204" pitchFamily="34" charset="0"/>
                        </a:rPr>
                        <a:t>Cap 1% annualisé</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1,03%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1,23%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1,14%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1,28%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1,36%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1,23%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000" b="1" i="0" u="none" strike="noStrike">
                          <a:solidFill>
                            <a:srgbClr val="000000"/>
                          </a:solidFill>
                          <a:effectLst/>
                          <a:latin typeface="Calibri" panose="020F0502020204030204" pitchFamily="34" charset="0"/>
                        </a:rPr>
                        <a:t>1,36%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978315703"/>
                  </a:ext>
                </a:extLst>
              </a:tr>
              <a:tr h="158095">
                <a:tc>
                  <a:txBody>
                    <a:bodyPr/>
                    <a:lstStyle/>
                    <a:p>
                      <a:pPr algn="l" fontAlgn="ctr"/>
                      <a:r>
                        <a:rPr lang="fr-FR" sz="1000" b="0" i="0" u="none" strike="noStrike">
                          <a:solidFill>
                            <a:srgbClr val="000000"/>
                          </a:solidFill>
                          <a:effectLst/>
                          <a:latin typeface="Calibri" panose="020F0502020204030204" pitchFamily="34" charset="0"/>
                        </a:rPr>
                        <a:t>Taux financement Max</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2,03%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2,23%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2,14%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2,28%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2,36%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2,23%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2,36%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914502"/>
                  </a:ext>
                </a:extLst>
              </a:tr>
              <a:tr h="158095">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256199"/>
                  </a:ext>
                </a:extLst>
              </a:tr>
              <a:tr h="158095">
                <a:tc>
                  <a:txBody>
                    <a:bodyPr/>
                    <a:lstStyle/>
                    <a:p>
                      <a:pPr algn="l" fontAlgn="ctr"/>
                      <a:r>
                        <a:rPr lang="fr-FR" sz="1000" b="1" i="0" u="none" strike="noStrike">
                          <a:solidFill>
                            <a:srgbClr val="000000"/>
                          </a:solidFill>
                          <a:effectLst/>
                          <a:latin typeface="Calibri" panose="020F0502020204030204" pitchFamily="34" charset="0"/>
                        </a:rPr>
                        <a:t>Prime des options en EUR</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1000" b="1" i="0" u="none" strike="noStrike">
                          <a:solidFill>
                            <a:srgbClr val="000000"/>
                          </a:solidFill>
                          <a:effectLst/>
                          <a:latin typeface="Calibri" panose="020F0502020204030204" pitchFamily="34" charset="0"/>
                        </a:rPr>
                        <a:t> </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1"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1"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1"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1"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1"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1"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1"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396904"/>
                  </a:ext>
                </a:extLst>
              </a:tr>
              <a:tr h="158095">
                <a:tc>
                  <a:txBody>
                    <a:bodyPr/>
                    <a:lstStyle/>
                    <a:p>
                      <a:pPr algn="l" fontAlgn="ctr"/>
                      <a:r>
                        <a:rPr lang="fr-FR" sz="1000" b="1" i="0" u="none" strike="noStrike">
                          <a:solidFill>
                            <a:srgbClr val="000000"/>
                          </a:solidFill>
                          <a:effectLst/>
                          <a:latin typeface="Calibri" panose="020F0502020204030204" pitchFamily="34" charset="0"/>
                        </a:rPr>
                        <a:t>Cap 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260 600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1 407 000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686 700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1 078 600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815 100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1 147 400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551 100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856 700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103911"/>
                  </a:ext>
                </a:extLst>
              </a:tr>
              <a:tr h="158095">
                <a:tc>
                  <a:txBody>
                    <a:bodyPr/>
                    <a:lstStyle/>
                    <a:p>
                      <a:pPr algn="l" fontAlgn="ctr"/>
                      <a:r>
                        <a:rPr lang="fr-FR" sz="1000" b="1" i="0" u="none" strike="noStrike">
                          <a:solidFill>
                            <a:srgbClr val="000000"/>
                          </a:solidFill>
                          <a:effectLst/>
                          <a:latin typeface="Calibri" panose="020F0502020204030204" pitchFamily="34" charset="0"/>
                        </a:rPr>
                        <a:t>Cap 0.5%</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199 200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1 114 100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521 400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842 000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650 300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926 000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437 000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690 700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474074"/>
                  </a:ext>
                </a:extLst>
              </a:tr>
              <a:tr h="158095">
                <a:tc>
                  <a:txBody>
                    <a:bodyPr/>
                    <a:lstStyle/>
                    <a:p>
                      <a:pPr algn="l" fontAlgn="ctr"/>
                      <a:r>
                        <a:rPr lang="fr-FR" sz="1000" b="1" i="0" u="none" strike="noStrike">
                          <a:solidFill>
                            <a:srgbClr val="000000"/>
                          </a:solidFill>
                          <a:effectLst/>
                          <a:latin typeface="Calibri" panose="020F0502020204030204" pitchFamily="34" charset="0"/>
                        </a:rPr>
                        <a:t>Cap 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148 600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867 300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386 400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644 700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509 500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735 300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340 500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548 200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252815"/>
                  </a:ext>
                </a:extLst>
              </a:tr>
              <a:tr h="158095">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05025532"/>
                  </a:ext>
                </a:extLst>
              </a:tr>
              <a:tr h="312654">
                <a:tc gridSpan="2">
                  <a:txBody>
                    <a:bodyPr/>
                    <a:lstStyle/>
                    <a:p>
                      <a:pPr algn="l" fontAlgn="ctr"/>
                      <a:r>
                        <a:rPr lang="fr-FR" sz="1000" b="1" i="0" u="none" strike="noStrike">
                          <a:solidFill>
                            <a:srgbClr val="000000"/>
                          </a:solidFill>
                          <a:effectLst/>
                          <a:latin typeface="Calibri" panose="020F0502020204030204" pitchFamily="34" charset="0"/>
                        </a:rPr>
                        <a:t>Marge bancaire estimée en points de base (BP) incluse dans les prix</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fr-FR"/>
                    </a:p>
                  </a:txBody>
                  <a:tcPr/>
                </a:tc>
                <a:tc>
                  <a:txBody>
                    <a:bodyPr/>
                    <a:lstStyle/>
                    <a:p>
                      <a:pPr algn="ctr" fontAlgn="ctr"/>
                      <a:r>
                        <a:rPr lang="fr-FR" sz="1000" b="1" i="0" u="none" strike="noStrike" dirty="0">
                          <a:solidFill>
                            <a:srgbClr val="000000"/>
                          </a:solidFill>
                          <a:effectLst/>
                          <a:latin typeface="Calibri" panose="020F0502020204030204" pitchFamily="34" charset="0"/>
                        </a:rPr>
                        <a:t>7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extLst>
                  <a:ext uri="{0D108BD9-81ED-4DB2-BD59-A6C34878D82A}">
                    <a16:rowId xmlns:a16="http://schemas.microsoft.com/office/drawing/2014/main" val="1698633139"/>
                  </a:ext>
                </a:extLst>
              </a:tr>
              <a:tr h="158095">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ctr" fontAlgn="ctr"/>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extLst>
                  <a:ext uri="{0D108BD9-81ED-4DB2-BD59-A6C34878D82A}">
                    <a16:rowId xmlns:a16="http://schemas.microsoft.com/office/drawing/2014/main" val="1887959767"/>
                  </a:ext>
                </a:extLst>
              </a:tr>
              <a:tr h="158095">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extLst>
                  <a:ext uri="{0D108BD9-81ED-4DB2-BD59-A6C34878D82A}">
                    <a16:rowId xmlns:a16="http://schemas.microsoft.com/office/drawing/2014/main" val="1115737487"/>
                  </a:ext>
                </a:extLst>
              </a:tr>
              <a:tr h="312654">
                <a:tc gridSpan="2">
                  <a:txBody>
                    <a:bodyPr/>
                    <a:lstStyle/>
                    <a:p>
                      <a:pPr algn="ctr" fontAlgn="ctr"/>
                      <a:r>
                        <a:rPr lang="fr-FR" sz="1000" b="1" i="0" u="none" strike="noStrike">
                          <a:solidFill>
                            <a:srgbClr val="000000"/>
                          </a:solidFill>
                          <a:effectLst/>
                          <a:latin typeface="Calibri" panose="020F0502020204030204" pitchFamily="34" charset="0"/>
                        </a:rPr>
                        <a:t>**Coût du floor 0% contenu dans le contrat de financement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000" b="0" i="0" u="none" strike="noStrike">
                          <a:solidFill>
                            <a:srgbClr val="000000"/>
                          </a:solidFill>
                          <a:effectLst/>
                          <a:latin typeface="Calibri" panose="020F0502020204030204" pitchFamily="34" charset="0"/>
                        </a:rPr>
                        <a:t>121 400 </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3487" marR="3487" marT="3487" marB="0" anchor="ctr">
                    <a:lnL>
                      <a:noFill/>
                    </a:lnL>
                    <a:lnR>
                      <a:noFill/>
                    </a:lnR>
                    <a:lnT>
                      <a:noFill/>
                    </a:lnT>
                    <a:lnB>
                      <a:noFill/>
                    </a:lnB>
                  </a:tcPr>
                </a:tc>
                <a:extLst>
                  <a:ext uri="{0D108BD9-81ED-4DB2-BD59-A6C34878D82A}">
                    <a16:rowId xmlns:a16="http://schemas.microsoft.com/office/drawing/2014/main" val="3891700915"/>
                  </a:ext>
                </a:extLst>
              </a:tr>
            </a:tbl>
          </a:graphicData>
        </a:graphic>
      </p:graphicFrame>
      <p:sp>
        <p:nvSpPr>
          <p:cNvPr id="16" name="ZoneTexte 15">
            <a:extLst>
              <a:ext uri="{FF2B5EF4-FFF2-40B4-BE49-F238E27FC236}">
                <a16:creationId xmlns:a16="http://schemas.microsoft.com/office/drawing/2014/main" id="{73B159ED-891C-471E-A6F5-48C04C309775}"/>
              </a:ext>
            </a:extLst>
          </p:cNvPr>
          <p:cNvSpPr txBox="1"/>
          <p:nvPr/>
        </p:nvSpPr>
        <p:spPr>
          <a:xfrm>
            <a:off x="5709334" y="5511622"/>
            <a:ext cx="3225114" cy="461665"/>
          </a:xfrm>
          <a:prstGeom prst="rect">
            <a:avLst/>
          </a:prstGeom>
          <a:no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 bis : en complément de la couverture existante</a:t>
            </a:r>
          </a:p>
          <a:p>
            <a:r>
              <a:rPr lang="fr-FR" sz="1200" dirty="0">
                <a:latin typeface="Calibri" panose="020F0502020204030204" pitchFamily="34" charset="0"/>
                <a:cs typeface="Calibri" panose="020F0502020204030204" pitchFamily="34" charset="0"/>
              </a:rPr>
              <a:t>	H1 bis = H1 – Couverture existante</a:t>
            </a:r>
          </a:p>
        </p:txBody>
      </p:sp>
      <p:sp>
        <p:nvSpPr>
          <p:cNvPr id="8" name="ZoneTexte 7">
            <a:extLst>
              <a:ext uri="{FF2B5EF4-FFF2-40B4-BE49-F238E27FC236}">
                <a16:creationId xmlns:a16="http://schemas.microsoft.com/office/drawing/2014/main" id="{9E9D8BED-CBC2-4AAF-9AEF-AEB86CA88BF4}"/>
              </a:ext>
            </a:extLst>
          </p:cNvPr>
          <p:cNvSpPr txBox="1"/>
          <p:nvPr/>
        </p:nvSpPr>
        <p:spPr>
          <a:xfrm>
            <a:off x="3752850" y="6001874"/>
            <a:ext cx="5181598" cy="577081"/>
          </a:xfrm>
          <a:prstGeom prst="rect">
            <a:avLst/>
          </a:prstGeom>
          <a:solidFill>
            <a:schemeClr val="accent3">
              <a:lumMod val="20000"/>
              <a:lumOff val="80000"/>
            </a:schemeClr>
          </a:solidFill>
          <a:ln>
            <a:solidFill>
              <a:schemeClr val="tx1"/>
            </a:solidFill>
          </a:ln>
        </p:spPr>
        <p:txBody>
          <a:bodyPr wrap="square" rtlCol="0">
            <a:spAutoFit/>
          </a:bodyPr>
          <a:lstStyle/>
          <a:p>
            <a:r>
              <a:rPr lang="fr-FR" sz="1050" dirty="0">
                <a:latin typeface="Calibri" panose="020F0502020204030204" pitchFamily="34" charset="0"/>
                <a:cs typeface="Calibri" panose="020F0502020204030204" pitchFamily="34" charset="0"/>
              </a:rPr>
              <a:t>** la phrase du contrat de financement « si l’euribor est négatif alors il sera considéré comme étant égal à 0% » représente un coût pour l’emprunteur qui est mesuré par la valeur d’un </a:t>
            </a:r>
            <a:r>
              <a:rPr lang="fr-FR" sz="1050" dirty="0" err="1">
                <a:latin typeface="Calibri" panose="020F0502020204030204" pitchFamily="34" charset="0"/>
                <a:cs typeface="Calibri" panose="020F0502020204030204" pitchFamily="34" charset="0"/>
              </a:rPr>
              <a:t>floor</a:t>
            </a:r>
            <a:r>
              <a:rPr lang="fr-FR" sz="1050" dirty="0">
                <a:latin typeface="Calibri" panose="020F0502020204030204" pitchFamily="34" charset="0"/>
                <a:cs typeface="Calibri" panose="020F0502020204030204" pitchFamily="34" charset="0"/>
              </a:rPr>
              <a:t> 0% sur la totalité du financement au jour du tirage initial.</a:t>
            </a:r>
          </a:p>
        </p:txBody>
      </p:sp>
      <p:sp>
        <p:nvSpPr>
          <p:cNvPr id="10" name="ZoneTexte 9">
            <a:extLst>
              <a:ext uri="{FF2B5EF4-FFF2-40B4-BE49-F238E27FC236}">
                <a16:creationId xmlns:a16="http://schemas.microsoft.com/office/drawing/2014/main" id="{ED663606-35B6-4202-983E-B88FA16727E0}"/>
              </a:ext>
            </a:extLst>
          </p:cNvPr>
          <p:cNvSpPr txBox="1"/>
          <p:nvPr/>
        </p:nvSpPr>
        <p:spPr>
          <a:xfrm>
            <a:off x="1557335" y="320886"/>
            <a:ext cx="6029325" cy="400110"/>
          </a:xfrm>
          <a:prstGeom prst="rect">
            <a:avLst/>
          </a:prstGeom>
          <a:noFill/>
        </p:spPr>
        <p:txBody>
          <a:bodyPr wrap="square" rtlCol="0">
            <a:spAutoFit/>
          </a:bodyPr>
          <a:lstStyle/>
          <a:p>
            <a:pPr algn="ctr"/>
            <a:r>
              <a:rPr lang="fr-FR" sz="2000" dirty="0">
                <a:latin typeface="Calibri" panose="020F0502020204030204" pitchFamily="34" charset="0"/>
              </a:rPr>
              <a:t>Cotations indicatives</a:t>
            </a:r>
          </a:p>
        </p:txBody>
      </p:sp>
      <p:sp>
        <p:nvSpPr>
          <p:cNvPr id="6" name="ZoneTexte 5">
            <a:extLst>
              <a:ext uri="{FF2B5EF4-FFF2-40B4-BE49-F238E27FC236}">
                <a16:creationId xmlns:a16="http://schemas.microsoft.com/office/drawing/2014/main" id="{15072614-0ED4-3E84-5694-FBF98C264960}"/>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220564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F5B7E53-0A5E-4969-9995-654416B65F1B}"/>
              </a:ext>
            </a:extLst>
          </p:cNvPr>
          <p:cNvSpPr txBox="1"/>
          <p:nvPr/>
        </p:nvSpPr>
        <p:spPr>
          <a:xfrm>
            <a:off x="199754" y="1689738"/>
            <a:ext cx="8744492" cy="430887"/>
          </a:xfrm>
          <a:prstGeom prst="rect">
            <a:avLst/>
          </a:prstGeom>
          <a:noFill/>
          <a:ln>
            <a:solidFill>
              <a:schemeClr val="bg1">
                <a:lumMod val="50000"/>
              </a:schemeClr>
            </a:solidFill>
          </a:ln>
        </p:spPr>
        <p:txBody>
          <a:bodyPr wrap="square" rtlCol="0">
            <a:spAutoFit/>
          </a:bodyPr>
          <a:lstStyle/>
          <a:p>
            <a:pPr algn="just"/>
            <a:r>
              <a:rPr lang="fr-FR" sz="1100" dirty="0">
                <a:latin typeface="Calibri" panose="020F0502020204030204" pitchFamily="34" charset="0"/>
              </a:rPr>
              <a:t>Cotations indicatives sans marge bancaire ou avec marge bancaire estimée. Une marge bancaire non négociée se situe généralement entre 0,10% et 0,20%.</a:t>
            </a:r>
          </a:p>
        </p:txBody>
      </p:sp>
      <p:sp>
        <p:nvSpPr>
          <p:cNvPr id="9" name="ZoneTexte 8">
            <a:extLst>
              <a:ext uri="{FF2B5EF4-FFF2-40B4-BE49-F238E27FC236}">
                <a16:creationId xmlns:a16="http://schemas.microsoft.com/office/drawing/2014/main" id="{B4EDE41E-F67F-49EC-B872-8C08548B51F7}"/>
              </a:ext>
            </a:extLst>
          </p:cNvPr>
          <p:cNvSpPr txBox="1"/>
          <p:nvPr/>
        </p:nvSpPr>
        <p:spPr>
          <a:xfrm>
            <a:off x="199754" y="2790363"/>
            <a:ext cx="8744492" cy="1277273"/>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r>
              <a:rPr lang="fr-FR" sz="1100" u="sng" dirty="0">
                <a:latin typeface="Calibri" panose="020F0502020204030204" pitchFamily="34" charset="0"/>
              </a:rPr>
              <a:t>Indications pour comparer les cotations entre elles</a:t>
            </a:r>
            <a:r>
              <a:rPr lang="fr-FR" sz="1100" dirty="0">
                <a:latin typeface="Calibri" panose="020F0502020204030204" pitchFamily="34" charset="0"/>
              </a:rPr>
              <a:t>:</a:t>
            </a:r>
          </a:p>
          <a:p>
            <a:pPr marL="180975" indent="-180975" algn="just">
              <a:buFont typeface="Arial" panose="020B0604020202020204" pitchFamily="34" charset="0"/>
              <a:buChar char="•"/>
            </a:pPr>
            <a:r>
              <a:rPr lang="fr-FR" sz="1100" dirty="0">
                <a:latin typeface="Calibri" panose="020F0502020204030204" pitchFamily="34" charset="0"/>
              </a:rPr>
              <a:t>Le taux de swap représente le taux de financement de la partie couverte de la dette (hors problème spécifique du </a:t>
            </a:r>
            <a:r>
              <a:rPr lang="fr-FR" sz="1100" dirty="0" err="1">
                <a:latin typeface="Calibri" panose="020F0502020204030204" pitchFamily="34" charset="0"/>
              </a:rPr>
              <a:t>floor</a:t>
            </a:r>
            <a:r>
              <a:rPr lang="fr-FR" sz="1100" dirty="0">
                <a:latin typeface="Calibri" panose="020F0502020204030204" pitchFamily="34" charset="0"/>
              </a:rPr>
              <a:t> en cas de taux négatifs).</a:t>
            </a:r>
          </a:p>
          <a:p>
            <a:pPr marL="180975" indent="-180975" algn="just">
              <a:buFont typeface="Arial" panose="020B0604020202020204" pitchFamily="34" charset="0"/>
              <a:buChar char="•"/>
            </a:pPr>
            <a:r>
              <a:rPr lang="fr-FR" sz="1100" dirty="0">
                <a:latin typeface="Calibri" panose="020F0502020204030204" pitchFamily="34" charset="0"/>
              </a:rPr>
              <a:t>La prime annualisée du cap représente le coût à payer sur la durée pour bénéficier du plafond (</a:t>
            </a:r>
            <a:r>
              <a:rPr lang="fr-FR" sz="1100" dirty="0" err="1">
                <a:latin typeface="Calibri" panose="020F0502020204030204" pitchFamily="34" charset="0"/>
              </a:rPr>
              <a:t>strike</a:t>
            </a:r>
            <a:r>
              <a:rPr lang="fr-FR" sz="1100" dirty="0">
                <a:latin typeface="Calibri" panose="020F0502020204030204" pitchFamily="34" charset="0"/>
              </a:rPr>
              <a:t>). Le taux de financement global est alors plafonné à </a:t>
            </a:r>
            <a:r>
              <a:rPr lang="fr-FR" sz="1100" dirty="0" err="1">
                <a:latin typeface="Calibri" panose="020F0502020204030204" pitchFamily="34" charset="0"/>
              </a:rPr>
              <a:t>strike</a:t>
            </a:r>
            <a:r>
              <a:rPr lang="fr-FR" sz="1100" dirty="0">
                <a:latin typeface="Calibri" panose="020F0502020204030204" pitchFamily="34" charset="0"/>
              </a:rPr>
              <a:t> + prime annualisée. Le cap permet de bénéficier de taux Euribor plus faibles que le </a:t>
            </a:r>
            <a:r>
              <a:rPr lang="fr-FR" sz="1100" dirty="0" err="1">
                <a:latin typeface="Calibri" panose="020F0502020204030204" pitchFamily="34" charset="0"/>
              </a:rPr>
              <a:t>strike</a:t>
            </a:r>
            <a:r>
              <a:rPr lang="fr-FR" sz="1100" dirty="0">
                <a:latin typeface="Calibri" panose="020F0502020204030204" pitchFamily="34" charset="0"/>
              </a:rPr>
              <a:t>, pour autant que le </a:t>
            </a:r>
            <a:r>
              <a:rPr lang="fr-FR" sz="1100" dirty="0" err="1">
                <a:latin typeface="Calibri" panose="020F0502020204030204" pitchFamily="34" charset="0"/>
              </a:rPr>
              <a:t>strike</a:t>
            </a:r>
            <a:r>
              <a:rPr lang="fr-FR" sz="1100" dirty="0">
                <a:latin typeface="Calibri" panose="020F0502020204030204" pitchFamily="34" charset="0"/>
              </a:rPr>
              <a:t> soit supérieur au plancher inclus dans le financement couvert. </a:t>
            </a:r>
          </a:p>
          <a:p>
            <a:pPr marL="180975" indent="-180975" algn="just">
              <a:buFont typeface="Arial" panose="020B0604020202020204" pitchFamily="34" charset="0"/>
              <a:buChar char="•"/>
            </a:pPr>
            <a:r>
              <a:rPr lang="fr-FR" sz="1100" u="sng" dirty="0">
                <a:latin typeface="Calibri" panose="020F0502020204030204" pitchFamily="34" charset="0"/>
              </a:rPr>
              <a:t>En cas de revente du cap avant échéance</a:t>
            </a:r>
            <a:r>
              <a:rPr lang="fr-FR" sz="1100" dirty="0">
                <a:latin typeface="Calibri" panose="020F0502020204030204" pitchFamily="34" charset="0"/>
              </a:rPr>
              <a:t>, la prime lissée non payée reste due, mais de ce montant sera déduit la valeur résiduelle (mark to </a:t>
            </a:r>
            <a:r>
              <a:rPr lang="fr-FR" sz="1100" dirty="0" err="1">
                <a:latin typeface="Calibri" panose="020F0502020204030204" pitchFamily="34" charset="0"/>
              </a:rPr>
              <a:t>market</a:t>
            </a:r>
            <a:r>
              <a:rPr lang="fr-FR" sz="1100" dirty="0">
                <a:latin typeface="Calibri" panose="020F0502020204030204" pitchFamily="34" charset="0"/>
              </a:rPr>
              <a:t> / </a:t>
            </a:r>
            <a:r>
              <a:rPr lang="fr-FR" sz="1100" dirty="0" err="1">
                <a:latin typeface="Calibri" panose="020F0502020204030204" pitchFamily="34" charset="0"/>
              </a:rPr>
              <a:t>fair</a:t>
            </a:r>
            <a:r>
              <a:rPr lang="fr-FR" sz="1100" dirty="0">
                <a:latin typeface="Calibri" panose="020F0502020204030204" pitchFamily="34" charset="0"/>
              </a:rPr>
              <a:t> value) du cap, qui peut excéder le montant de la prime restant due (par exemple si les taux ont monté).</a:t>
            </a:r>
          </a:p>
        </p:txBody>
      </p:sp>
      <p:sp>
        <p:nvSpPr>
          <p:cNvPr id="10" name="ZoneTexte 9">
            <a:extLst>
              <a:ext uri="{FF2B5EF4-FFF2-40B4-BE49-F238E27FC236}">
                <a16:creationId xmlns:a16="http://schemas.microsoft.com/office/drawing/2014/main" id="{6D13A915-EE48-4EB6-8520-D094BF74B2BD}"/>
              </a:ext>
            </a:extLst>
          </p:cNvPr>
          <p:cNvSpPr txBox="1"/>
          <p:nvPr/>
        </p:nvSpPr>
        <p:spPr>
          <a:xfrm>
            <a:off x="199754" y="1225729"/>
            <a:ext cx="8744492" cy="261610"/>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100" dirty="0">
                <a:latin typeface="Calibri" panose="020F0502020204030204" pitchFamily="34" charset="0"/>
              </a:rPr>
              <a:t>Voir comparaisons des profils de couverture en annexe</a:t>
            </a:r>
          </a:p>
        </p:txBody>
      </p:sp>
      <p:sp>
        <p:nvSpPr>
          <p:cNvPr id="11" name="ZoneTexte 10">
            <a:extLst>
              <a:ext uri="{FF2B5EF4-FFF2-40B4-BE49-F238E27FC236}">
                <a16:creationId xmlns:a16="http://schemas.microsoft.com/office/drawing/2014/main" id="{7E8841DF-FBEF-43FA-B483-42731A63236C}"/>
              </a:ext>
            </a:extLst>
          </p:cNvPr>
          <p:cNvSpPr txBox="1"/>
          <p:nvPr/>
        </p:nvSpPr>
        <p:spPr>
          <a:xfrm>
            <a:off x="199754" y="2324689"/>
            <a:ext cx="8744492" cy="261610"/>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100" dirty="0">
                <a:latin typeface="Calibri" panose="020F0502020204030204" pitchFamily="34" charset="0"/>
              </a:rPr>
              <a:t>Les marchés sont actuellement très volatils et peuvent faire varier ces prix significativement.</a:t>
            </a:r>
          </a:p>
        </p:txBody>
      </p:sp>
      <p:sp>
        <p:nvSpPr>
          <p:cNvPr id="7" name="ZoneTexte 6">
            <a:extLst>
              <a:ext uri="{FF2B5EF4-FFF2-40B4-BE49-F238E27FC236}">
                <a16:creationId xmlns:a16="http://schemas.microsoft.com/office/drawing/2014/main" id="{8A4F560F-26E7-614E-EF27-37E1CF023DFB}"/>
              </a:ext>
            </a:extLst>
          </p:cNvPr>
          <p:cNvSpPr txBox="1"/>
          <p:nvPr/>
        </p:nvSpPr>
        <p:spPr>
          <a:xfrm>
            <a:off x="1557335" y="320886"/>
            <a:ext cx="6029325" cy="400110"/>
          </a:xfrm>
          <a:prstGeom prst="rect">
            <a:avLst/>
          </a:prstGeom>
          <a:noFill/>
        </p:spPr>
        <p:txBody>
          <a:bodyPr wrap="square" rtlCol="0">
            <a:spAutoFit/>
          </a:bodyPr>
          <a:lstStyle/>
          <a:p>
            <a:pPr algn="ctr"/>
            <a:r>
              <a:rPr lang="fr-FR" sz="2000" dirty="0">
                <a:latin typeface="Calibri" panose="020F0502020204030204" pitchFamily="34" charset="0"/>
              </a:rPr>
              <a:t>Cotations indicatives</a:t>
            </a:r>
          </a:p>
        </p:txBody>
      </p:sp>
      <p:sp>
        <p:nvSpPr>
          <p:cNvPr id="12" name="ZoneTexte 11">
            <a:extLst>
              <a:ext uri="{FF2B5EF4-FFF2-40B4-BE49-F238E27FC236}">
                <a16:creationId xmlns:a16="http://schemas.microsoft.com/office/drawing/2014/main" id="{645E6120-6DE9-5E5C-6333-7EEE80FF3AEF}"/>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12145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1557336" y="151087"/>
            <a:ext cx="6029325" cy="707886"/>
          </a:xfrm>
          <a:prstGeom prst="rect">
            <a:avLst/>
          </a:prstGeom>
          <a:noFill/>
        </p:spPr>
        <p:txBody>
          <a:bodyPr wrap="square" rtlCol="0">
            <a:spAutoFit/>
          </a:bodyPr>
          <a:lstStyle/>
          <a:p>
            <a:pPr algn="ctr"/>
            <a:r>
              <a:rPr lang="fr-FR" sz="2000" dirty="0">
                <a:latin typeface="Calibri" panose="020F0502020204030204" pitchFamily="34" charset="0"/>
              </a:rPr>
              <a:t>Illustration des paiements en prime lissée:</a:t>
            </a:r>
          </a:p>
          <a:p>
            <a:pPr algn="ctr"/>
            <a:r>
              <a:rPr lang="fr-FR" sz="2000" dirty="0">
                <a:latin typeface="Calibri" panose="020F0502020204030204" pitchFamily="34" charset="0"/>
              </a:rPr>
              <a:t>H2 Cap 0%</a:t>
            </a:r>
          </a:p>
        </p:txBody>
      </p:sp>
      <p:graphicFrame>
        <p:nvGraphicFramePr>
          <p:cNvPr id="2" name="Tableau 1">
            <a:extLst>
              <a:ext uri="{FF2B5EF4-FFF2-40B4-BE49-F238E27FC236}">
                <a16:creationId xmlns:a16="http://schemas.microsoft.com/office/drawing/2014/main" id="{A8CD53F4-6356-F542-A9AC-BE1FF0B210C2}"/>
              </a:ext>
            </a:extLst>
          </p:cNvPr>
          <p:cNvGraphicFramePr>
            <a:graphicFrameLocks noGrp="1"/>
          </p:cNvGraphicFramePr>
          <p:nvPr/>
        </p:nvGraphicFramePr>
        <p:xfrm>
          <a:off x="219075" y="1043481"/>
          <a:ext cx="8686804" cy="5481450"/>
        </p:xfrm>
        <a:graphic>
          <a:graphicData uri="http://schemas.openxmlformats.org/drawingml/2006/table">
            <a:tbl>
              <a:tblPr/>
              <a:tblGrid>
                <a:gridCol w="1240972">
                  <a:extLst>
                    <a:ext uri="{9D8B030D-6E8A-4147-A177-3AD203B41FA5}">
                      <a16:colId xmlns:a16="http://schemas.microsoft.com/office/drawing/2014/main" val="4000902527"/>
                    </a:ext>
                  </a:extLst>
                </a:gridCol>
                <a:gridCol w="1240972">
                  <a:extLst>
                    <a:ext uri="{9D8B030D-6E8A-4147-A177-3AD203B41FA5}">
                      <a16:colId xmlns:a16="http://schemas.microsoft.com/office/drawing/2014/main" val="3280203622"/>
                    </a:ext>
                  </a:extLst>
                </a:gridCol>
                <a:gridCol w="1240972">
                  <a:extLst>
                    <a:ext uri="{9D8B030D-6E8A-4147-A177-3AD203B41FA5}">
                      <a16:colId xmlns:a16="http://schemas.microsoft.com/office/drawing/2014/main" val="215995169"/>
                    </a:ext>
                  </a:extLst>
                </a:gridCol>
                <a:gridCol w="1240972">
                  <a:extLst>
                    <a:ext uri="{9D8B030D-6E8A-4147-A177-3AD203B41FA5}">
                      <a16:colId xmlns:a16="http://schemas.microsoft.com/office/drawing/2014/main" val="1891010957"/>
                    </a:ext>
                  </a:extLst>
                </a:gridCol>
                <a:gridCol w="1240972">
                  <a:extLst>
                    <a:ext uri="{9D8B030D-6E8A-4147-A177-3AD203B41FA5}">
                      <a16:colId xmlns:a16="http://schemas.microsoft.com/office/drawing/2014/main" val="2196040786"/>
                    </a:ext>
                  </a:extLst>
                </a:gridCol>
                <a:gridCol w="1240972">
                  <a:extLst>
                    <a:ext uri="{9D8B030D-6E8A-4147-A177-3AD203B41FA5}">
                      <a16:colId xmlns:a16="http://schemas.microsoft.com/office/drawing/2014/main" val="4191787347"/>
                    </a:ext>
                  </a:extLst>
                </a:gridCol>
                <a:gridCol w="1240972">
                  <a:extLst>
                    <a:ext uri="{9D8B030D-6E8A-4147-A177-3AD203B41FA5}">
                      <a16:colId xmlns:a16="http://schemas.microsoft.com/office/drawing/2014/main" val="2538424887"/>
                    </a:ext>
                  </a:extLst>
                </a:gridCol>
              </a:tblGrid>
              <a:tr h="504000">
                <a:tc>
                  <a:txBody>
                    <a:bodyPr/>
                    <a:lstStyle/>
                    <a:p>
                      <a:pPr algn="ctr" fontAlgn="ctr"/>
                      <a:r>
                        <a:rPr lang="fr-FR" sz="1050" b="1" i="0" u="none" strike="noStrike">
                          <a:solidFill>
                            <a:srgbClr val="FFFFFF"/>
                          </a:solidFill>
                          <a:effectLst/>
                          <a:latin typeface="Calibri" panose="020F0502020204030204" pitchFamily="34" charset="0"/>
                        </a:rPr>
                        <a:t>Fixing</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050" b="1" i="0" u="none" strike="noStrike">
                          <a:solidFill>
                            <a:srgbClr val="FFFFFF"/>
                          </a:solidFill>
                          <a:effectLst/>
                          <a:latin typeface="Calibri" panose="020F0502020204030204" pitchFamily="34" charset="0"/>
                        </a:rPr>
                        <a:t>Début</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050" b="1" i="0" u="none" strike="noStrike">
                          <a:solidFill>
                            <a:srgbClr val="FFFFFF"/>
                          </a:solidFill>
                          <a:effectLst/>
                          <a:latin typeface="Calibri" panose="020F0502020204030204" pitchFamily="34" charset="0"/>
                        </a:rPr>
                        <a:t>Fin</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050" b="1" i="0" u="none" strike="noStrike">
                          <a:solidFill>
                            <a:srgbClr val="FFFFFF"/>
                          </a:solidFill>
                          <a:effectLst/>
                          <a:latin typeface="Calibri" panose="020F0502020204030204" pitchFamily="34" charset="0"/>
                        </a:rPr>
                        <a:t>Paiement</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050" b="1" i="0" u="none" strike="noStrike" dirty="0">
                          <a:solidFill>
                            <a:srgbClr val="FFFFFF"/>
                          </a:solidFill>
                          <a:effectLst/>
                          <a:latin typeface="Calibri" panose="020F0502020204030204" pitchFamily="34" charset="0"/>
                        </a:rPr>
                        <a:t>H2 bis – </a:t>
                      </a:r>
                    </a:p>
                    <a:p>
                      <a:pPr algn="ctr" fontAlgn="ctr"/>
                      <a:r>
                        <a:rPr lang="fr-FR" sz="1050" b="1" i="0" u="none" strike="noStrike" dirty="0">
                          <a:solidFill>
                            <a:srgbClr val="FFFFFF"/>
                          </a:solidFill>
                          <a:effectLst/>
                          <a:latin typeface="Calibri" panose="020F0502020204030204" pitchFamily="34" charset="0"/>
                        </a:rPr>
                        <a:t>Notionnel</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050" b="1" i="0" u="none" strike="noStrike" dirty="0">
                          <a:solidFill>
                            <a:srgbClr val="FFFFFF"/>
                          </a:solidFill>
                          <a:effectLst/>
                          <a:latin typeface="Calibri" panose="020F0502020204030204" pitchFamily="34" charset="0"/>
                        </a:rPr>
                        <a:t>H2 bis – </a:t>
                      </a:r>
                    </a:p>
                    <a:p>
                      <a:pPr algn="ctr" fontAlgn="ctr"/>
                      <a:r>
                        <a:rPr lang="fr-FR" sz="1050" b="1" i="0" u="none" strike="noStrike" dirty="0">
                          <a:solidFill>
                            <a:srgbClr val="FFFFFF"/>
                          </a:solidFill>
                          <a:effectLst/>
                          <a:latin typeface="Calibri" panose="020F0502020204030204" pitchFamily="34" charset="0"/>
                        </a:rPr>
                        <a:t>Prime à payer</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050" b="1" i="0" u="none" strike="noStrike">
                          <a:solidFill>
                            <a:srgbClr val="FFFFFF"/>
                          </a:solidFill>
                          <a:effectLst/>
                          <a:latin typeface="Calibri" panose="020F0502020204030204" pitchFamily="34" charset="0"/>
                        </a:rPr>
                        <a:t>H2 bis - Restant à payer en cas de débouclement</a:t>
                      </a:r>
                    </a:p>
                  </a:txBody>
                  <a:tcPr marL="5895" marR="5895" marT="5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extLst>
                  <a:ext uri="{0D108BD9-81ED-4DB2-BD59-A6C34878D82A}">
                    <a16:rowId xmlns:a16="http://schemas.microsoft.com/office/drawing/2014/main" val="3150289469"/>
                  </a:ext>
                </a:extLst>
              </a:tr>
              <a:tr h="123795">
                <a:tc>
                  <a:txBody>
                    <a:bodyPr/>
                    <a:lstStyle/>
                    <a:p>
                      <a:pPr algn="ctr" fontAlgn="b"/>
                      <a:r>
                        <a:rPr lang="fr-FR" sz="1050" b="0" i="0" u="none" strike="noStrike">
                          <a:solidFill>
                            <a:srgbClr val="FFFFFF"/>
                          </a:solidFill>
                          <a:effectLst/>
                          <a:latin typeface="Calibri" panose="020F0502020204030204" pitchFamily="34" charset="0"/>
                        </a:rPr>
                        <a:t>29/08/2022</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31/08/2022</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30/11/2022</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30/11/2022</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11 500 000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54 961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-1 352 040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511018"/>
                  </a:ext>
                </a:extLst>
              </a:tr>
              <a:tr h="123795">
                <a:tc>
                  <a:txBody>
                    <a:bodyPr/>
                    <a:lstStyle/>
                    <a:p>
                      <a:pPr algn="ctr" fontAlgn="b"/>
                      <a:r>
                        <a:rPr lang="fr-FR" sz="1050" b="0" i="0" u="none" strike="noStrike">
                          <a:solidFill>
                            <a:srgbClr val="FFFFFF"/>
                          </a:solidFill>
                          <a:effectLst/>
                          <a:latin typeface="Calibri" panose="020F0502020204030204" pitchFamily="34" charset="0"/>
                        </a:rPr>
                        <a:t>28/11/2022</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30/11/2022</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28/02/2023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28/02/2023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10 508 333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49 669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-1 302 370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036734"/>
                  </a:ext>
                </a:extLst>
              </a:tr>
              <a:tr h="123795">
                <a:tc>
                  <a:txBody>
                    <a:bodyPr/>
                    <a:lstStyle/>
                    <a:p>
                      <a:pPr algn="ctr" fontAlgn="b"/>
                      <a:r>
                        <a:rPr lang="fr-FR" sz="1050" b="0" i="0" u="none" strike="noStrike">
                          <a:solidFill>
                            <a:srgbClr val="FFFFFF"/>
                          </a:solidFill>
                          <a:effectLst/>
                          <a:latin typeface="Calibri" panose="020F0502020204030204" pitchFamily="34" charset="0"/>
                        </a:rPr>
                        <a:t>24/02/2023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28/02/2023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10 508 333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50 773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-1 251 597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22920"/>
                  </a:ext>
                </a:extLst>
              </a:tr>
              <a:tr h="123795">
                <a:tc>
                  <a:txBody>
                    <a:bodyPr/>
                    <a:lstStyle/>
                    <a:p>
                      <a:pPr algn="ctr" fontAlgn="b"/>
                      <a:r>
                        <a:rPr lang="fr-FR" sz="1050" b="0" i="0" u="none" strike="noStrike">
                          <a:solidFill>
                            <a:srgbClr val="FFFFFF"/>
                          </a:solidFill>
                          <a:effectLst/>
                          <a:latin typeface="Calibri" panose="020F0502020204030204" pitchFamily="34" charset="0"/>
                        </a:rPr>
                        <a:t>29/05/2023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9 516 667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45 982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-1 205 615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876820"/>
                  </a:ext>
                </a:extLst>
              </a:tr>
              <a:tr h="123795">
                <a:tc>
                  <a:txBody>
                    <a:bodyPr/>
                    <a:lstStyle/>
                    <a:p>
                      <a:pPr algn="ctr" fontAlgn="b"/>
                      <a:r>
                        <a:rPr lang="fr-FR" sz="1050" b="0" i="0" u="none" strike="noStrike">
                          <a:solidFill>
                            <a:srgbClr val="FFFFFF"/>
                          </a:solidFill>
                          <a:effectLst/>
                          <a:latin typeface="Calibri" panose="020F0502020204030204" pitchFamily="34" charset="0"/>
                        </a:rPr>
                        <a:t>29/08/2023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30/11/2023</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11 016 667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52 651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-1 152 964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599091"/>
                  </a:ext>
                </a:extLst>
              </a:tr>
              <a:tr h="123795">
                <a:tc>
                  <a:txBody>
                    <a:bodyPr/>
                    <a:lstStyle/>
                    <a:p>
                      <a:pPr algn="ctr" fontAlgn="b"/>
                      <a:r>
                        <a:rPr lang="fr-FR" sz="1050" b="0" i="0" u="none" strike="noStrike">
                          <a:solidFill>
                            <a:srgbClr val="FFFFFF"/>
                          </a:solidFill>
                          <a:effectLst/>
                          <a:latin typeface="Calibri" panose="020F0502020204030204" pitchFamily="34" charset="0"/>
                        </a:rPr>
                        <a:t>27/02/2024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29/02/2024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10 025 000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48 438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-1 056 615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435258"/>
                  </a:ext>
                </a:extLst>
              </a:tr>
              <a:tr h="123795">
                <a:tc>
                  <a:txBody>
                    <a:bodyPr/>
                    <a:lstStyle/>
                    <a:p>
                      <a:pPr algn="ctr" fontAlgn="b"/>
                      <a:r>
                        <a:rPr lang="fr-FR" sz="1050" b="0" i="0" u="none" strike="noStrike">
                          <a:solidFill>
                            <a:srgbClr val="FFFFFF"/>
                          </a:solidFill>
                          <a:effectLst/>
                          <a:latin typeface="Calibri" panose="020F0502020204030204" pitchFamily="34" charset="0"/>
                        </a:rPr>
                        <a:t>29/05/2024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30/08/2024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30/08/2024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9 033 333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43 172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-1 013 443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601854"/>
                  </a:ext>
                </a:extLst>
              </a:tr>
              <a:tr h="123795">
                <a:tc>
                  <a:txBody>
                    <a:bodyPr/>
                    <a:lstStyle/>
                    <a:p>
                      <a:pPr algn="ctr" fontAlgn="b"/>
                      <a:r>
                        <a:rPr lang="fr-FR" sz="1050" b="0" i="0" u="none" strike="noStrike">
                          <a:solidFill>
                            <a:srgbClr val="FFFFFF"/>
                          </a:solidFill>
                          <a:effectLst/>
                          <a:latin typeface="Calibri" panose="020F0502020204030204" pitchFamily="34" charset="0"/>
                        </a:rPr>
                        <a:t>28/08/2024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30/08/2024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29/11/2024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29/11/2024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10 533 333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50 341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-963 102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567434"/>
                  </a:ext>
                </a:extLst>
              </a:tr>
              <a:tr h="123795">
                <a:tc>
                  <a:txBody>
                    <a:bodyPr/>
                    <a:lstStyle/>
                    <a:p>
                      <a:pPr algn="ctr" fontAlgn="b"/>
                      <a:r>
                        <a:rPr lang="fr-FR" sz="1050" b="0" i="0" u="none" strike="noStrike">
                          <a:solidFill>
                            <a:srgbClr val="FFFFFF"/>
                          </a:solidFill>
                          <a:effectLst/>
                          <a:latin typeface="Calibri" panose="020F0502020204030204" pitchFamily="34" charset="0"/>
                        </a:rPr>
                        <a:t>27/11/2024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29/11/2024</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28/02/2025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28/02/2025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9 541 667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45 601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-917 501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403038"/>
                  </a:ext>
                </a:extLst>
              </a:tr>
              <a:tr h="123795">
                <a:tc>
                  <a:txBody>
                    <a:bodyPr/>
                    <a:lstStyle/>
                    <a:p>
                      <a:pPr algn="ctr" fontAlgn="b"/>
                      <a:r>
                        <a:rPr lang="fr-FR" sz="1050" b="0" i="0" u="none" strike="noStrike">
                          <a:solidFill>
                            <a:srgbClr val="FFFFFF"/>
                          </a:solidFill>
                          <a:effectLst/>
                          <a:latin typeface="Calibri" panose="020F0502020204030204" pitchFamily="34" charset="0"/>
                        </a:rPr>
                        <a:t>26/02/2025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28/02/2025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30/05/2025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30/05/2025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9 541 667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45 601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-871 899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681190"/>
                  </a:ext>
                </a:extLst>
              </a:tr>
              <a:tr h="123795">
                <a:tc>
                  <a:txBody>
                    <a:bodyPr/>
                    <a:lstStyle/>
                    <a:p>
                      <a:pPr algn="ctr" fontAlgn="b"/>
                      <a:r>
                        <a:rPr lang="fr-FR" sz="1050" b="0" i="0" u="none" strike="noStrike">
                          <a:solidFill>
                            <a:srgbClr val="FFFFFF"/>
                          </a:solidFill>
                          <a:effectLst/>
                          <a:latin typeface="Calibri" panose="020F0502020204030204" pitchFamily="34" charset="0"/>
                        </a:rPr>
                        <a:t>28/05/2025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30/05/2025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29/08/2025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29/08/2025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8 550 000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40 862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-831 037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686172"/>
                  </a:ext>
                </a:extLst>
              </a:tr>
              <a:tr h="117900">
                <a:tc>
                  <a:txBody>
                    <a:bodyPr/>
                    <a:lstStyle/>
                    <a:p>
                      <a:pPr algn="ctr" fontAlgn="b"/>
                      <a:r>
                        <a:rPr lang="fr-FR" sz="1050" b="0" i="0" u="none" strike="noStrike">
                          <a:solidFill>
                            <a:srgbClr val="FFFFFF"/>
                          </a:solidFill>
                          <a:effectLst/>
                          <a:latin typeface="Calibri" panose="020F0502020204030204" pitchFamily="34" charset="0"/>
                        </a:rPr>
                        <a:t>27/08/2025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29/08/2025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28/11/2025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28/11/2025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10 050 000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48 031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-783 006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353480"/>
                  </a:ext>
                </a:extLst>
              </a:tr>
              <a:tr h="123795">
                <a:tc>
                  <a:txBody>
                    <a:bodyPr/>
                    <a:lstStyle/>
                    <a:p>
                      <a:pPr algn="ctr" fontAlgn="b"/>
                      <a:r>
                        <a:rPr lang="fr-FR" sz="1050" b="0" i="0" u="none" strike="noStrike">
                          <a:solidFill>
                            <a:srgbClr val="FFFFFF"/>
                          </a:solidFill>
                          <a:effectLst/>
                          <a:latin typeface="Calibri" panose="020F0502020204030204" pitchFamily="34" charset="0"/>
                        </a:rPr>
                        <a:t>26/11/2025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28/11/2025</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27/02/2026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27/02/2026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9 058 333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43 292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-739 715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268827"/>
                  </a:ext>
                </a:extLst>
              </a:tr>
              <a:tr h="123795">
                <a:tc>
                  <a:txBody>
                    <a:bodyPr/>
                    <a:lstStyle/>
                    <a:p>
                      <a:pPr algn="ctr" fontAlgn="b"/>
                      <a:r>
                        <a:rPr lang="fr-FR" sz="1050" b="0" i="0" u="none" strike="noStrike">
                          <a:solidFill>
                            <a:srgbClr val="FFFFFF"/>
                          </a:solidFill>
                          <a:effectLst/>
                          <a:latin typeface="Calibri" panose="020F0502020204030204" pitchFamily="34" charset="0"/>
                        </a:rPr>
                        <a:t>25/02/2026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27/02/2026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29/05/2026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29/05/2026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9 058 333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43 292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-696 423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78934"/>
                  </a:ext>
                </a:extLst>
              </a:tr>
              <a:tr h="123795">
                <a:tc>
                  <a:txBody>
                    <a:bodyPr/>
                    <a:lstStyle/>
                    <a:p>
                      <a:pPr algn="ctr" fontAlgn="b"/>
                      <a:r>
                        <a:rPr lang="fr-FR" sz="1050" b="0" i="0" u="none" strike="noStrike">
                          <a:solidFill>
                            <a:srgbClr val="FFFFFF"/>
                          </a:solidFill>
                          <a:effectLst/>
                          <a:latin typeface="Calibri" panose="020F0502020204030204" pitchFamily="34" charset="0"/>
                        </a:rPr>
                        <a:t>27/05/2026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29/05/2026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8 066 667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39 823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-656 600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868948"/>
                  </a:ext>
                </a:extLst>
              </a:tr>
              <a:tr h="117900">
                <a:tc>
                  <a:txBody>
                    <a:bodyPr/>
                    <a:lstStyle/>
                    <a:p>
                      <a:pPr algn="ctr" fontAlgn="b"/>
                      <a:r>
                        <a:rPr lang="fr-FR" sz="1050" b="0" i="0" u="none" strike="noStrike">
                          <a:solidFill>
                            <a:srgbClr val="FFFFFF"/>
                          </a:solidFill>
                          <a:effectLst/>
                          <a:latin typeface="Calibri" panose="020F0502020204030204" pitchFamily="34" charset="0"/>
                        </a:rPr>
                        <a:t>27/08/2026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14 066 667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67 227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-589 373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102477"/>
                  </a:ext>
                </a:extLst>
              </a:tr>
              <a:tr h="123795">
                <a:tc>
                  <a:txBody>
                    <a:bodyPr/>
                    <a:lstStyle/>
                    <a:p>
                      <a:pPr algn="ctr" fontAlgn="b"/>
                      <a:r>
                        <a:rPr lang="fr-FR" sz="1050" b="0" i="0" u="none" strike="noStrike">
                          <a:solidFill>
                            <a:srgbClr val="FFFFFF"/>
                          </a:solidFill>
                          <a:effectLst/>
                          <a:latin typeface="Calibri" panose="020F0502020204030204" pitchFamily="34" charset="0"/>
                        </a:rPr>
                        <a:t>26/11/2026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30/11/2026</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26/02/2027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26/02/2027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13 075 000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60 428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-528 945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895599"/>
                  </a:ext>
                </a:extLst>
              </a:tr>
              <a:tr h="123795">
                <a:tc>
                  <a:txBody>
                    <a:bodyPr/>
                    <a:lstStyle/>
                    <a:p>
                      <a:pPr algn="ctr" fontAlgn="b"/>
                      <a:r>
                        <a:rPr lang="fr-FR" sz="1050" b="0" i="0" u="none" strike="noStrike">
                          <a:solidFill>
                            <a:srgbClr val="FFFFFF"/>
                          </a:solidFill>
                          <a:effectLst/>
                          <a:latin typeface="Calibri" panose="020F0502020204030204" pitchFamily="34" charset="0"/>
                        </a:rPr>
                        <a:t>24/02/2027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26/02/2027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13 075 000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64 548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-464 397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038261"/>
                  </a:ext>
                </a:extLst>
              </a:tr>
              <a:tr h="123795">
                <a:tc>
                  <a:txBody>
                    <a:bodyPr/>
                    <a:lstStyle/>
                    <a:p>
                      <a:pPr algn="ctr" fontAlgn="b"/>
                      <a:r>
                        <a:rPr lang="fr-FR" sz="1050" b="0" i="0" u="none" strike="noStrike">
                          <a:solidFill>
                            <a:srgbClr val="FFFFFF"/>
                          </a:solidFill>
                          <a:effectLst/>
                          <a:latin typeface="Calibri" panose="020F0502020204030204" pitchFamily="34" charset="0"/>
                        </a:rPr>
                        <a:t>27/05/2027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12 083 333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58 383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-406 014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82444"/>
                  </a:ext>
                </a:extLst>
              </a:tr>
              <a:tr h="123795">
                <a:tc>
                  <a:txBody>
                    <a:bodyPr/>
                    <a:lstStyle/>
                    <a:p>
                      <a:pPr algn="ctr" fontAlgn="b"/>
                      <a:r>
                        <a:rPr lang="fr-FR" sz="1050" b="0" i="0" u="none" strike="noStrike">
                          <a:solidFill>
                            <a:srgbClr val="FFFFFF"/>
                          </a:solidFill>
                          <a:effectLst/>
                          <a:latin typeface="Calibri" panose="020F0502020204030204" pitchFamily="34" charset="0"/>
                        </a:rPr>
                        <a:t>27/08/2027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12 083 333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57 749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-348 265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042819"/>
                  </a:ext>
                </a:extLst>
              </a:tr>
              <a:tr h="123795">
                <a:tc>
                  <a:txBody>
                    <a:bodyPr/>
                    <a:lstStyle/>
                    <a:p>
                      <a:pPr algn="ctr" fontAlgn="b"/>
                      <a:r>
                        <a:rPr lang="fr-FR" sz="1050" b="0" i="0" u="none" strike="noStrike">
                          <a:solidFill>
                            <a:srgbClr val="FFFFFF"/>
                          </a:solidFill>
                          <a:effectLst/>
                          <a:latin typeface="Calibri" panose="020F0502020204030204" pitchFamily="34" charset="0"/>
                        </a:rPr>
                        <a:t>26/11/2027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30/11/2027</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29/02/2028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29/02/2028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11 091 667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53 009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-295 256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159026"/>
                  </a:ext>
                </a:extLst>
              </a:tr>
              <a:tr h="117900">
                <a:tc>
                  <a:txBody>
                    <a:bodyPr/>
                    <a:lstStyle/>
                    <a:p>
                      <a:pPr algn="ctr" fontAlgn="b"/>
                      <a:r>
                        <a:rPr lang="fr-FR" sz="1050" b="0" i="0" u="none" strike="noStrike">
                          <a:solidFill>
                            <a:srgbClr val="FFFFFF"/>
                          </a:solidFill>
                          <a:effectLst/>
                          <a:latin typeface="Calibri" panose="020F0502020204030204" pitchFamily="34" charset="0"/>
                        </a:rPr>
                        <a:t>25/02/2028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29/02/2028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11 091 667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53 592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-241 664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765525"/>
                  </a:ext>
                </a:extLst>
              </a:tr>
              <a:tr h="123795">
                <a:tc>
                  <a:txBody>
                    <a:bodyPr/>
                    <a:lstStyle/>
                    <a:p>
                      <a:pPr algn="ctr" fontAlgn="b"/>
                      <a:r>
                        <a:rPr lang="fr-FR" sz="1050" b="0" i="0" u="none" strike="noStrike">
                          <a:solidFill>
                            <a:srgbClr val="FFFFFF"/>
                          </a:solidFill>
                          <a:effectLst/>
                          <a:latin typeface="Calibri" panose="020F0502020204030204" pitchFamily="34" charset="0"/>
                        </a:rPr>
                        <a:t>29/05/2028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10 100 000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48 800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-192 864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149164"/>
                  </a:ext>
                </a:extLst>
              </a:tr>
              <a:tr h="123795">
                <a:tc>
                  <a:txBody>
                    <a:bodyPr/>
                    <a:lstStyle/>
                    <a:p>
                      <a:pPr algn="ctr" fontAlgn="b"/>
                      <a:r>
                        <a:rPr lang="fr-FR" sz="1050" b="0" i="0" u="none" strike="noStrike">
                          <a:solidFill>
                            <a:srgbClr val="FFFFFF"/>
                          </a:solidFill>
                          <a:effectLst/>
                          <a:latin typeface="Calibri" panose="020F0502020204030204" pitchFamily="34" charset="0"/>
                        </a:rPr>
                        <a:t>29/08/2028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10 100 000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48 270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-144 594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556832"/>
                  </a:ext>
                </a:extLst>
              </a:tr>
              <a:tr h="123795">
                <a:tc>
                  <a:txBody>
                    <a:bodyPr/>
                    <a:lstStyle/>
                    <a:p>
                      <a:pPr algn="ctr" fontAlgn="b"/>
                      <a:r>
                        <a:rPr lang="fr-FR" sz="1050" b="0" i="0" u="none" strike="noStrike">
                          <a:solidFill>
                            <a:srgbClr val="FFFFFF"/>
                          </a:solidFill>
                          <a:effectLst/>
                          <a:latin typeface="Calibri" panose="020F0502020204030204" pitchFamily="34" charset="0"/>
                        </a:rPr>
                        <a:t>28/11/2028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30/11/2028</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28/02/2029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28/02/2029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10 100 000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47 739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-96 855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299754"/>
                  </a:ext>
                </a:extLst>
              </a:tr>
              <a:tr h="123795">
                <a:tc>
                  <a:txBody>
                    <a:bodyPr/>
                    <a:lstStyle/>
                    <a:p>
                      <a:pPr algn="ctr" fontAlgn="b"/>
                      <a:r>
                        <a:rPr lang="fr-FR" sz="1050" b="0" i="0" u="none" strike="noStrike">
                          <a:solidFill>
                            <a:srgbClr val="FFFFFF"/>
                          </a:solidFill>
                          <a:effectLst/>
                          <a:latin typeface="Calibri" panose="020F0502020204030204" pitchFamily="34" charset="0"/>
                        </a:rPr>
                        <a:t>26/02/2029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28/02/2029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10 100 000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48 800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-48 055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990309"/>
                  </a:ext>
                </a:extLst>
              </a:tr>
              <a:tr h="117900">
                <a:tc>
                  <a:txBody>
                    <a:bodyPr/>
                    <a:lstStyle/>
                    <a:p>
                      <a:pPr algn="ctr" fontAlgn="b"/>
                      <a:r>
                        <a:rPr lang="fr-FR" sz="1050" b="0" i="0" u="none" strike="noStrike">
                          <a:solidFill>
                            <a:srgbClr val="FFFFFF"/>
                          </a:solidFill>
                          <a:effectLst/>
                          <a:latin typeface="Calibri" panose="020F0502020204030204" pitchFamily="34" charset="0"/>
                        </a:rPr>
                        <a:t>29/05/2029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31/05/2029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5 000 000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24 159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-23 896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371326"/>
                  </a:ext>
                </a:extLst>
              </a:tr>
              <a:tr h="123795">
                <a:tc>
                  <a:txBody>
                    <a:bodyPr/>
                    <a:lstStyle/>
                    <a:p>
                      <a:pPr algn="ctr" fontAlgn="b"/>
                      <a:r>
                        <a:rPr lang="fr-FR" sz="1050" b="0" i="0" u="none" strike="noStrike">
                          <a:solidFill>
                            <a:srgbClr val="FFFFFF"/>
                          </a:solidFill>
                          <a:effectLst/>
                          <a:latin typeface="Calibri" panose="020F0502020204030204" pitchFamily="34" charset="0"/>
                        </a:rPr>
                        <a:t>29/08/2029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31/08/2029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FFFFFF"/>
                          </a:solidFill>
                          <a:effectLst/>
                          <a:latin typeface="Calibri" panose="020F0502020204030204" pitchFamily="34" charset="0"/>
                        </a:rPr>
                        <a:t>30/11/2029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5 000 000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23 896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632787"/>
                  </a:ext>
                </a:extLst>
              </a:tr>
              <a:tr h="123795">
                <a:tc>
                  <a:txBody>
                    <a:bodyPr/>
                    <a:lstStyle/>
                    <a:p>
                      <a:pPr algn="l" fontAlgn="b"/>
                      <a:endParaRPr lang="fr-FR" sz="1050" b="0" i="0" u="none" strike="noStrike">
                        <a:solidFill>
                          <a:srgbClr val="000000"/>
                        </a:solidFill>
                        <a:effectLst/>
                        <a:latin typeface="Calibri" panose="020F0502020204030204" pitchFamily="34" charset="0"/>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50" b="0" i="0" u="none" strike="noStrike">
                        <a:solidFill>
                          <a:srgbClr val="000000"/>
                        </a:solidFill>
                        <a:effectLst/>
                        <a:latin typeface="Calibri" panose="020F0502020204030204" pitchFamily="34" charset="0"/>
                      </a:endParaRPr>
                    </a:p>
                  </a:txBody>
                  <a:tcPr marL="5895" marR="5895" marT="58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50" b="0" i="0" u="none" strike="noStrike">
                        <a:solidFill>
                          <a:srgbClr val="000000"/>
                        </a:solidFill>
                        <a:effectLst/>
                        <a:latin typeface="Calibri" panose="020F0502020204030204" pitchFamily="34" charset="0"/>
                      </a:endParaRPr>
                    </a:p>
                  </a:txBody>
                  <a:tcPr marL="5895" marR="5895" marT="58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50" b="0" i="0" u="none" strike="noStrike">
                        <a:solidFill>
                          <a:srgbClr val="000000"/>
                        </a:solidFill>
                        <a:effectLst/>
                        <a:latin typeface="Calibri" panose="020F0502020204030204" pitchFamily="34" charset="0"/>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50" b="0" i="0" u="none" strike="noStrike">
                        <a:solidFill>
                          <a:srgbClr val="000000"/>
                        </a:solidFill>
                        <a:effectLst/>
                        <a:latin typeface="Calibri" panose="020F0502020204030204" pitchFamily="34" charset="0"/>
                      </a:endParaRPr>
                    </a:p>
                  </a:txBody>
                  <a:tcPr marL="5895" marR="5895" marT="58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50" b="0" i="0" u="none" strike="noStrike">
                        <a:solidFill>
                          <a:srgbClr val="000000"/>
                        </a:solidFill>
                        <a:effectLst/>
                        <a:latin typeface="Calibri" panose="020F0502020204030204" pitchFamily="34" charset="0"/>
                      </a:endParaRPr>
                    </a:p>
                  </a:txBody>
                  <a:tcPr marL="5895" marR="5895" marT="58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50" b="0" i="0" u="none" strike="noStrike">
                        <a:solidFill>
                          <a:srgbClr val="000000"/>
                        </a:solidFill>
                        <a:effectLst/>
                        <a:latin typeface="Calibri" panose="020F0502020204030204" pitchFamily="34" charset="0"/>
                      </a:endParaRPr>
                    </a:p>
                  </a:txBody>
                  <a:tcPr marL="5895" marR="5895" marT="589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4529633"/>
                  </a:ext>
                </a:extLst>
              </a:tr>
              <a:tr h="117900">
                <a:tc>
                  <a:txBody>
                    <a:bodyPr/>
                    <a:lstStyle/>
                    <a:p>
                      <a:pPr algn="l" fontAlgn="b"/>
                      <a:endParaRPr lang="fr-FR" sz="1050" b="0" i="0" u="none" strike="noStrike">
                        <a:solidFill>
                          <a:srgbClr val="000000"/>
                        </a:solidFill>
                        <a:effectLst/>
                        <a:latin typeface="Calibri" panose="020F0502020204030204" pitchFamily="34" charset="0"/>
                      </a:endParaRPr>
                    </a:p>
                  </a:txBody>
                  <a:tcPr marL="5895" marR="5895" marT="58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050" b="0" i="0" u="none" strike="noStrike">
                          <a:solidFill>
                            <a:srgbClr val="FFFFFF"/>
                          </a:solidFill>
                          <a:effectLst/>
                          <a:latin typeface="Calibri" panose="020F0502020204030204" pitchFamily="34" charset="0"/>
                        </a:rPr>
                        <a:t>Prime lissée - H2 bis</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1,99%</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50" b="0" i="0" u="none" strike="noStrike">
                        <a:solidFill>
                          <a:srgbClr val="000000"/>
                        </a:solidFill>
                        <a:effectLst/>
                        <a:latin typeface="Calibri" panose="020F0502020204030204" pitchFamily="34" charset="0"/>
                      </a:endParaRP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050" b="0" i="0" u="none" strike="noStrike">
                          <a:solidFill>
                            <a:srgbClr val="FFFFFF"/>
                          </a:solidFill>
                          <a:effectLst/>
                          <a:latin typeface="Calibri" panose="020F0502020204030204" pitchFamily="34" charset="0"/>
                        </a:rPr>
                        <a:t>Total à payer</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050" b="0" i="0" u="none" strike="noStrike">
                          <a:solidFill>
                            <a:srgbClr val="000000"/>
                          </a:solidFill>
                          <a:effectLst/>
                          <a:latin typeface="Calibri" panose="020F0502020204030204" pitchFamily="34" charset="0"/>
                        </a:rPr>
                        <a:t>1 407 000 </a:t>
                      </a:r>
                    </a:p>
                  </a:txBody>
                  <a:tcPr marL="5895" marR="5895" marT="5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50" b="0" i="0" u="none" strike="noStrike" dirty="0">
                        <a:solidFill>
                          <a:srgbClr val="000000"/>
                        </a:solidFill>
                        <a:effectLst/>
                        <a:latin typeface="Calibri" panose="020F0502020204030204" pitchFamily="34" charset="0"/>
                      </a:endParaRPr>
                    </a:p>
                  </a:txBody>
                  <a:tcPr marL="5895" marR="5895" marT="589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968021"/>
                  </a:ext>
                </a:extLst>
              </a:tr>
            </a:tbl>
          </a:graphicData>
        </a:graphic>
      </p:graphicFrame>
      <p:sp>
        <p:nvSpPr>
          <p:cNvPr id="4" name="ZoneTexte 3">
            <a:extLst>
              <a:ext uri="{FF2B5EF4-FFF2-40B4-BE49-F238E27FC236}">
                <a16:creationId xmlns:a16="http://schemas.microsoft.com/office/drawing/2014/main" id="{95D5933C-D0A2-D3FA-B753-522E1C6E580A}"/>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411141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06F2795E-49DD-4CB5-8786-D326E3CFB6DE}"/>
              </a:ext>
            </a:extLst>
          </p:cNvPr>
          <p:cNvSpPr txBox="1"/>
          <p:nvPr/>
        </p:nvSpPr>
        <p:spPr>
          <a:xfrm>
            <a:off x="1685364" y="163797"/>
            <a:ext cx="5773271" cy="707886"/>
          </a:xfrm>
          <a:prstGeom prst="rect">
            <a:avLst/>
          </a:prstGeom>
          <a:noFill/>
        </p:spPr>
        <p:txBody>
          <a:bodyPr wrap="square" rtlCol="0">
            <a:spAutoFit/>
          </a:bodyPr>
          <a:lstStyle/>
          <a:p>
            <a:pPr algn="ctr"/>
            <a:r>
              <a:rPr lang="fr-FR" sz="2000" dirty="0">
                <a:latin typeface="Calibri" panose="020F0502020204030204" pitchFamily="34" charset="0"/>
              </a:rPr>
              <a:t>Simulation de frais financiers </a:t>
            </a:r>
          </a:p>
          <a:p>
            <a:pPr algn="ctr"/>
            <a:r>
              <a:rPr lang="fr-FR" sz="2000" dirty="0">
                <a:latin typeface="Calibri" panose="020F0502020204030204" pitchFamily="34" charset="0"/>
              </a:rPr>
              <a:t>avec quatre scénarios d’évolution des Euribor</a:t>
            </a:r>
          </a:p>
        </p:txBody>
      </p:sp>
      <p:sp>
        <p:nvSpPr>
          <p:cNvPr id="6" name="ZoneTexte 5">
            <a:extLst>
              <a:ext uri="{FF2B5EF4-FFF2-40B4-BE49-F238E27FC236}">
                <a16:creationId xmlns:a16="http://schemas.microsoft.com/office/drawing/2014/main" id="{665F397F-EC63-C6A7-B222-DAF085722113}"/>
              </a:ext>
            </a:extLst>
          </p:cNvPr>
          <p:cNvSpPr txBox="1"/>
          <p:nvPr/>
        </p:nvSpPr>
        <p:spPr>
          <a:xfrm>
            <a:off x="254538" y="5830033"/>
            <a:ext cx="8387437" cy="738664"/>
          </a:xfrm>
          <a:prstGeom prst="rect">
            <a:avLst/>
          </a:prstGeom>
          <a:solidFill>
            <a:srgbClr val="DFEFF7"/>
          </a:solidFill>
          <a:ln>
            <a:solidFill>
              <a:schemeClr val="bg1">
                <a:lumMod val="65000"/>
              </a:schemeClr>
            </a:solidFill>
          </a:ln>
        </p:spPr>
        <p:txBody>
          <a:bodyPr wrap="square" rtlCol="0">
            <a:spAutoFit/>
          </a:bodyPr>
          <a:lstStyle>
            <a:defPPr>
              <a:defRPr lang="en-US"/>
            </a:defPPr>
            <a:lvl1pPr algn="just">
              <a:defRPr sz="1200">
                <a:latin typeface="Calibri" panose="020F0502020204030204" pitchFamily="34" charset="0"/>
                <a:cs typeface="Calibri" panose="020F0502020204030204" pitchFamily="34" charset="0"/>
              </a:defRPr>
            </a:lvl1pPr>
          </a:lstStyle>
          <a:p>
            <a:r>
              <a:rPr lang="fr-FR" sz="1400" dirty="0"/>
              <a:t>Toutes les simulations de frais financiers incluent la marge de crédit </a:t>
            </a:r>
            <a:r>
              <a:rPr lang="fr-FR" sz="1400" b="1" dirty="0"/>
              <a:t>2,00%</a:t>
            </a:r>
            <a:r>
              <a:rPr lang="fr-FR" sz="1400" dirty="0"/>
              <a:t> (Tranche A), </a:t>
            </a:r>
            <a:r>
              <a:rPr lang="fr-FR" sz="1400" b="1" dirty="0"/>
              <a:t>2,75%</a:t>
            </a:r>
            <a:r>
              <a:rPr lang="fr-FR" sz="1400" dirty="0"/>
              <a:t> (Tranche B) et </a:t>
            </a:r>
            <a:r>
              <a:rPr lang="fr-FR" sz="1400" b="1" dirty="0"/>
              <a:t>4,50%</a:t>
            </a:r>
            <a:r>
              <a:rPr lang="fr-FR" sz="1400" dirty="0"/>
              <a:t> (Tranche C), l’impact de la variation des Euribor 3M, le coût de la couverture existante et  le coût de la couverture à mettre en place.</a:t>
            </a:r>
          </a:p>
        </p:txBody>
      </p:sp>
      <p:pic>
        <p:nvPicPr>
          <p:cNvPr id="8" name="Image 7">
            <a:extLst>
              <a:ext uri="{FF2B5EF4-FFF2-40B4-BE49-F238E27FC236}">
                <a16:creationId xmlns:a16="http://schemas.microsoft.com/office/drawing/2014/main" id="{7E56A746-660E-66B0-EB15-AD870916B80F}"/>
              </a:ext>
            </a:extLst>
          </p:cNvPr>
          <p:cNvPicPr>
            <a:picLocks noChangeAspect="1"/>
          </p:cNvPicPr>
          <p:nvPr/>
        </p:nvPicPr>
        <p:blipFill>
          <a:blip r:embed="rId2"/>
          <a:stretch>
            <a:fillRect/>
          </a:stretch>
        </p:blipFill>
        <p:spPr>
          <a:xfrm>
            <a:off x="254537" y="1165411"/>
            <a:ext cx="8387437" cy="4527175"/>
          </a:xfrm>
          <a:prstGeom prst="rect">
            <a:avLst/>
          </a:prstGeom>
        </p:spPr>
      </p:pic>
      <p:sp>
        <p:nvSpPr>
          <p:cNvPr id="5" name="ZoneTexte 4">
            <a:extLst>
              <a:ext uri="{FF2B5EF4-FFF2-40B4-BE49-F238E27FC236}">
                <a16:creationId xmlns:a16="http://schemas.microsoft.com/office/drawing/2014/main" id="{62B80AB2-3171-EA26-4858-089077CDD22E}"/>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227188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7337" y="285147"/>
            <a:ext cx="6029325" cy="461665"/>
          </a:xfrm>
          <a:prstGeom prst="rect">
            <a:avLst/>
          </a:prstGeom>
          <a:noFill/>
        </p:spPr>
        <p:txBody>
          <a:bodyPr wrap="square" rtlCol="0">
            <a:spAutoFit/>
          </a:bodyPr>
          <a:lstStyle/>
          <a:p>
            <a:pPr algn="ctr"/>
            <a:r>
              <a:rPr lang="fr-FR" sz="2400" dirty="0">
                <a:latin typeface="Calibri" panose="020F0502020204030204" pitchFamily="34" charset="0"/>
              </a:rPr>
              <a:t>Résumé des décisions prises</a:t>
            </a:r>
          </a:p>
        </p:txBody>
      </p:sp>
      <p:sp>
        <p:nvSpPr>
          <p:cNvPr id="18" name="ZoneTexte 17"/>
          <p:cNvSpPr txBox="1"/>
          <p:nvPr/>
        </p:nvSpPr>
        <p:spPr>
          <a:xfrm>
            <a:off x="212333" y="1855468"/>
            <a:ext cx="8743124" cy="3447098"/>
          </a:xfrm>
          <a:prstGeom prst="rect">
            <a:avLst/>
          </a:prstGeom>
          <a:noFill/>
          <a:ln>
            <a:solidFill>
              <a:schemeClr val="bg1">
                <a:lumMod val="50000"/>
              </a:schemeClr>
            </a:solidFill>
          </a:ln>
        </p:spPr>
        <p:txBody>
          <a:bodyPr wrap="square" rtlCol="0">
            <a:spAutoFit/>
          </a:bodyPr>
          <a:lstStyle/>
          <a:p>
            <a:pPr marL="285750" indent="-285750" algn="just">
              <a:spcBef>
                <a:spcPts val="1200"/>
              </a:spcBef>
              <a:buFont typeface="Wingdings" panose="05000000000000000000" pitchFamily="2" charset="2"/>
              <a:buChar char="q"/>
            </a:pPr>
            <a:r>
              <a:rPr lang="fr-FR" dirty="0">
                <a:latin typeface="Calibri" panose="020F0502020204030204" pitchFamily="34" charset="0"/>
              </a:rPr>
              <a:t>Nouvelle couverture mise en place sur un horizon de 4 ans pour réduire la sensibilité du groupe aux variations de taux d’intérêts, y compris négatifs, avec un objectif de couverture Cash Flow Hedge (couverture de flux futurs).</a:t>
            </a:r>
          </a:p>
          <a:p>
            <a:pPr marL="285750" indent="-285750" algn="just">
              <a:spcBef>
                <a:spcPts val="1200"/>
              </a:spcBef>
              <a:buFont typeface="Wingdings" panose="05000000000000000000" pitchFamily="2" charset="2"/>
              <a:buChar char="q"/>
            </a:pPr>
            <a:r>
              <a:rPr lang="fr-FR" dirty="0">
                <a:latin typeface="Calibri" panose="020F0502020204030204" pitchFamily="34" charset="0"/>
              </a:rPr>
              <a:t>Un cap avec plafond (strike) à 0% a été mis en place pour limiter le taux de financement sur la partie couverte. Ces produits prennent en compte le plancher à 0% sur les financements.</a:t>
            </a:r>
          </a:p>
          <a:p>
            <a:pPr marL="285750" indent="-285750" algn="just">
              <a:spcBef>
                <a:spcPts val="1200"/>
              </a:spcBef>
              <a:buFont typeface="Wingdings" panose="05000000000000000000" pitchFamily="2" charset="2"/>
              <a:buChar char="q"/>
            </a:pPr>
            <a:r>
              <a:rPr lang="fr-FR" dirty="0">
                <a:latin typeface="Calibri" panose="020F0502020204030204" pitchFamily="34" charset="0"/>
              </a:rPr>
              <a:t>L’ancienne couverture (Cap LCL échéance 2026) était indexée sur de l’Euribor 3 mois, cette dernière a été débouclée pour permettre au client de mettre en place une couverture sur de l’Euribor 6 mois pour couvrir ce nouveau financement. Le débouclement de cette couverture a entrainé une soulte versée en faveur du client de 435’000€.</a:t>
            </a:r>
          </a:p>
        </p:txBody>
      </p:sp>
    </p:spTree>
    <p:extLst>
      <p:ext uri="{BB962C8B-B14F-4D97-AF65-F5344CB8AC3E}">
        <p14:creationId xmlns:p14="http://schemas.microsoft.com/office/powerpoint/2010/main" val="2805452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06F2795E-49DD-4CB5-8786-D326E3CFB6DE}"/>
              </a:ext>
            </a:extLst>
          </p:cNvPr>
          <p:cNvSpPr txBox="1"/>
          <p:nvPr/>
        </p:nvSpPr>
        <p:spPr>
          <a:xfrm>
            <a:off x="2992940" y="190691"/>
            <a:ext cx="3145617" cy="707886"/>
          </a:xfrm>
          <a:prstGeom prst="rect">
            <a:avLst/>
          </a:prstGeom>
          <a:noFill/>
        </p:spPr>
        <p:txBody>
          <a:bodyPr wrap="square" rtlCol="0">
            <a:spAutoFit/>
          </a:bodyPr>
          <a:lstStyle/>
          <a:p>
            <a:pPr algn="ctr"/>
            <a:r>
              <a:rPr lang="fr-FR" sz="2000" dirty="0">
                <a:latin typeface="Calibri" panose="020F0502020204030204" pitchFamily="34" charset="0"/>
              </a:rPr>
              <a:t>Simulation frais financiers </a:t>
            </a:r>
          </a:p>
          <a:p>
            <a:pPr algn="ctr"/>
            <a:r>
              <a:rPr lang="fr-FR" sz="2000" dirty="0">
                <a:latin typeface="Calibri" panose="020F0502020204030204" pitchFamily="34" charset="0"/>
              </a:rPr>
              <a:t>avec Euribor constant</a:t>
            </a:r>
          </a:p>
        </p:txBody>
      </p:sp>
      <p:pic>
        <p:nvPicPr>
          <p:cNvPr id="23" name="Image 22">
            <a:extLst>
              <a:ext uri="{FF2B5EF4-FFF2-40B4-BE49-F238E27FC236}">
                <a16:creationId xmlns:a16="http://schemas.microsoft.com/office/drawing/2014/main" id="{9CA7C99E-8D84-1785-80DD-B6230F8FFE59}"/>
              </a:ext>
            </a:extLst>
          </p:cNvPr>
          <p:cNvPicPr>
            <a:picLocks noChangeAspect="1"/>
          </p:cNvPicPr>
          <p:nvPr/>
        </p:nvPicPr>
        <p:blipFill>
          <a:blip r:embed="rId2"/>
          <a:stretch>
            <a:fillRect/>
          </a:stretch>
        </p:blipFill>
        <p:spPr>
          <a:xfrm>
            <a:off x="6111986" y="800100"/>
            <a:ext cx="2988001" cy="664289"/>
          </a:xfrm>
          <a:prstGeom prst="rect">
            <a:avLst/>
          </a:prstGeom>
        </p:spPr>
      </p:pic>
      <p:pic>
        <p:nvPicPr>
          <p:cNvPr id="51" name="Image 50">
            <a:extLst>
              <a:ext uri="{FF2B5EF4-FFF2-40B4-BE49-F238E27FC236}">
                <a16:creationId xmlns:a16="http://schemas.microsoft.com/office/drawing/2014/main" id="{A34D0AE6-8554-C172-4F4E-968DC2F95772}"/>
              </a:ext>
            </a:extLst>
          </p:cNvPr>
          <p:cNvPicPr preferRelativeResize="0">
            <a:picLocks/>
          </p:cNvPicPr>
          <p:nvPr/>
        </p:nvPicPr>
        <p:blipFill>
          <a:blip r:embed="rId3"/>
          <a:stretch>
            <a:fillRect/>
          </a:stretch>
        </p:blipFill>
        <p:spPr>
          <a:xfrm>
            <a:off x="40738" y="1523714"/>
            <a:ext cx="2988000" cy="2412000"/>
          </a:xfrm>
          <a:prstGeom prst="rect">
            <a:avLst/>
          </a:prstGeom>
        </p:spPr>
      </p:pic>
      <p:pic>
        <p:nvPicPr>
          <p:cNvPr id="52" name="Image 51">
            <a:extLst>
              <a:ext uri="{FF2B5EF4-FFF2-40B4-BE49-F238E27FC236}">
                <a16:creationId xmlns:a16="http://schemas.microsoft.com/office/drawing/2014/main" id="{D693DD4D-A9C5-2B9A-C81D-73DFD53DCE6C}"/>
              </a:ext>
            </a:extLst>
          </p:cNvPr>
          <p:cNvPicPr preferRelativeResize="0">
            <a:picLocks/>
          </p:cNvPicPr>
          <p:nvPr/>
        </p:nvPicPr>
        <p:blipFill>
          <a:blip r:embed="rId4"/>
          <a:stretch>
            <a:fillRect/>
          </a:stretch>
        </p:blipFill>
        <p:spPr>
          <a:xfrm>
            <a:off x="3076362" y="1523714"/>
            <a:ext cx="2988000" cy="2412000"/>
          </a:xfrm>
          <a:prstGeom prst="rect">
            <a:avLst/>
          </a:prstGeom>
        </p:spPr>
      </p:pic>
      <p:pic>
        <p:nvPicPr>
          <p:cNvPr id="53" name="Image 52">
            <a:extLst>
              <a:ext uri="{FF2B5EF4-FFF2-40B4-BE49-F238E27FC236}">
                <a16:creationId xmlns:a16="http://schemas.microsoft.com/office/drawing/2014/main" id="{9A28018B-5377-B2DE-08A8-780252F5760C}"/>
              </a:ext>
            </a:extLst>
          </p:cNvPr>
          <p:cNvPicPr preferRelativeResize="0">
            <a:picLocks/>
          </p:cNvPicPr>
          <p:nvPr/>
        </p:nvPicPr>
        <p:blipFill>
          <a:blip r:embed="rId5"/>
          <a:stretch>
            <a:fillRect/>
          </a:stretch>
        </p:blipFill>
        <p:spPr>
          <a:xfrm>
            <a:off x="6111987" y="1523714"/>
            <a:ext cx="2988000" cy="2412000"/>
          </a:xfrm>
          <a:prstGeom prst="rect">
            <a:avLst/>
          </a:prstGeom>
        </p:spPr>
      </p:pic>
      <p:pic>
        <p:nvPicPr>
          <p:cNvPr id="54" name="Image 53">
            <a:extLst>
              <a:ext uri="{FF2B5EF4-FFF2-40B4-BE49-F238E27FC236}">
                <a16:creationId xmlns:a16="http://schemas.microsoft.com/office/drawing/2014/main" id="{031933BF-EDD9-EC10-408C-2433F9E28A3D}"/>
              </a:ext>
            </a:extLst>
          </p:cNvPr>
          <p:cNvPicPr preferRelativeResize="0">
            <a:picLocks/>
          </p:cNvPicPr>
          <p:nvPr/>
        </p:nvPicPr>
        <p:blipFill>
          <a:blip r:embed="rId6"/>
          <a:stretch>
            <a:fillRect/>
          </a:stretch>
        </p:blipFill>
        <p:spPr>
          <a:xfrm>
            <a:off x="40737" y="3995038"/>
            <a:ext cx="2988000" cy="2412000"/>
          </a:xfrm>
          <a:prstGeom prst="rect">
            <a:avLst/>
          </a:prstGeom>
        </p:spPr>
      </p:pic>
      <p:pic>
        <p:nvPicPr>
          <p:cNvPr id="55" name="Image 54">
            <a:extLst>
              <a:ext uri="{FF2B5EF4-FFF2-40B4-BE49-F238E27FC236}">
                <a16:creationId xmlns:a16="http://schemas.microsoft.com/office/drawing/2014/main" id="{5D2B1D51-B2DE-839F-C52D-776E6B59BB45}"/>
              </a:ext>
            </a:extLst>
          </p:cNvPr>
          <p:cNvPicPr preferRelativeResize="0">
            <a:picLocks/>
          </p:cNvPicPr>
          <p:nvPr/>
        </p:nvPicPr>
        <p:blipFill>
          <a:blip r:embed="rId7"/>
          <a:stretch>
            <a:fillRect/>
          </a:stretch>
        </p:blipFill>
        <p:spPr>
          <a:xfrm>
            <a:off x="3076362" y="3995038"/>
            <a:ext cx="2988000" cy="2412000"/>
          </a:xfrm>
          <a:prstGeom prst="rect">
            <a:avLst/>
          </a:prstGeom>
        </p:spPr>
      </p:pic>
      <p:pic>
        <p:nvPicPr>
          <p:cNvPr id="56" name="Image 55">
            <a:extLst>
              <a:ext uri="{FF2B5EF4-FFF2-40B4-BE49-F238E27FC236}">
                <a16:creationId xmlns:a16="http://schemas.microsoft.com/office/drawing/2014/main" id="{C68E7ABE-40F5-79AD-292D-A0893CDA8E42}"/>
              </a:ext>
            </a:extLst>
          </p:cNvPr>
          <p:cNvPicPr preferRelativeResize="0">
            <a:picLocks/>
          </p:cNvPicPr>
          <p:nvPr/>
        </p:nvPicPr>
        <p:blipFill>
          <a:blip r:embed="rId8"/>
          <a:stretch>
            <a:fillRect/>
          </a:stretch>
        </p:blipFill>
        <p:spPr>
          <a:xfrm>
            <a:off x="6111987" y="3995038"/>
            <a:ext cx="2988000" cy="2412000"/>
          </a:xfrm>
          <a:prstGeom prst="rect">
            <a:avLst/>
          </a:prstGeom>
        </p:spPr>
      </p:pic>
      <p:sp>
        <p:nvSpPr>
          <p:cNvPr id="10" name="ZoneTexte 9">
            <a:extLst>
              <a:ext uri="{FF2B5EF4-FFF2-40B4-BE49-F238E27FC236}">
                <a16:creationId xmlns:a16="http://schemas.microsoft.com/office/drawing/2014/main" id="{CC93FB32-DD0B-BCB5-F694-8AEFDE0AA06E}"/>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84916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EA44BCC2-E0A9-54FF-2C2A-F8A8A22C8127}"/>
              </a:ext>
            </a:extLst>
          </p:cNvPr>
          <p:cNvSpPr txBox="1"/>
          <p:nvPr/>
        </p:nvSpPr>
        <p:spPr>
          <a:xfrm>
            <a:off x="1550485" y="192011"/>
            <a:ext cx="6029325" cy="707886"/>
          </a:xfrm>
          <a:prstGeom prst="rect">
            <a:avLst/>
          </a:prstGeom>
          <a:noFill/>
        </p:spPr>
        <p:txBody>
          <a:bodyPr wrap="square" rtlCol="0">
            <a:spAutoFit/>
          </a:bodyPr>
          <a:lstStyle/>
          <a:p>
            <a:pPr algn="ctr"/>
            <a:r>
              <a:rPr lang="fr-FR" sz="2000" dirty="0">
                <a:latin typeface="Calibri" panose="020F0502020204030204" pitchFamily="34" charset="0"/>
              </a:rPr>
              <a:t>Simulation frais financiers selon la courbe</a:t>
            </a:r>
          </a:p>
          <a:p>
            <a:pPr algn="ctr"/>
            <a:r>
              <a:rPr lang="fr-FR" sz="2000" dirty="0">
                <a:latin typeface="Calibri" panose="020F0502020204030204" pitchFamily="34" charset="0"/>
              </a:rPr>
              <a:t> </a:t>
            </a:r>
            <a:r>
              <a:rPr lang="fr-FR" sz="2000" b="1" dirty="0">
                <a:latin typeface="Calibri" panose="020F0502020204030204" pitchFamily="34" charset="0"/>
              </a:rPr>
              <a:t>intermédiaire</a:t>
            </a:r>
            <a:r>
              <a:rPr lang="fr-FR" sz="2000" dirty="0">
                <a:latin typeface="Calibri" panose="020F0502020204030204" pitchFamily="34" charset="0"/>
              </a:rPr>
              <a:t> des Euribor projetés</a:t>
            </a:r>
          </a:p>
        </p:txBody>
      </p:sp>
      <p:pic>
        <p:nvPicPr>
          <p:cNvPr id="18" name="Image 17">
            <a:extLst>
              <a:ext uri="{FF2B5EF4-FFF2-40B4-BE49-F238E27FC236}">
                <a16:creationId xmlns:a16="http://schemas.microsoft.com/office/drawing/2014/main" id="{70D53A02-C082-83A7-CBC8-78B14FB54BD8}"/>
              </a:ext>
            </a:extLst>
          </p:cNvPr>
          <p:cNvPicPr>
            <a:picLocks noChangeAspect="1"/>
          </p:cNvPicPr>
          <p:nvPr/>
        </p:nvPicPr>
        <p:blipFill>
          <a:blip r:embed="rId2"/>
          <a:stretch>
            <a:fillRect/>
          </a:stretch>
        </p:blipFill>
        <p:spPr>
          <a:xfrm>
            <a:off x="6111988" y="800100"/>
            <a:ext cx="2988000" cy="664289"/>
          </a:xfrm>
          <a:prstGeom prst="rect">
            <a:avLst/>
          </a:prstGeom>
        </p:spPr>
      </p:pic>
      <p:pic>
        <p:nvPicPr>
          <p:cNvPr id="39" name="Image 38">
            <a:extLst>
              <a:ext uri="{FF2B5EF4-FFF2-40B4-BE49-F238E27FC236}">
                <a16:creationId xmlns:a16="http://schemas.microsoft.com/office/drawing/2014/main" id="{BE05F6B1-AF2A-C3CA-310D-859AE1237BDE}"/>
              </a:ext>
            </a:extLst>
          </p:cNvPr>
          <p:cNvPicPr preferRelativeResize="0">
            <a:picLocks/>
          </p:cNvPicPr>
          <p:nvPr/>
        </p:nvPicPr>
        <p:blipFill>
          <a:blip r:embed="rId3"/>
          <a:stretch>
            <a:fillRect/>
          </a:stretch>
        </p:blipFill>
        <p:spPr>
          <a:xfrm>
            <a:off x="40738" y="1523714"/>
            <a:ext cx="2988000" cy="2412000"/>
          </a:xfrm>
          <a:prstGeom prst="rect">
            <a:avLst/>
          </a:prstGeom>
        </p:spPr>
      </p:pic>
      <p:pic>
        <p:nvPicPr>
          <p:cNvPr id="40" name="Image 39">
            <a:extLst>
              <a:ext uri="{FF2B5EF4-FFF2-40B4-BE49-F238E27FC236}">
                <a16:creationId xmlns:a16="http://schemas.microsoft.com/office/drawing/2014/main" id="{DF8F909D-6EE0-6D29-5074-617A6EA86A8F}"/>
              </a:ext>
            </a:extLst>
          </p:cNvPr>
          <p:cNvPicPr preferRelativeResize="0">
            <a:picLocks/>
          </p:cNvPicPr>
          <p:nvPr/>
        </p:nvPicPr>
        <p:blipFill>
          <a:blip r:embed="rId4"/>
          <a:stretch>
            <a:fillRect/>
          </a:stretch>
        </p:blipFill>
        <p:spPr>
          <a:xfrm>
            <a:off x="3078000" y="1523714"/>
            <a:ext cx="2988000" cy="2412000"/>
          </a:xfrm>
          <a:prstGeom prst="rect">
            <a:avLst/>
          </a:prstGeom>
        </p:spPr>
      </p:pic>
      <p:pic>
        <p:nvPicPr>
          <p:cNvPr id="41" name="Image 40">
            <a:extLst>
              <a:ext uri="{FF2B5EF4-FFF2-40B4-BE49-F238E27FC236}">
                <a16:creationId xmlns:a16="http://schemas.microsoft.com/office/drawing/2014/main" id="{6DFA60AB-E234-01A8-A74D-9625C4620EB8}"/>
              </a:ext>
            </a:extLst>
          </p:cNvPr>
          <p:cNvPicPr preferRelativeResize="0">
            <a:picLocks/>
          </p:cNvPicPr>
          <p:nvPr/>
        </p:nvPicPr>
        <p:blipFill>
          <a:blip r:embed="rId5"/>
          <a:stretch>
            <a:fillRect/>
          </a:stretch>
        </p:blipFill>
        <p:spPr>
          <a:xfrm>
            <a:off x="6111987" y="1523714"/>
            <a:ext cx="2988000" cy="2412000"/>
          </a:xfrm>
          <a:prstGeom prst="rect">
            <a:avLst/>
          </a:prstGeom>
        </p:spPr>
      </p:pic>
      <p:pic>
        <p:nvPicPr>
          <p:cNvPr id="42" name="Image 41">
            <a:extLst>
              <a:ext uri="{FF2B5EF4-FFF2-40B4-BE49-F238E27FC236}">
                <a16:creationId xmlns:a16="http://schemas.microsoft.com/office/drawing/2014/main" id="{CFC408F7-9145-55CE-392A-1762EB1E1BF6}"/>
              </a:ext>
            </a:extLst>
          </p:cNvPr>
          <p:cNvPicPr preferRelativeResize="0">
            <a:picLocks/>
          </p:cNvPicPr>
          <p:nvPr/>
        </p:nvPicPr>
        <p:blipFill>
          <a:blip r:embed="rId6"/>
          <a:stretch>
            <a:fillRect/>
          </a:stretch>
        </p:blipFill>
        <p:spPr>
          <a:xfrm>
            <a:off x="40738" y="3995038"/>
            <a:ext cx="2988000" cy="2412000"/>
          </a:xfrm>
          <a:prstGeom prst="rect">
            <a:avLst/>
          </a:prstGeom>
        </p:spPr>
      </p:pic>
      <p:pic>
        <p:nvPicPr>
          <p:cNvPr id="43" name="Image 42">
            <a:extLst>
              <a:ext uri="{FF2B5EF4-FFF2-40B4-BE49-F238E27FC236}">
                <a16:creationId xmlns:a16="http://schemas.microsoft.com/office/drawing/2014/main" id="{12EC5204-C847-1524-F284-4C53013357F1}"/>
              </a:ext>
            </a:extLst>
          </p:cNvPr>
          <p:cNvPicPr preferRelativeResize="0">
            <a:picLocks/>
          </p:cNvPicPr>
          <p:nvPr/>
        </p:nvPicPr>
        <p:blipFill>
          <a:blip r:embed="rId7"/>
          <a:stretch>
            <a:fillRect/>
          </a:stretch>
        </p:blipFill>
        <p:spPr>
          <a:xfrm>
            <a:off x="3076362" y="3995038"/>
            <a:ext cx="2988000" cy="2412000"/>
          </a:xfrm>
          <a:prstGeom prst="rect">
            <a:avLst/>
          </a:prstGeom>
        </p:spPr>
      </p:pic>
      <p:pic>
        <p:nvPicPr>
          <p:cNvPr id="44" name="Image 43">
            <a:extLst>
              <a:ext uri="{FF2B5EF4-FFF2-40B4-BE49-F238E27FC236}">
                <a16:creationId xmlns:a16="http://schemas.microsoft.com/office/drawing/2014/main" id="{CD332444-F532-80C0-F64E-08D79F47F77F}"/>
              </a:ext>
            </a:extLst>
          </p:cNvPr>
          <p:cNvPicPr preferRelativeResize="0">
            <a:picLocks/>
          </p:cNvPicPr>
          <p:nvPr/>
        </p:nvPicPr>
        <p:blipFill>
          <a:blip r:embed="rId8"/>
          <a:stretch>
            <a:fillRect/>
          </a:stretch>
        </p:blipFill>
        <p:spPr>
          <a:xfrm>
            <a:off x="6111987" y="3995038"/>
            <a:ext cx="2988000" cy="2412000"/>
          </a:xfrm>
          <a:prstGeom prst="rect">
            <a:avLst/>
          </a:prstGeom>
        </p:spPr>
      </p:pic>
      <p:sp>
        <p:nvSpPr>
          <p:cNvPr id="10" name="ZoneTexte 9">
            <a:extLst>
              <a:ext uri="{FF2B5EF4-FFF2-40B4-BE49-F238E27FC236}">
                <a16:creationId xmlns:a16="http://schemas.microsoft.com/office/drawing/2014/main" id="{C1859381-67C9-011D-9FF0-2A962D025FA8}"/>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7763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9ACB327B-707F-0DB1-68A9-C53EE83EA7B5}"/>
              </a:ext>
            </a:extLst>
          </p:cNvPr>
          <p:cNvSpPr txBox="1"/>
          <p:nvPr/>
        </p:nvSpPr>
        <p:spPr>
          <a:xfrm>
            <a:off x="1550485" y="192011"/>
            <a:ext cx="6029325" cy="707886"/>
          </a:xfrm>
          <a:prstGeom prst="rect">
            <a:avLst/>
          </a:prstGeom>
          <a:noFill/>
        </p:spPr>
        <p:txBody>
          <a:bodyPr wrap="square" rtlCol="0">
            <a:spAutoFit/>
          </a:bodyPr>
          <a:lstStyle/>
          <a:p>
            <a:pPr algn="ctr"/>
            <a:r>
              <a:rPr lang="fr-FR" sz="2000" dirty="0">
                <a:latin typeface="Calibri" panose="020F0502020204030204" pitchFamily="34" charset="0"/>
              </a:rPr>
              <a:t>Simulation frais financiers selon la courbe</a:t>
            </a:r>
          </a:p>
          <a:p>
            <a:pPr algn="ctr"/>
            <a:r>
              <a:rPr lang="fr-FR" sz="2000" dirty="0">
                <a:latin typeface="Calibri" panose="020F0502020204030204" pitchFamily="34" charset="0"/>
              </a:rPr>
              <a:t>des Euribor projetés</a:t>
            </a:r>
          </a:p>
        </p:txBody>
      </p:sp>
      <p:pic>
        <p:nvPicPr>
          <p:cNvPr id="15" name="Image 14">
            <a:extLst>
              <a:ext uri="{FF2B5EF4-FFF2-40B4-BE49-F238E27FC236}">
                <a16:creationId xmlns:a16="http://schemas.microsoft.com/office/drawing/2014/main" id="{5DE85673-B43C-D68C-28FF-0D16B991F4B1}"/>
              </a:ext>
            </a:extLst>
          </p:cNvPr>
          <p:cNvPicPr>
            <a:picLocks noChangeAspect="1"/>
          </p:cNvPicPr>
          <p:nvPr/>
        </p:nvPicPr>
        <p:blipFill>
          <a:blip r:embed="rId2"/>
          <a:stretch>
            <a:fillRect/>
          </a:stretch>
        </p:blipFill>
        <p:spPr>
          <a:xfrm>
            <a:off x="6111988" y="800100"/>
            <a:ext cx="2988000" cy="664289"/>
          </a:xfrm>
          <a:prstGeom prst="rect">
            <a:avLst/>
          </a:prstGeom>
        </p:spPr>
      </p:pic>
      <p:pic>
        <p:nvPicPr>
          <p:cNvPr id="31" name="Image 30">
            <a:extLst>
              <a:ext uri="{FF2B5EF4-FFF2-40B4-BE49-F238E27FC236}">
                <a16:creationId xmlns:a16="http://schemas.microsoft.com/office/drawing/2014/main" id="{C89947A9-549A-C5B6-C9F7-AB8D76B4567A}"/>
              </a:ext>
            </a:extLst>
          </p:cNvPr>
          <p:cNvPicPr preferRelativeResize="0">
            <a:picLocks/>
          </p:cNvPicPr>
          <p:nvPr/>
        </p:nvPicPr>
        <p:blipFill>
          <a:blip r:embed="rId3"/>
          <a:stretch>
            <a:fillRect/>
          </a:stretch>
        </p:blipFill>
        <p:spPr>
          <a:xfrm>
            <a:off x="40737" y="1523714"/>
            <a:ext cx="2988000" cy="2412000"/>
          </a:xfrm>
          <a:prstGeom prst="rect">
            <a:avLst/>
          </a:prstGeom>
        </p:spPr>
      </p:pic>
      <p:pic>
        <p:nvPicPr>
          <p:cNvPr id="32" name="Image 31">
            <a:extLst>
              <a:ext uri="{FF2B5EF4-FFF2-40B4-BE49-F238E27FC236}">
                <a16:creationId xmlns:a16="http://schemas.microsoft.com/office/drawing/2014/main" id="{71D27EDC-BB7C-79AC-A455-4CF5B4AD5713}"/>
              </a:ext>
            </a:extLst>
          </p:cNvPr>
          <p:cNvPicPr preferRelativeResize="0">
            <a:picLocks/>
          </p:cNvPicPr>
          <p:nvPr/>
        </p:nvPicPr>
        <p:blipFill>
          <a:blip r:embed="rId4"/>
          <a:stretch>
            <a:fillRect/>
          </a:stretch>
        </p:blipFill>
        <p:spPr>
          <a:xfrm>
            <a:off x="3076362" y="1523714"/>
            <a:ext cx="2988000" cy="2412000"/>
          </a:xfrm>
          <a:prstGeom prst="rect">
            <a:avLst/>
          </a:prstGeom>
        </p:spPr>
      </p:pic>
      <p:pic>
        <p:nvPicPr>
          <p:cNvPr id="33" name="Image 32">
            <a:extLst>
              <a:ext uri="{FF2B5EF4-FFF2-40B4-BE49-F238E27FC236}">
                <a16:creationId xmlns:a16="http://schemas.microsoft.com/office/drawing/2014/main" id="{CAF28954-5577-E4D5-0D32-81E9C0992A73}"/>
              </a:ext>
            </a:extLst>
          </p:cNvPr>
          <p:cNvPicPr preferRelativeResize="0">
            <a:picLocks/>
          </p:cNvPicPr>
          <p:nvPr/>
        </p:nvPicPr>
        <p:blipFill>
          <a:blip r:embed="rId5"/>
          <a:stretch>
            <a:fillRect/>
          </a:stretch>
        </p:blipFill>
        <p:spPr>
          <a:xfrm>
            <a:off x="6111987" y="1523714"/>
            <a:ext cx="2988000" cy="2412000"/>
          </a:xfrm>
          <a:prstGeom prst="rect">
            <a:avLst/>
          </a:prstGeom>
        </p:spPr>
      </p:pic>
      <p:pic>
        <p:nvPicPr>
          <p:cNvPr id="34" name="Image 33">
            <a:extLst>
              <a:ext uri="{FF2B5EF4-FFF2-40B4-BE49-F238E27FC236}">
                <a16:creationId xmlns:a16="http://schemas.microsoft.com/office/drawing/2014/main" id="{28D74517-E6FD-827B-D4D9-D69B3D179C6C}"/>
              </a:ext>
            </a:extLst>
          </p:cNvPr>
          <p:cNvPicPr preferRelativeResize="0">
            <a:picLocks/>
          </p:cNvPicPr>
          <p:nvPr/>
        </p:nvPicPr>
        <p:blipFill>
          <a:blip r:embed="rId6"/>
          <a:stretch>
            <a:fillRect/>
          </a:stretch>
        </p:blipFill>
        <p:spPr>
          <a:xfrm>
            <a:off x="40737" y="3995038"/>
            <a:ext cx="2988000" cy="2412000"/>
          </a:xfrm>
          <a:prstGeom prst="rect">
            <a:avLst/>
          </a:prstGeom>
        </p:spPr>
      </p:pic>
      <p:pic>
        <p:nvPicPr>
          <p:cNvPr id="35" name="Image 34">
            <a:extLst>
              <a:ext uri="{FF2B5EF4-FFF2-40B4-BE49-F238E27FC236}">
                <a16:creationId xmlns:a16="http://schemas.microsoft.com/office/drawing/2014/main" id="{0ADD87F0-240A-B48C-052A-6D3BBECDAF49}"/>
              </a:ext>
            </a:extLst>
          </p:cNvPr>
          <p:cNvPicPr preferRelativeResize="0">
            <a:picLocks/>
          </p:cNvPicPr>
          <p:nvPr/>
        </p:nvPicPr>
        <p:blipFill>
          <a:blip r:embed="rId7"/>
          <a:stretch>
            <a:fillRect/>
          </a:stretch>
        </p:blipFill>
        <p:spPr>
          <a:xfrm>
            <a:off x="3076362" y="3995038"/>
            <a:ext cx="2988000" cy="2412000"/>
          </a:xfrm>
          <a:prstGeom prst="rect">
            <a:avLst/>
          </a:prstGeom>
        </p:spPr>
      </p:pic>
      <p:pic>
        <p:nvPicPr>
          <p:cNvPr id="36" name="Image 35">
            <a:extLst>
              <a:ext uri="{FF2B5EF4-FFF2-40B4-BE49-F238E27FC236}">
                <a16:creationId xmlns:a16="http://schemas.microsoft.com/office/drawing/2014/main" id="{4B76B70A-F545-4A22-F27C-E19177B7D215}"/>
              </a:ext>
            </a:extLst>
          </p:cNvPr>
          <p:cNvPicPr preferRelativeResize="0">
            <a:picLocks/>
          </p:cNvPicPr>
          <p:nvPr/>
        </p:nvPicPr>
        <p:blipFill>
          <a:blip r:embed="rId8"/>
          <a:stretch>
            <a:fillRect/>
          </a:stretch>
        </p:blipFill>
        <p:spPr>
          <a:xfrm>
            <a:off x="6111987" y="3995038"/>
            <a:ext cx="2988000" cy="2412000"/>
          </a:xfrm>
          <a:prstGeom prst="rect">
            <a:avLst/>
          </a:prstGeom>
        </p:spPr>
      </p:pic>
      <p:sp>
        <p:nvSpPr>
          <p:cNvPr id="10" name="ZoneTexte 9">
            <a:extLst>
              <a:ext uri="{FF2B5EF4-FFF2-40B4-BE49-F238E27FC236}">
                <a16:creationId xmlns:a16="http://schemas.microsoft.com/office/drawing/2014/main" id="{BA026383-8345-122B-04B9-B9EBE4D6DBD9}"/>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793529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D8DCA185-05FE-289C-73B9-CE030A3F3C75}"/>
              </a:ext>
            </a:extLst>
          </p:cNvPr>
          <p:cNvSpPr txBox="1"/>
          <p:nvPr/>
        </p:nvSpPr>
        <p:spPr>
          <a:xfrm>
            <a:off x="1550485" y="192011"/>
            <a:ext cx="6029325" cy="707886"/>
          </a:xfrm>
          <a:prstGeom prst="rect">
            <a:avLst/>
          </a:prstGeom>
          <a:noFill/>
        </p:spPr>
        <p:txBody>
          <a:bodyPr wrap="square" rtlCol="0">
            <a:spAutoFit/>
          </a:bodyPr>
          <a:lstStyle/>
          <a:p>
            <a:pPr algn="ctr"/>
            <a:r>
              <a:rPr lang="fr-FR" sz="2000" dirty="0">
                <a:latin typeface="Calibri" panose="020F0502020204030204" pitchFamily="34" charset="0"/>
              </a:rPr>
              <a:t>Simulation frais financiers selon la courbe </a:t>
            </a:r>
          </a:p>
          <a:p>
            <a:pPr algn="ctr"/>
            <a:r>
              <a:rPr lang="fr-FR" sz="2000" dirty="0">
                <a:latin typeface="Calibri" panose="020F0502020204030204" pitchFamily="34" charset="0"/>
              </a:rPr>
              <a:t>des Euribor projetés +2%</a:t>
            </a:r>
          </a:p>
        </p:txBody>
      </p:sp>
      <p:pic>
        <p:nvPicPr>
          <p:cNvPr id="24" name="Image 23">
            <a:extLst>
              <a:ext uri="{FF2B5EF4-FFF2-40B4-BE49-F238E27FC236}">
                <a16:creationId xmlns:a16="http://schemas.microsoft.com/office/drawing/2014/main" id="{C556E062-F71D-D32C-1FC4-52E7730FCF2D}"/>
              </a:ext>
            </a:extLst>
          </p:cNvPr>
          <p:cNvPicPr>
            <a:picLocks noChangeAspect="1"/>
          </p:cNvPicPr>
          <p:nvPr/>
        </p:nvPicPr>
        <p:blipFill>
          <a:blip r:embed="rId2"/>
          <a:stretch>
            <a:fillRect/>
          </a:stretch>
        </p:blipFill>
        <p:spPr>
          <a:xfrm>
            <a:off x="6111988" y="800100"/>
            <a:ext cx="2988000" cy="664289"/>
          </a:xfrm>
          <a:prstGeom prst="rect">
            <a:avLst/>
          </a:prstGeom>
        </p:spPr>
      </p:pic>
      <p:pic>
        <p:nvPicPr>
          <p:cNvPr id="31" name="Image 30">
            <a:extLst>
              <a:ext uri="{FF2B5EF4-FFF2-40B4-BE49-F238E27FC236}">
                <a16:creationId xmlns:a16="http://schemas.microsoft.com/office/drawing/2014/main" id="{04212D27-1848-9E44-0CA1-F2823C31DB3D}"/>
              </a:ext>
            </a:extLst>
          </p:cNvPr>
          <p:cNvPicPr preferRelativeResize="0">
            <a:picLocks/>
          </p:cNvPicPr>
          <p:nvPr/>
        </p:nvPicPr>
        <p:blipFill>
          <a:blip r:embed="rId3"/>
          <a:stretch>
            <a:fillRect/>
          </a:stretch>
        </p:blipFill>
        <p:spPr>
          <a:xfrm>
            <a:off x="40739" y="1523713"/>
            <a:ext cx="2988000" cy="2412000"/>
          </a:xfrm>
          <a:prstGeom prst="rect">
            <a:avLst/>
          </a:prstGeom>
        </p:spPr>
      </p:pic>
      <p:pic>
        <p:nvPicPr>
          <p:cNvPr id="32" name="Image 31">
            <a:extLst>
              <a:ext uri="{FF2B5EF4-FFF2-40B4-BE49-F238E27FC236}">
                <a16:creationId xmlns:a16="http://schemas.microsoft.com/office/drawing/2014/main" id="{1C95D603-1F74-357A-356E-84FF9CAA8553}"/>
              </a:ext>
            </a:extLst>
          </p:cNvPr>
          <p:cNvPicPr preferRelativeResize="0">
            <a:picLocks/>
          </p:cNvPicPr>
          <p:nvPr/>
        </p:nvPicPr>
        <p:blipFill>
          <a:blip r:embed="rId4"/>
          <a:stretch>
            <a:fillRect/>
          </a:stretch>
        </p:blipFill>
        <p:spPr>
          <a:xfrm>
            <a:off x="3078000" y="1523713"/>
            <a:ext cx="2988000" cy="2412000"/>
          </a:xfrm>
          <a:prstGeom prst="rect">
            <a:avLst/>
          </a:prstGeom>
        </p:spPr>
      </p:pic>
      <p:pic>
        <p:nvPicPr>
          <p:cNvPr id="33" name="Image 32">
            <a:extLst>
              <a:ext uri="{FF2B5EF4-FFF2-40B4-BE49-F238E27FC236}">
                <a16:creationId xmlns:a16="http://schemas.microsoft.com/office/drawing/2014/main" id="{C68D502B-7902-8969-2EB6-7604C677C2C6}"/>
              </a:ext>
            </a:extLst>
          </p:cNvPr>
          <p:cNvPicPr preferRelativeResize="0">
            <a:picLocks/>
          </p:cNvPicPr>
          <p:nvPr/>
        </p:nvPicPr>
        <p:blipFill>
          <a:blip r:embed="rId5"/>
          <a:stretch>
            <a:fillRect/>
          </a:stretch>
        </p:blipFill>
        <p:spPr>
          <a:xfrm>
            <a:off x="6111987" y="1523713"/>
            <a:ext cx="2988000" cy="2412000"/>
          </a:xfrm>
          <a:prstGeom prst="rect">
            <a:avLst/>
          </a:prstGeom>
        </p:spPr>
      </p:pic>
      <p:pic>
        <p:nvPicPr>
          <p:cNvPr id="34" name="Image 33">
            <a:extLst>
              <a:ext uri="{FF2B5EF4-FFF2-40B4-BE49-F238E27FC236}">
                <a16:creationId xmlns:a16="http://schemas.microsoft.com/office/drawing/2014/main" id="{49CD9C46-0153-4293-E4D6-F7BA9C7C8610}"/>
              </a:ext>
            </a:extLst>
          </p:cNvPr>
          <p:cNvPicPr preferRelativeResize="0">
            <a:picLocks/>
          </p:cNvPicPr>
          <p:nvPr/>
        </p:nvPicPr>
        <p:blipFill>
          <a:blip r:embed="rId6"/>
          <a:stretch>
            <a:fillRect/>
          </a:stretch>
        </p:blipFill>
        <p:spPr>
          <a:xfrm>
            <a:off x="39102" y="3995038"/>
            <a:ext cx="2988000" cy="2412000"/>
          </a:xfrm>
          <a:prstGeom prst="rect">
            <a:avLst/>
          </a:prstGeom>
        </p:spPr>
      </p:pic>
      <p:pic>
        <p:nvPicPr>
          <p:cNvPr id="35" name="Image 34">
            <a:extLst>
              <a:ext uri="{FF2B5EF4-FFF2-40B4-BE49-F238E27FC236}">
                <a16:creationId xmlns:a16="http://schemas.microsoft.com/office/drawing/2014/main" id="{EEEBC796-3076-7AA8-14D9-BB52E1CD7074}"/>
              </a:ext>
            </a:extLst>
          </p:cNvPr>
          <p:cNvPicPr preferRelativeResize="0">
            <a:picLocks/>
          </p:cNvPicPr>
          <p:nvPr/>
        </p:nvPicPr>
        <p:blipFill>
          <a:blip r:embed="rId7"/>
          <a:stretch>
            <a:fillRect/>
          </a:stretch>
        </p:blipFill>
        <p:spPr>
          <a:xfrm>
            <a:off x="3078000" y="3995038"/>
            <a:ext cx="2988000" cy="2412000"/>
          </a:xfrm>
          <a:prstGeom prst="rect">
            <a:avLst/>
          </a:prstGeom>
        </p:spPr>
      </p:pic>
      <p:pic>
        <p:nvPicPr>
          <p:cNvPr id="36" name="Image 35">
            <a:extLst>
              <a:ext uri="{FF2B5EF4-FFF2-40B4-BE49-F238E27FC236}">
                <a16:creationId xmlns:a16="http://schemas.microsoft.com/office/drawing/2014/main" id="{76DC0435-07AE-DB53-4BDC-67E89F94659C}"/>
              </a:ext>
            </a:extLst>
          </p:cNvPr>
          <p:cNvPicPr preferRelativeResize="0">
            <a:picLocks/>
          </p:cNvPicPr>
          <p:nvPr/>
        </p:nvPicPr>
        <p:blipFill>
          <a:blip r:embed="rId8"/>
          <a:stretch>
            <a:fillRect/>
          </a:stretch>
        </p:blipFill>
        <p:spPr>
          <a:xfrm>
            <a:off x="6111987" y="3995038"/>
            <a:ext cx="2988000" cy="2412000"/>
          </a:xfrm>
          <a:prstGeom prst="rect">
            <a:avLst/>
          </a:prstGeom>
        </p:spPr>
      </p:pic>
      <p:sp>
        <p:nvSpPr>
          <p:cNvPr id="10" name="ZoneTexte 9">
            <a:extLst>
              <a:ext uri="{FF2B5EF4-FFF2-40B4-BE49-F238E27FC236}">
                <a16:creationId xmlns:a16="http://schemas.microsoft.com/office/drawing/2014/main" id="{D0CB1C7C-5FBA-6BFC-EA9A-F162D72BEDDD}"/>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499545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1551496" y="26212"/>
            <a:ext cx="6029325" cy="1015663"/>
          </a:xfrm>
          <a:prstGeom prst="rect">
            <a:avLst/>
          </a:prstGeom>
          <a:noFill/>
        </p:spPr>
        <p:txBody>
          <a:bodyPr wrap="square" rtlCol="0">
            <a:spAutoFit/>
          </a:bodyPr>
          <a:lstStyle/>
          <a:p>
            <a:pPr algn="ctr"/>
            <a:r>
              <a:rPr lang="fr-FR" sz="2000" dirty="0">
                <a:latin typeface="Calibri" panose="020F0502020204030204" pitchFamily="34" charset="0"/>
              </a:rPr>
              <a:t>Synthèse simulation frais financiers</a:t>
            </a:r>
          </a:p>
          <a:p>
            <a:pPr algn="ctr"/>
            <a:r>
              <a:rPr lang="fr-FR" sz="2000" dirty="0">
                <a:latin typeface="Calibri" panose="020F0502020204030204" pitchFamily="34" charset="0"/>
              </a:rPr>
              <a:t>(sur la totalité de la dette, y compris coût des couvertures - approche TEG)</a:t>
            </a:r>
          </a:p>
        </p:txBody>
      </p:sp>
      <p:pic>
        <p:nvPicPr>
          <p:cNvPr id="19" name="Image 18">
            <a:extLst>
              <a:ext uri="{FF2B5EF4-FFF2-40B4-BE49-F238E27FC236}">
                <a16:creationId xmlns:a16="http://schemas.microsoft.com/office/drawing/2014/main" id="{1CF2E478-544D-173A-2DDF-A2BCB897374B}"/>
              </a:ext>
            </a:extLst>
          </p:cNvPr>
          <p:cNvPicPr>
            <a:picLocks noChangeAspect="1"/>
          </p:cNvPicPr>
          <p:nvPr/>
        </p:nvPicPr>
        <p:blipFill>
          <a:blip r:embed="rId2"/>
          <a:stretch>
            <a:fillRect/>
          </a:stretch>
        </p:blipFill>
        <p:spPr>
          <a:xfrm>
            <a:off x="141795" y="1041873"/>
            <a:ext cx="8848725" cy="5377974"/>
          </a:xfrm>
          <a:prstGeom prst="rect">
            <a:avLst/>
          </a:prstGeom>
        </p:spPr>
      </p:pic>
      <p:sp>
        <p:nvSpPr>
          <p:cNvPr id="4" name="ZoneTexte 3">
            <a:extLst>
              <a:ext uri="{FF2B5EF4-FFF2-40B4-BE49-F238E27FC236}">
                <a16:creationId xmlns:a16="http://schemas.microsoft.com/office/drawing/2014/main" id="{E4EBC18C-4324-AF1A-3C75-1578C3DCC15F}"/>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94965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1551496" y="26212"/>
            <a:ext cx="6029325" cy="1015663"/>
          </a:xfrm>
          <a:prstGeom prst="rect">
            <a:avLst/>
          </a:prstGeom>
          <a:noFill/>
        </p:spPr>
        <p:txBody>
          <a:bodyPr wrap="square" rtlCol="0">
            <a:spAutoFit/>
          </a:bodyPr>
          <a:lstStyle/>
          <a:p>
            <a:pPr algn="ctr"/>
            <a:r>
              <a:rPr lang="fr-FR" sz="2000" dirty="0">
                <a:latin typeface="Calibri" panose="020F0502020204030204" pitchFamily="34" charset="0"/>
              </a:rPr>
              <a:t>Synthèse simulation frais financiers</a:t>
            </a:r>
          </a:p>
          <a:p>
            <a:pPr algn="ctr"/>
            <a:r>
              <a:rPr lang="fr-FR" sz="2000" dirty="0">
                <a:latin typeface="Calibri" panose="020F0502020204030204" pitchFamily="34" charset="0"/>
              </a:rPr>
              <a:t>(sur la totalité de la dette, y compris coût des couvertures - approche TEG)</a:t>
            </a:r>
          </a:p>
        </p:txBody>
      </p:sp>
      <p:graphicFrame>
        <p:nvGraphicFramePr>
          <p:cNvPr id="4" name="Tableau 3">
            <a:extLst>
              <a:ext uri="{FF2B5EF4-FFF2-40B4-BE49-F238E27FC236}">
                <a16:creationId xmlns:a16="http://schemas.microsoft.com/office/drawing/2014/main" id="{6E6D6B6A-0C0D-BC1D-F18C-60CF615CB680}"/>
              </a:ext>
            </a:extLst>
          </p:cNvPr>
          <p:cNvGraphicFramePr>
            <a:graphicFrameLocks noGrp="1"/>
          </p:cNvGraphicFramePr>
          <p:nvPr/>
        </p:nvGraphicFramePr>
        <p:xfrm>
          <a:off x="30158" y="3698003"/>
          <a:ext cx="9072000" cy="1512000"/>
        </p:xfrm>
        <a:graphic>
          <a:graphicData uri="http://schemas.openxmlformats.org/drawingml/2006/table">
            <a:tbl>
              <a:tblPr/>
              <a:tblGrid>
                <a:gridCol w="1620000">
                  <a:extLst>
                    <a:ext uri="{9D8B030D-6E8A-4147-A177-3AD203B41FA5}">
                      <a16:colId xmlns:a16="http://schemas.microsoft.com/office/drawing/2014/main" val="3758053942"/>
                    </a:ext>
                  </a:extLst>
                </a:gridCol>
                <a:gridCol w="828000">
                  <a:extLst>
                    <a:ext uri="{9D8B030D-6E8A-4147-A177-3AD203B41FA5}">
                      <a16:colId xmlns:a16="http://schemas.microsoft.com/office/drawing/2014/main" val="1116902747"/>
                    </a:ext>
                  </a:extLst>
                </a:gridCol>
                <a:gridCol w="828000">
                  <a:extLst>
                    <a:ext uri="{9D8B030D-6E8A-4147-A177-3AD203B41FA5}">
                      <a16:colId xmlns:a16="http://schemas.microsoft.com/office/drawing/2014/main" val="3934126052"/>
                    </a:ext>
                  </a:extLst>
                </a:gridCol>
                <a:gridCol w="828000">
                  <a:extLst>
                    <a:ext uri="{9D8B030D-6E8A-4147-A177-3AD203B41FA5}">
                      <a16:colId xmlns:a16="http://schemas.microsoft.com/office/drawing/2014/main" val="569721850"/>
                    </a:ext>
                  </a:extLst>
                </a:gridCol>
                <a:gridCol w="828000">
                  <a:extLst>
                    <a:ext uri="{9D8B030D-6E8A-4147-A177-3AD203B41FA5}">
                      <a16:colId xmlns:a16="http://schemas.microsoft.com/office/drawing/2014/main" val="1418055237"/>
                    </a:ext>
                  </a:extLst>
                </a:gridCol>
                <a:gridCol w="828000">
                  <a:extLst>
                    <a:ext uri="{9D8B030D-6E8A-4147-A177-3AD203B41FA5}">
                      <a16:colId xmlns:a16="http://schemas.microsoft.com/office/drawing/2014/main" val="3882403458"/>
                    </a:ext>
                  </a:extLst>
                </a:gridCol>
                <a:gridCol w="828000">
                  <a:extLst>
                    <a:ext uri="{9D8B030D-6E8A-4147-A177-3AD203B41FA5}">
                      <a16:colId xmlns:a16="http://schemas.microsoft.com/office/drawing/2014/main" val="1529482172"/>
                    </a:ext>
                  </a:extLst>
                </a:gridCol>
                <a:gridCol w="828000">
                  <a:extLst>
                    <a:ext uri="{9D8B030D-6E8A-4147-A177-3AD203B41FA5}">
                      <a16:colId xmlns:a16="http://schemas.microsoft.com/office/drawing/2014/main" val="175041564"/>
                    </a:ext>
                  </a:extLst>
                </a:gridCol>
                <a:gridCol w="828000">
                  <a:extLst>
                    <a:ext uri="{9D8B030D-6E8A-4147-A177-3AD203B41FA5}">
                      <a16:colId xmlns:a16="http://schemas.microsoft.com/office/drawing/2014/main" val="110123298"/>
                    </a:ext>
                  </a:extLst>
                </a:gridCol>
                <a:gridCol w="828000">
                  <a:extLst>
                    <a:ext uri="{9D8B030D-6E8A-4147-A177-3AD203B41FA5}">
                      <a16:colId xmlns:a16="http://schemas.microsoft.com/office/drawing/2014/main" val="3192127414"/>
                    </a:ext>
                  </a:extLst>
                </a:gridCol>
              </a:tblGrid>
              <a:tr h="252000">
                <a:tc>
                  <a:txBody>
                    <a:bodyPr/>
                    <a:lstStyle/>
                    <a:p>
                      <a:pPr algn="ctr" fontAlgn="b"/>
                      <a:endParaRPr lang="fr-FR" sz="1100" b="0" i="0" u="none" strike="noStrike">
                        <a:solidFill>
                          <a:srgbClr val="000000"/>
                        </a:solidFill>
                        <a:effectLst/>
                        <a:latin typeface="Calibri" panose="020F0502020204030204" pitchFamily="34" charset="0"/>
                      </a:endParaRPr>
                    </a:p>
                  </a:txBody>
                  <a:tcPr marL="1086" marR="1086" marT="1086" marB="0" anchor="ctr">
                    <a:lnL>
                      <a:noFill/>
                    </a:lnL>
                    <a:lnR>
                      <a:noFill/>
                    </a:lnR>
                    <a:lnT>
                      <a:noFill/>
                    </a:lnT>
                    <a:lnB>
                      <a:noFill/>
                    </a:lnB>
                  </a:tcPr>
                </a:tc>
                <a:tc gridSpan="3">
                  <a:txBody>
                    <a:bodyPr/>
                    <a:lstStyle/>
                    <a:p>
                      <a:pPr algn="ctr" fontAlgn="b"/>
                      <a:r>
                        <a:rPr lang="fr-FR" sz="1100" b="0" i="0" u="none" strike="noStrike">
                          <a:solidFill>
                            <a:srgbClr val="203764"/>
                          </a:solidFill>
                          <a:effectLst/>
                          <a:latin typeface="Calibri" panose="020F0502020204030204" pitchFamily="34" charset="0"/>
                        </a:rPr>
                        <a:t>STRATEGIE H5 </a:t>
                      </a:r>
                    </a:p>
                  </a:txBody>
                  <a:tcPr marL="1086" marR="1086" marT="1086" marB="0" anchor="ctr">
                    <a:lnL w="25400" cap="flat" cmpd="dbl" algn="ctr">
                      <a:no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FR"/>
                    </a:p>
                  </a:txBody>
                  <a:tcPr/>
                </a:tc>
                <a:tc hMerge="1">
                  <a:txBody>
                    <a:bodyPr/>
                    <a:lstStyle/>
                    <a:p>
                      <a:endParaRPr lang="fr-FR"/>
                    </a:p>
                  </a:txBody>
                  <a:tcPr/>
                </a:tc>
                <a:tc gridSpan="3">
                  <a:txBody>
                    <a:bodyPr/>
                    <a:lstStyle/>
                    <a:p>
                      <a:pPr algn="ctr" fontAlgn="b"/>
                      <a:r>
                        <a:rPr lang="fr-FR" sz="1100" b="0" i="0" u="none" strike="noStrike">
                          <a:solidFill>
                            <a:srgbClr val="203764"/>
                          </a:solidFill>
                          <a:effectLst/>
                          <a:latin typeface="Calibri" panose="020F0502020204030204" pitchFamily="34" charset="0"/>
                        </a:rPr>
                        <a:t>STRATEGIE H6 </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FR"/>
                    </a:p>
                  </a:txBody>
                  <a:tcPr/>
                </a:tc>
                <a:tc hMerge="1">
                  <a:txBody>
                    <a:bodyPr/>
                    <a:lstStyle/>
                    <a:p>
                      <a:endParaRPr lang="fr-FR"/>
                    </a:p>
                  </a:txBody>
                  <a:tcPr/>
                </a:tc>
                <a:tc gridSpan="3">
                  <a:txBody>
                    <a:bodyPr/>
                    <a:lstStyle/>
                    <a:p>
                      <a:pPr algn="ctr" fontAlgn="b"/>
                      <a:r>
                        <a:rPr lang="fr-FR" sz="1100" b="0" i="0" u="none" strike="noStrike">
                          <a:solidFill>
                            <a:srgbClr val="203764"/>
                          </a:solidFill>
                          <a:effectLst/>
                          <a:latin typeface="Calibri" panose="020F0502020204030204" pitchFamily="34" charset="0"/>
                        </a:rPr>
                        <a:t>STRATEGIE H7 </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86445011"/>
                  </a:ext>
                </a:extLst>
              </a:tr>
              <a:tr h="252000">
                <a:tc>
                  <a:txBody>
                    <a:bodyPr/>
                    <a:lstStyle/>
                    <a:p>
                      <a:pPr algn="ctr" fontAlgn="b"/>
                      <a:endParaRPr lang="fr-FR" sz="1100" b="0" i="0" u="none" strike="noStrike">
                        <a:solidFill>
                          <a:srgbClr val="000000"/>
                        </a:solidFill>
                        <a:effectLst/>
                        <a:latin typeface="Calibri" panose="020F0502020204030204" pitchFamily="34" charset="0"/>
                      </a:endParaRPr>
                    </a:p>
                  </a:txBody>
                  <a:tcPr marL="1086" marR="1086" marT="1086" marB="0" anchor="ctr">
                    <a:lnL>
                      <a:noFill/>
                    </a:lnL>
                    <a:lnR>
                      <a:noFill/>
                    </a:lnR>
                    <a:lnT>
                      <a:noFill/>
                    </a:lnT>
                    <a:lnB>
                      <a:noFill/>
                    </a:lnB>
                  </a:tcPr>
                </a:tc>
                <a:tc>
                  <a:txBody>
                    <a:bodyPr/>
                    <a:lstStyle/>
                    <a:p>
                      <a:pPr algn="ctr" fontAlgn="b"/>
                      <a:r>
                        <a:rPr lang="fr-FR" sz="1100" b="0" i="0" u="none" strike="noStrike">
                          <a:solidFill>
                            <a:srgbClr val="203764"/>
                          </a:solidFill>
                          <a:effectLst/>
                          <a:latin typeface="Calibri" panose="020F0502020204030204" pitchFamily="34" charset="0"/>
                        </a:rPr>
                        <a:t>H5 Cap 0%</a:t>
                      </a:r>
                    </a:p>
                  </a:txBody>
                  <a:tcPr marL="1086" marR="1086" marT="1086" marB="0" anchor="ctr">
                    <a:lnL w="25400" cap="flat" cmpd="dbl" algn="ctr">
                      <a:no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H5 Cap 0.5%</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H5 Cap 1%</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H6 Cap 0%</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H6 Cap 0.5%</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H6 Cap 1%</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H7 Cap 0%</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H7 Cap 0.5%</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H7 Cap 1%</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4076252307"/>
                  </a:ext>
                </a:extLst>
              </a:tr>
              <a:tr h="252000">
                <a:tc>
                  <a:txBody>
                    <a:bodyPr/>
                    <a:lstStyle/>
                    <a:p>
                      <a:pPr algn="ctr" rtl="0" fontAlgn="ctr"/>
                      <a:r>
                        <a:rPr lang="fr-FR" sz="1100" b="0" i="0" u="none" strike="noStrike">
                          <a:solidFill>
                            <a:srgbClr val="000000"/>
                          </a:solidFill>
                          <a:effectLst/>
                          <a:latin typeface="Calibri" panose="020F0502020204030204" pitchFamily="34" charset="0"/>
                        </a:rPr>
                        <a:t>Euribor constant</a:t>
                      </a:r>
                    </a:p>
                  </a:txBody>
                  <a:tcPr marL="1086" marR="1086" marT="1086" marB="0" anchor="ctr">
                    <a:lnL>
                      <a:noFill/>
                    </a:lnL>
                    <a:lnR>
                      <a:noFill/>
                    </a:lnR>
                    <a:lnT>
                      <a:noFill/>
                    </a:lnT>
                    <a:lnB>
                      <a:noFill/>
                    </a:lnB>
                    <a:solidFill>
                      <a:srgbClr val="DDEBF7"/>
                    </a:solidFill>
                  </a:tcPr>
                </a:tc>
                <a:tc>
                  <a:txBody>
                    <a:bodyPr/>
                    <a:lstStyle/>
                    <a:p>
                      <a:pPr algn="ctr" fontAlgn="b"/>
                      <a:r>
                        <a:rPr lang="fr-FR" sz="1100" b="1" i="0" u="none" strike="noStrike">
                          <a:solidFill>
                            <a:srgbClr val="203764"/>
                          </a:solidFill>
                          <a:effectLst/>
                          <a:latin typeface="Calibri" panose="020F0502020204030204" pitchFamily="34" charset="0"/>
                        </a:rPr>
                        <a:t>4 360 782</a:t>
                      </a:r>
                    </a:p>
                  </a:txBody>
                  <a:tcPr marL="9525" marR="9525" marT="9525" marB="0" anchor="ctr">
                    <a:lnL w="25400" cap="flat" cmpd="dbl" algn="ctr">
                      <a:no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4 195 982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4 055 182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4 693 082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4 471 682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4 280 982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4 096 782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3 982 682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3 886 182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2646027800"/>
                  </a:ext>
                </a:extLst>
              </a:tr>
              <a:tr h="252000">
                <a:tc>
                  <a:txBody>
                    <a:bodyPr/>
                    <a:lstStyle/>
                    <a:p>
                      <a:pPr algn="ctr" rtl="0" fontAlgn="ctr"/>
                      <a:r>
                        <a:rPr lang="fr-FR" sz="1100" b="0" i="0" u="none" strike="noStrike">
                          <a:solidFill>
                            <a:srgbClr val="000000"/>
                          </a:solidFill>
                          <a:effectLst/>
                          <a:latin typeface="Calibri" panose="020F0502020204030204" pitchFamily="34" charset="0"/>
                        </a:rPr>
                        <a:t>Scénario intermédiaire</a:t>
                      </a:r>
                    </a:p>
                  </a:txBody>
                  <a:tcPr marL="1086" marR="1086" marT="1086" marB="0" anchor="ctr">
                    <a:lnL>
                      <a:noFill/>
                    </a:lnL>
                    <a:lnR>
                      <a:noFill/>
                    </a:lnR>
                    <a:lnT>
                      <a:noFill/>
                    </a:lnT>
                    <a:lnB>
                      <a:noFill/>
                    </a:lnB>
                    <a:solidFill>
                      <a:srgbClr val="DDEBF7"/>
                    </a:solidFill>
                  </a:tcPr>
                </a:tc>
                <a:tc>
                  <a:txBody>
                    <a:bodyPr/>
                    <a:lstStyle/>
                    <a:p>
                      <a:pPr algn="ctr" fontAlgn="b"/>
                      <a:r>
                        <a:rPr lang="fr-FR" sz="1100" b="1" i="0" u="none" strike="noStrike">
                          <a:solidFill>
                            <a:srgbClr val="203764"/>
                          </a:solidFill>
                          <a:effectLst/>
                          <a:latin typeface="Calibri" panose="020F0502020204030204" pitchFamily="34" charset="0"/>
                        </a:rPr>
                        <a:t>4 562 939</a:t>
                      </a:r>
                    </a:p>
                  </a:txBody>
                  <a:tcPr marL="9525" marR="9525" marT="9525" marB="0" anchor="ctr">
                    <a:lnL w="25400" cap="flat" cmpd="dbl" algn="ctr">
                      <a:no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4 587 678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4 538 916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4 744 315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4 790 536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4 762 570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4 395 693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4 405 778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4 369 916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3636664412"/>
                  </a:ext>
                </a:extLst>
              </a:tr>
              <a:tr h="252000">
                <a:tc>
                  <a:txBody>
                    <a:bodyPr/>
                    <a:lstStyle/>
                    <a:p>
                      <a:pPr algn="ctr" rtl="0" fontAlgn="ctr"/>
                      <a:r>
                        <a:rPr lang="fr-FR" sz="1100" b="0" i="0" u="none" strike="noStrike">
                          <a:solidFill>
                            <a:srgbClr val="000000"/>
                          </a:solidFill>
                          <a:effectLst/>
                          <a:latin typeface="Calibri" panose="020F0502020204030204" pitchFamily="34" charset="0"/>
                        </a:rPr>
                        <a:t>Euribor projetés</a:t>
                      </a:r>
                    </a:p>
                  </a:txBody>
                  <a:tcPr marL="1086" marR="1086" marT="1086" marB="0" anchor="ctr">
                    <a:lnL>
                      <a:noFill/>
                    </a:lnL>
                    <a:lnR>
                      <a:noFill/>
                    </a:lnR>
                    <a:lnT>
                      <a:noFill/>
                    </a:lnT>
                    <a:lnB>
                      <a:noFill/>
                    </a:lnB>
                    <a:solidFill>
                      <a:srgbClr val="DDEBF7"/>
                    </a:solidFill>
                  </a:tcPr>
                </a:tc>
                <a:tc>
                  <a:txBody>
                    <a:bodyPr/>
                    <a:lstStyle/>
                    <a:p>
                      <a:pPr algn="ctr" fontAlgn="b"/>
                      <a:r>
                        <a:rPr lang="fr-FR" sz="1100" b="1" i="0" u="none" strike="noStrike">
                          <a:solidFill>
                            <a:srgbClr val="203764"/>
                          </a:solidFill>
                          <a:effectLst/>
                          <a:latin typeface="Calibri" panose="020F0502020204030204" pitchFamily="34" charset="0"/>
                        </a:rPr>
                        <a:t>4 942 150</a:t>
                      </a:r>
                    </a:p>
                  </a:txBody>
                  <a:tcPr marL="9525" marR="9525" marT="9525" marB="0" anchor="ctr">
                    <a:lnL w="25400" cap="flat" cmpd="dbl" algn="ctr">
                      <a:no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4 985 241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5 047 583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4 943 751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5 008 324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5 098 849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4 929 185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4 957 622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4 998 912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2468298332"/>
                  </a:ext>
                </a:extLst>
              </a:tr>
              <a:tr h="252000">
                <a:tc>
                  <a:txBody>
                    <a:bodyPr/>
                    <a:lstStyle/>
                    <a:p>
                      <a:pPr algn="ctr" rtl="0" fontAlgn="ctr"/>
                      <a:r>
                        <a:rPr lang="fr-FR" sz="1100" b="0" i="0" u="none" strike="noStrike" dirty="0">
                          <a:solidFill>
                            <a:srgbClr val="000000"/>
                          </a:solidFill>
                          <a:effectLst/>
                          <a:latin typeface="Calibri" panose="020F0502020204030204" pitchFamily="34" charset="0"/>
                        </a:rPr>
                        <a:t>Euribor projetés + 200 bps</a:t>
                      </a:r>
                    </a:p>
                  </a:txBody>
                  <a:tcPr marL="1086" marR="1086" marT="1086" marB="0" anchor="ctr">
                    <a:lnL>
                      <a:noFill/>
                    </a:lnL>
                    <a:lnR>
                      <a:noFill/>
                    </a:lnR>
                    <a:lnT>
                      <a:noFill/>
                    </a:lnT>
                    <a:lnB>
                      <a:noFill/>
                    </a:lnB>
                    <a:solidFill>
                      <a:srgbClr val="DDEBF7"/>
                    </a:solidFill>
                  </a:tcPr>
                </a:tc>
                <a:tc>
                  <a:txBody>
                    <a:bodyPr/>
                    <a:lstStyle/>
                    <a:p>
                      <a:pPr algn="ctr" fontAlgn="b"/>
                      <a:r>
                        <a:rPr lang="fr-FR" sz="1100" b="1" i="0" u="none" strike="noStrike">
                          <a:solidFill>
                            <a:srgbClr val="203764"/>
                          </a:solidFill>
                          <a:effectLst/>
                          <a:latin typeface="Calibri" panose="020F0502020204030204" pitchFamily="34" charset="0"/>
                        </a:rPr>
                        <a:t>5 463 872</a:t>
                      </a:r>
                    </a:p>
                  </a:txBody>
                  <a:tcPr marL="9525" marR="9525" marT="9525" marB="0" anchor="ctr">
                    <a:lnL w="25400" cap="flat" cmpd="dbl" algn="ctr">
                      <a:no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dirty="0">
                          <a:solidFill>
                            <a:srgbClr val="203764"/>
                          </a:solidFill>
                          <a:effectLst/>
                          <a:latin typeface="Calibri" panose="020F0502020204030204" pitchFamily="34" charset="0"/>
                        </a:rPr>
                        <a:t>5 506 963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5 569 306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5 153 144</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5 217 717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5 308 243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5 712 323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5 740 760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dirty="0">
                          <a:solidFill>
                            <a:srgbClr val="203764"/>
                          </a:solidFill>
                          <a:effectLst/>
                          <a:latin typeface="Calibri" panose="020F0502020204030204" pitchFamily="34" charset="0"/>
                        </a:rPr>
                        <a:t>5 782 049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910274331"/>
                  </a:ext>
                </a:extLst>
              </a:tr>
            </a:tbl>
          </a:graphicData>
        </a:graphic>
      </p:graphicFrame>
      <p:graphicFrame>
        <p:nvGraphicFramePr>
          <p:cNvPr id="19" name="Tableau 18">
            <a:extLst>
              <a:ext uri="{FF2B5EF4-FFF2-40B4-BE49-F238E27FC236}">
                <a16:creationId xmlns:a16="http://schemas.microsoft.com/office/drawing/2014/main" id="{ACC2A931-06A5-61E4-0135-D41F315A9773}"/>
              </a:ext>
            </a:extLst>
          </p:cNvPr>
          <p:cNvGraphicFramePr>
            <a:graphicFrameLocks noGrp="1"/>
          </p:cNvGraphicFramePr>
          <p:nvPr/>
        </p:nvGraphicFramePr>
        <p:xfrm>
          <a:off x="30158" y="1656253"/>
          <a:ext cx="9072000" cy="1512000"/>
        </p:xfrm>
        <a:graphic>
          <a:graphicData uri="http://schemas.openxmlformats.org/drawingml/2006/table">
            <a:tbl>
              <a:tblPr/>
              <a:tblGrid>
                <a:gridCol w="1620000">
                  <a:extLst>
                    <a:ext uri="{9D8B030D-6E8A-4147-A177-3AD203B41FA5}">
                      <a16:colId xmlns:a16="http://schemas.microsoft.com/office/drawing/2014/main" val="3758053942"/>
                    </a:ext>
                  </a:extLst>
                </a:gridCol>
                <a:gridCol w="828000">
                  <a:extLst>
                    <a:ext uri="{9D8B030D-6E8A-4147-A177-3AD203B41FA5}">
                      <a16:colId xmlns:a16="http://schemas.microsoft.com/office/drawing/2014/main" val="836593441"/>
                    </a:ext>
                  </a:extLst>
                </a:gridCol>
                <a:gridCol w="828000">
                  <a:extLst>
                    <a:ext uri="{9D8B030D-6E8A-4147-A177-3AD203B41FA5}">
                      <a16:colId xmlns:a16="http://schemas.microsoft.com/office/drawing/2014/main" val="1533549593"/>
                    </a:ext>
                  </a:extLst>
                </a:gridCol>
                <a:gridCol w="828000">
                  <a:extLst>
                    <a:ext uri="{9D8B030D-6E8A-4147-A177-3AD203B41FA5}">
                      <a16:colId xmlns:a16="http://schemas.microsoft.com/office/drawing/2014/main" val="267237174"/>
                    </a:ext>
                  </a:extLst>
                </a:gridCol>
                <a:gridCol w="828000">
                  <a:extLst>
                    <a:ext uri="{9D8B030D-6E8A-4147-A177-3AD203B41FA5}">
                      <a16:colId xmlns:a16="http://schemas.microsoft.com/office/drawing/2014/main" val="2797500219"/>
                    </a:ext>
                  </a:extLst>
                </a:gridCol>
                <a:gridCol w="828000">
                  <a:extLst>
                    <a:ext uri="{9D8B030D-6E8A-4147-A177-3AD203B41FA5}">
                      <a16:colId xmlns:a16="http://schemas.microsoft.com/office/drawing/2014/main" val="1420762415"/>
                    </a:ext>
                  </a:extLst>
                </a:gridCol>
                <a:gridCol w="828000">
                  <a:extLst>
                    <a:ext uri="{9D8B030D-6E8A-4147-A177-3AD203B41FA5}">
                      <a16:colId xmlns:a16="http://schemas.microsoft.com/office/drawing/2014/main" val="1274576008"/>
                    </a:ext>
                  </a:extLst>
                </a:gridCol>
                <a:gridCol w="828000">
                  <a:extLst>
                    <a:ext uri="{9D8B030D-6E8A-4147-A177-3AD203B41FA5}">
                      <a16:colId xmlns:a16="http://schemas.microsoft.com/office/drawing/2014/main" val="2739170645"/>
                    </a:ext>
                  </a:extLst>
                </a:gridCol>
                <a:gridCol w="828000">
                  <a:extLst>
                    <a:ext uri="{9D8B030D-6E8A-4147-A177-3AD203B41FA5}">
                      <a16:colId xmlns:a16="http://schemas.microsoft.com/office/drawing/2014/main" val="1374377728"/>
                    </a:ext>
                  </a:extLst>
                </a:gridCol>
                <a:gridCol w="828000">
                  <a:extLst>
                    <a:ext uri="{9D8B030D-6E8A-4147-A177-3AD203B41FA5}">
                      <a16:colId xmlns:a16="http://schemas.microsoft.com/office/drawing/2014/main" val="1722027056"/>
                    </a:ext>
                  </a:extLst>
                </a:gridCol>
              </a:tblGrid>
              <a:tr h="252000">
                <a:tc>
                  <a:txBody>
                    <a:bodyPr/>
                    <a:lstStyle/>
                    <a:p>
                      <a:pPr algn="ctr" fontAlgn="b"/>
                      <a:endParaRPr lang="fr-FR" sz="1100" b="0" i="0" u="none" strike="noStrike">
                        <a:solidFill>
                          <a:srgbClr val="000000"/>
                        </a:solidFill>
                        <a:effectLst/>
                        <a:latin typeface="Calibri" panose="020F0502020204030204" pitchFamily="34" charset="0"/>
                      </a:endParaRPr>
                    </a:p>
                  </a:txBody>
                  <a:tcPr marL="1086" marR="1086" marT="1086" marB="0" anchor="ctr">
                    <a:lnL>
                      <a:noFill/>
                    </a:lnL>
                    <a:lnR>
                      <a:noFill/>
                    </a:lnR>
                    <a:lnT>
                      <a:noFill/>
                    </a:lnT>
                    <a:lnB>
                      <a:noFill/>
                    </a:lnB>
                  </a:tcPr>
                </a:tc>
                <a:tc gridSpan="3">
                  <a:txBody>
                    <a:bodyPr/>
                    <a:lstStyle/>
                    <a:p>
                      <a:pPr algn="ctr" fontAlgn="b"/>
                      <a:r>
                        <a:rPr lang="fr-FR" sz="1100" b="0" i="0" u="none" strike="noStrike">
                          <a:solidFill>
                            <a:srgbClr val="203764"/>
                          </a:solidFill>
                          <a:effectLst/>
                          <a:latin typeface="Calibri" panose="020F0502020204030204" pitchFamily="34" charset="0"/>
                        </a:rPr>
                        <a:t>STRATEGIE H1 </a:t>
                      </a:r>
                    </a:p>
                  </a:txBody>
                  <a:tcPr marL="1086" marR="1086" marT="1086" marB="0" anchor="ctr">
                    <a:lnL>
                      <a:noFill/>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FR"/>
                    </a:p>
                  </a:txBody>
                  <a:tcPr/>
                </a:tc>
                <a:tc hMerge="1">
                  <a:txBody>
                    <a:bodyPr/>
                    <a:lstStyle/>
                    <a:p>
                      <a:endParaRPr lang="fr-FR"/>
                    </a:p>
                  </a:txBody>
                  <a:tcPr/>
                </a:tc>
                <a:tc gridSpan="3">
                  <a:txBody>
                    <a:bodyPr/>
                    <a:lstStyle/>
                    <a:p>
                      <a:pPr algn="ctr" fontAlgn="b"/>
                      <a:r>
                        <a:rPr lang="fr-FR" sz="1100" b="0" i="0" u="none" strike="noStrike" dirty="0">
                          <a:solidFill>
                            <a:srgbClr val="203764"/>
                          </a:solidFill>
                          <a:effectLst/>
                          <a:latin typeface="Calibri" panose="020F0502020204030204" pitchFamily="34" charset="0"/>
                        </a:rPr>
                        <a:t>STRATEGIE H2 </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FR"/>
                    </a:p>
                  </a:txBody>
                  <a:tcPr/>
                </a:tc>
                <a:tc hMerge="1">
                  <a:txBody>
                    <a:bodyPr/>
                    <a:lstStyle/>
                    <a:p>
                      <a:endParaRPr lang="fr-FR"/>
                    </a:p>
                  </a:txBody>
                  <a:tcPr/>
                </a:tc>
                <a:tc gridSpan="3">
                  <a:txBody>
                    <a:bodyPr/>
                    <a:lstStyle/>
                    <a:p>
                      <a:pPr algn="ctr" fontAlgn="b"/>
                      <a:r>
                        <a:rPr lang="fr-FR" sz="1100" b="0" i="0" u="none" strike="noStrike">
                          <a:solidFill>
                            <a:srgbClr val="203764"/>
                          </a:solidFill>
                          <a:effectLst/>
                          <a:latin typeface="Calibri" panose="020F0502020204030204" pitchFamily="34" charset="0"/>
                        </a:rPr>
                        <a:t>STRATEGIE H3 </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a:noFill/>
                    </a:lnT>
                    <a:lnB w="25400" cap="flat" cmpd="dbl" algn="ctr">
                      <a:solidFill>
                        <a:srgbClr val="FFFFFF"/>
                      </a:solidFill>
                      <a:prstDash val="solid"/>
                      <a:round/>
                      <a:headEnd type="none" w="med" len="med"/>
                      <a:tailEnd type="none" w="med" len="med"/>
                    </a:lnB>
                    <a:solidFill>
                      <a:srgbClr val="DDEBF7"/>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86445011"/>
                  </a:ext>
                </a:extLst>
              </a:tr>
              <a:tr h="252000">
                <a:tc>
                  <a:txBody>
                    <a:bodyPr/>
                    <a:lstStyle/>
                    <a:p>
                      <a:pPr algn="ctr" fontAlgn="b"/>
                      <a:endParaRPr lang="fr-FR" sz="1100" b="0" i="0" u="none" strike="noStrike">
                        <a:solidFill>
                          <a:srgbClr val="000000"/>
                        </a:solidFill>
                        <a:effectLst/>
                        <a:latin typeface="Calibri" panose="020F0502020204030204" pitchFamily="34" charset="0"/>
                      </a:endParaRPr>
                    </a:p>
                  </a:txBody>
                  <a:tcPr marL="1086" marR="1086" marT="1086" marB="0" anchor="ctr">
                    <a:lnL>
                      <a:noFill/>
                    </a:lnL>
                    <a:lnR>
                      <a:noFill/>
                    </a:lnR>
                    <a:lnT>
                      <a:noFill/>
                    </a:lnT>
                    <a:lnB>
                      <a:noFill/>
                    </a:lnB>
                  </a:tcPr>
                </a:tc>
                <a:tc>
                  <a:txBody>
                    <a:bodyPr/>
                    <a:lstStyle/>
                    <a:p>
                      <a:pPr algn="ctr" fontAlgn="b"/>
                      <a:r>
                        <a:rPr lang="fr-FR" sz="1100" b="0" i="0" u="none" strike="noStrike">
                          <a:solidFill>
                            <a:srgbClr val="203764"/>
                          </a:solidFill>
                          <a:effectLst/>
                          <a:latin typeface="Calibri" panose="020F0502020204030204" pitchFamily="34" charset="0"/>
                        </a:rPr>
                        <a:t>H1 Cap 0%</a:t>
                      </a:r>
                    </a:p>
                  </a:txBody>
                  <a:tcPr marL="1086" marR="1086" marT="1086"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H1 Cap 0.5%</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H1 Cap 1%</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H2 Cap 0%</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H2 Cap 0.5%</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H2 Cap 1%</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H3 Cap 0%</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H3 Cap 0.5%</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tc>
                  <a:txBody>
                    <a:bodyPr/>
                    <a:lstStyle/>
                    <a:p>
                      <a:pPr algn="ctr" fontAlgn="b"/>
                      <a:r>
                        <a:rPr lang="fr-FR" sz="1100" b="0" i="0" u="none" strike="noStrike">
                          <a:solidFill>
                            <a:srgbClr val="203764"/>
                          </a:solidFill>
                          <a:effectLst/>
                          <a:latin typeface="Calibri" panose="020F0502020204030204" pitchFamily="34" charset="0"/>
                        </a:rPr>
                        <a:t>H3 Cap 1%</a:t>
                      </a:r>
                    </a:p>
                  </a:txBody>
                  <a:tcPr marL="1086" marR="1086" marT="1086"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4076252307"/>
                  </a:ext>
                </a:extLst>
              </a:tr>
              <a:tr h="252000">
                <a:tc>
                  <a:txBody>
                    <a:bodyPr/>
                    <a:lstStyle/>
                    <a:p>
                      <a:pPr algn="ctr" rtl="0" fontAlgn="ctr"/>
                      <a:r>
                        <a:rPr lang="fr-FR" sz="1100" b="0" i="0" u="none" strike="noStrike">
                          <a:solidFill>
                            <a:srgbClr val="000000"/>
                          </a:solidFill>
                          <a:effectLst/>
                          <a:latin typeface="Calibri" panose="020F0502020204030204" pitchFamily="34" charset="0"/>
                        </a:rPr>
                        <a:t>Euribor constant</a:t>
                      </a:r>
                    </a:p>
                  </a:txBody>
                  <a:tcPr marL="1086" marR="1086" marT="1086" marB="0" anchor="ctr">
                    <a:lnL>
                      <a:noFill/>
                    </a:lnL>
                    <a:lnR>
                      <a:noFill/>
                    </a:lnR>
                    <a:lnT>
                      <a:noFill/>
                    </a:lnT>
                    <a:lnB>
                      <a:noFill/>
                    </a:lnB>
                    <a:solidFill>
                      <a:srgbClr val="DDEBF7"/>
                    </a:solidFill>
                  </a:tcPr>
                </a:tc>
                <a:tc>
                  <a:txBody>
                    <a:bodyPr/>
                    <a:lstStyle/>
                    <a:p>
                      <a:pPr algn="ctr" fontAlgn="b"/>
                      <a:r>
                        <a:rPr lang="fr-FR" sz="1100" b="1" i="0" u="none" strike="noStrike">
                          <a:solidFill>
                            <a:srgbClr val="203764"/>
                          </a:solidFill>
                          <a:effectLst/>
                          <a:latin typeface="Calibri" panose="020F0502020204030204" pitchFamily="34" charset="0"/>
                        </a:rPr>
                        <a:t>3 806 182</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3 744 882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00B050"/>
                          </a:solidFill>
                          <a:effectLst/>
                          <a:latin typeface="Calibri" panose="020F0502020204030204" pitchFamily="34" charset="0"/>
                        </a:rPr>
                        <a:t>3 694 282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9C0006"/>
                          </a:solidFill>
                          <a:effectLst/>
                          <a:latin typeface="Calibri" panose="020F0502020204030204" pitchFamily="34" charset="0"/>
                        </a:rPr>
                        <a:t>4 952 682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4 659 782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4 412 882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4 232 382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4 067 082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3 931 982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2646027800"/>
                  </a:ext>
                </a:extLst>
              </a:tr>
              <a:tr h="252000">
                <a:tc>
                  <a:txBody>
                    <a:bodyPr/>
                    <a:lstStyle/>
                    <a:p>
                      <a:pPr algn="ctr" rtl="0" fontAlgn="ctr"/>
                      <a:r>
                        <a:rPr lang="fr-FR" sz="1100" b="0" i="0" u="none" strike="noStrike">
                          <a:solidFill>
                            <a:srgbClr val="000000"/>
                          </a:solidFill>
                          <a:effectLst/>
                          <a:latin typeface="Calibri" panose="020F0502020204030204" pitchFamily="34" charset="0"/>
                        </a:rPr>
                        <a:t>Scénario intermédiaire</a:t>
                      </a:r>
                    </a:p>
                  </a:txBody>
                  <a:tcPr marL="1086" marR="1086" marT="1086" marB="0" anchor="ctr">
                    <a:lnL>
                      <a:noFill/>
                    </a:lnL>
                    <a:lnR>
                      <a:noFill/>
                    </a:lnR>
                    <a:lnT>
                      <a:noFill/>
                    </a:lnT>
                    <a:lnB>
                      <a:noFill/>
                    </a:lnB>
                    <a:solidFill>
                      <a:srgbClr val="DDEBF7"/>
                    </a:solidFill>
                  </a:tcPr>
                </a:tc>
                <a:tc>
                  <a:txBody>
                    <a:bodyPr/>
                    <a:lstStyle/>
                    <a:p>
                      <a:pPr algn="ctr" fontAlgn="b"/>
                      <a:r>
                        <a:rPr lang="fr-FR" sz="1100" b="1" i="0" u="none" strike="noStrike">
                          <a:solidFill>
                            <a:srgbClr val="203764"/>
                          </a:solidFill>
                          <a:effectLst/>
                          <a:latin typeface="Calibri" panose="020F0502020204030204" pitchFamily="34" charset="0"/>
                        </a:rPr>
                        <a:t>4 219 767</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4 212 120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4 178 016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4 952 682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4 970 599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4 894 470</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4 538 193</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4 510 067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4 415 716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3636664412"/>
                  </a:ext>
                </a:extLst>
              </a:tr>
              <a:tr h="252000">
                <a:tc>
                  <a:txBody>
                    <a:bodyPr/>
                    <a:lstStyle/>
                    <a:p>
                      <a:pPr algn="ctr" rtl="0" fontAlgn="ctr"/>
                      <a:r>
                        <a:rPr lang="fr-FR" sz="1100" b="0" i="0" u="none" strike="noStrike">
                          <a:solidFill>
                            <a:srgbClr val="000000"/>
                          </a:solidFill>
                          <a:effectLst/>
                          <a:latin typeface="Calibri" panose="020F0502020204030204" pitchFamily="34" charset="0"/>
                        </a:rPr>
                        <a:t>Euribor projetés</a:t>
                      </a:r>
                    </a:p>
                  </a:txBody>
                  <a:tcPr marL="1086" marR="1086" marT="1086" marB="0" anchor="ctr">
                    <a:lnL>
                      <a:noFill/>
                    </a:lnL>
                    <a:lnR>
                      <a:noFill/>
                    </a:lnR>
                    <a:lnT>
                      <a:noFill/>
                    </a:lnT>
                    <a:lnB>
                      <a:noFill/>
                    </a:lnB>
                    <a:solidFill>
                      <a:srgbClr val="DDEBF7"/>
                    </a:solidFill>
                  </a:tcPr>
                </a:tc>
                <a:tc>
                  <a:txBody>
                    <a:bodyPr/>
                    <a:lstStyle/>
                    <a:p>
                      <a:pPr algn="ctr" fontAlgn="b"/>
                      <a:r>
                        <a:rPr lang="fr-FR" sz="1100" b="1" i="0" u="none" strike="noStrike">
                          <a:solidFill>
                            <a:srgbClr val="00B050"/>
                          </a:solidFill>
                          <a:effectLst/>
                          <a:latin typeface="Calibri" panose="020F0502020204030204" pitchFamily="34" charset="0"/>
                        </a:rPr>
                        <a:t>4 918 836</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4 929 541</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4 946 197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4 952 682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5 025 992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9C0006"/>
                          </a:solidFill>
                          <a:effectLst/>
                          <a:latin typeface="Calibri" panose="020F0502020204030204" pitchFamily="34" charset="0"/>
                        </a:rPr>
                        <a:t>5 131 265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4 942 579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4 969 846</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5 013 278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2468298332"/>
                  </a:ext>
                </a:extLst>
              </a:tr>
              <a:tr h="252000">
                <a:tc>
                  <a:txBody>
                    <a:bodyPr/>
                    <a:lstStyle/>
                    <a:p>
                      <a:pPr algn="ctr" rtl="0" fontAlgn="ctr"/>
                      <a:r>
                        <a:rPr lang="fr-FR" sz="1100" b="0" i="0" u="none" strike="noStrike" dirty="0">
                          <a:solidFill>
                            <a:srgbClr val="000000"/>
                          </a:solidFill>
                          <a:effectLst/>
                          <a:latin typeface="Calibri" panose="020F0502020204030204" pitchFamily="34" charset="0"/>
                        </a:rPr>
                        <a:t>Euribor projetés + 200 bps</a:t>
                      </a:r>
                    </a:p>
                  </a:txBody>
                  <a:tcPr marL="1086" marR="1086" marT="1086" marB="0" anchor="ctr">
                    <a:lnL>
                      <a:noFill/>
                    </a:lnL>
                    <a:lnR>
                      <a:noFill/>
                    </a:lnR>
                    <a:lnT>
                      <a:noFill/>
                    </a:lnT>
                    <a:lnB>
                      <a:noFill/>
                    </a:lnB>
                    <a:solidFill>
                      <a:srgbClr val="DDEBF7"/>
                    </a:solidFill>
                  </a:tcPr>
                </a:tc>
                <a:tc>
                  <a:txBody>
                    <a:bodyPr/>
                    <a:lstStyle/>
                    <a:p>
                      <a:pPr algn="ctr" fontAlgn="b"/>
                      <a:r>
                        <a:rPr lang="fr-FR" sz="1100" b="1" i="0" u="none" strike="noStrike">
                          <a:solidFill>
                            <a:srgbClr val="203764"/>
                          </a:solidFill>
                          <a:effectLst/>
                          <a:latin typeface="Calibri" panose="020F0502020204030204" pitchFamily="34" charset="0"/>
                        </a:rPr>
                        <a:t>5 984 104</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5 994 809</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9C0006"/>
                          </a:solidFill>
                          <a:effectLst/>
                          <a:latin typeface="Calibri" panose="020F0502020204030204" pitchFamily="34" charset="0"/>
                        </a:rPr>
                        <a:t>6 011 465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00B050"/>
                          </a:solidFill>
                          <a:effectLst/>
                          <a:latin typeface="Calibri" panose="020F0502020204030204" pitchFamily="34" charset="0"/>
                        </a:rPr>
                        <a:t>4 952 682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5 025 992</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5 131 265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5 637 148</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a:solidFill>
                            <a:srgbClr val="203764"/>
                          </a:solidFill>
                          <a:effectLst/>
                          <a:latin typeface="Calibri" panose="020F0502020204030204" pitchFamily="34" charset="0"/>
                        </a:rPr>
                        <a:t>5 664 415</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tc>
                  <a:txBody>
                    <a:bodyPr/>
                    <a:lstStyle/>
                    <a:p>
                      <a:pPr algn="ctr" fontAlgn="b"/>
                      <a:r>
                        <a:rPr lang="fr-FR" sz="1100" b="1" i="0" u="none" strike="noStrike" dirty="0">
                          <a:solidFill>
                            <a:srgbClr val="203764"/>
                          </a:solidFill>
                          <a:effectLst/>
                          <a:latin typeface="Calibri" panose="020F0502020204030204" pitchFamily="34" charset="0"/>
                        </a:rPr>
                        <a:t>5 707 847</a:t>
                      </a:r>
                    </a:p>
                  </a:txBody>
                  <a:tcPr marL="9525" marR="9525" marT="9525"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910274331"/>
                  </a:ext>
                </a:extLst>
              </a:tr>
            </a:tbl>
          </a:graphicData>
        </a:graphic>
      </p:graphicFrame>
      <p:sp>
        <p:nvSpPr>
          <p:cNvPr id="5" name="ZoneTexte 4">
            <a:extLst>
              <a:ext uri="{FF2B5EF4-FFF2-40B4-BE49-F238E27FC236}">
                <a16:creationId xmlns:a16="http://schemas.microsoft.com/office/drawing/2014/main" id="{D6DA98FF-DAA1-649B-50C7-2EE18E11E159}"/>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2798909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7336" y="222914"/>
            <a:ext cx="6029325" cy="707886"/>
          </a:xfrm>
          <a:prstGeom prst="rect">
            <a:avLst/>
          </a:prstGeom>
          <a:noFill/>
        </p:spPr>
        <p:txBody>
          <a:bodyPr wrap="square" rtlCol="0">
            <a:spAutoFit/>
          </a:bodyPr>
          <a:lstStyle/>
          <a:p>
            <a:pPr algn="ctr"/>
            <a:r>
              <a:rPr lang="fr-FR" sz="2000" dirty="0">
                <a:latin typeface="Calibri" panose="020F0502020204030204" pitchFamily="34" charset="0"/>
              </a:rPr>
              <a:t>Tableaux d’amortissement</a:t>
            </a:r>
          </a:p>
          <a:p>
            <a:pPr algn="ctr"/>
            <a:r>
              <a:rPr lang="fr-FR" sz="2000" dirty="0">
                <a:latin typeface="Calibri" panose="020F0502020204030204" pitchFamily="34" charset="0"/>
              </a:rPr>
              <a:t>par prêt</a:t>
            </a:r>
          </a:p>
        </p:txBody>
      </p:sp>
      <p:graphicFrame>
        <p:nvGraphicFramePr>
          <p:cNvPr id="2" name="Tableau 1">
            <a:extLst>
              <a:ext uri="{FF2B5EF4-FFF2-40B4-BE49-F238E27FC236}">
                <a16:creationId xmlns:a16="http://schemas.microsoft.com/office/drawing/2014/main" id="{19A26EC3-BE10-C2C4-FA35-DDBC6CC0420E}"/>
              </a:ext>
            </a:extLst>
          </p:cNvPr>
          <p:cNvGraphicFramePr>
            <a:graphicFrameLocks noGrp="1"/>
          </p:cNvGraphicFramePr>
          <p:nvPr/>
        </p:nvGraphicFramePr>
        <p:xfrm>
          <a:off x="228600" y="1043324"/>
          <a:ext cx="8715375" cy="5346000"/>
        </p:xfrm>
        <a:graphic>
          <a:graphicData uri="http://schemas.openxmlformats.org/drawingml/2006/table">
            <a:tbl>
              <a:tblPr/>
              <a:tblGrid>
                <a:gridCol w="795645">
                  <a:extLst>
                    <a:ext uri="{9D8B030D-6E8A-4147-A177-3AD203B41FA5}">
                      <a16:colId xmlns:a16="http://schemas.microsoft.com/office/drawing/2014/main" val="484815438"/>
                    </a:ext>
                  </a:extLst>
                </a:gridCol>
                <a:gridCol w="795645">
                  <a:extLst>
                    <a:ext uri="{9D8B030D-6E8A-4147-A177-3AD203B41FA5}">
                      <a16:colId xmlns:a16="http://schemas.microsoft.com/office/drawing/2014/main" val="3114983597"/>
                    </a:ext>
                  </a:extLst>
                </a:gridCol>
                <a:gridCol w="795645">
                  <a:extLst>
                    <a:ext uri="{9D8B030D-6E8A-4147-A177-3AD203B41FA5}">
                      <a16:colId xmlns:a16="http://schemas.microsoft.com/office/drawing/2014/main" val="2000243758"/>
                    </a:ext>
                  </a:extLst>
                </a:gridCol>
                <a:gridCol w="795645">
                  <a:extLst>
                    <a:ext uri="{9D8B030D-6E8A-4147-A177-3AD203B41FA5}">
                      <a16:colId xmlns:a16="http://schemas.microsoft.com/office/drawing/2014/main" val="3957359771"/>
                    </a:ext>
                  </a:extLst>
                </a:gridCol>
                <a:gridCol w="789525">
                  <a:extLst>
                    <a:ext uri="{9D8B030D-6E8A-4147-A177-3AD203B41FA5}">
                      <a16:colId xmlns:a16="http://schemas.microsoft.com/office/drawing/2014/main" val="1273413200"/>
                    </a:ext>
                  </a:extLst>
                </a:gridCol>
                <a:gridCol w="789525">
                  <a:extLst>
                    <a:ext uri="{9D8B030D-6E8A-4147-A177-3AD203B41FA5}">
                      <a16:colId xmlns:a16="http://schemas.microsoft.com/office/drawing/2014/main" val="2683208395"/>
                    </a:ext>
                  </a:extLst>
                </a:gridCol>
                <a:gridCol w="789525">
                  <a:extLst>
                    <a:ext uri="{9D8B030D-6E8A-4147-A177-3AD203B41FA5}">
                      <a16:colId xmlns:a16="http://schemas.microsoft.com/office/drawing/2014/main" val="2713002890"/>
                    </a:ext>
                  </a:extLst>
                </a:gridCol>
                <a:gridCol w="789525">
                  <a:extLst>
                    <a:ext uri="{9D8B030D-6E8A-4147-A177-3AD203B41FA5}">
                      <a16:colId xmlns:a16="http://schemas.microsoft.com/office/drawing/2014/main" val="967418263"/>
                    </a:ext>
                  </a:extLst>
                </a:gridCol>
                <a:gridCol w="789525">
                  <a:extLst>
                    <a:ext uri="{9D8B030D-6E8A-4147-A177-3AD203B41FA5}">
                      <a16:colId xmlns:a16="http://schemas.microsoft.com/office/drawing/2014/main" val="2433833587"/>
                    </a:ext>
                  </a:extLst>
                </a:gridCol>
                <a:gridCol w="789525">
                  <a:extLst>
                    <a:ext uri="{9D8B030D-6E8A-4147-A177-3AD203B41FA5}">
                      <a16:colId xmlns:a16="http://schemas.microsoft.com/office/drawing/2014/main" val="3184020872"/>
                    </a:ext>
                  </a:extLst>
                </a:gridCol>
                <a:gridCol w="795645">
                  <a:extLst>
                    <a:ext uri="{9D8B030D-6E8A-4147-A177-3AD203B41FA5}">
                      <a16:colId xmlns:a16="http://schemas.microsoft.com/office/drawing/2014/main" val="4035548268"/>
                    </a:ext>
                  </a:extLst>
                </a:gridCol>
              </a:tblGrid>
              <a:tr h="162000">
                <a:tc rowSpan="2">
                  <a:txBody>
                    <a:bodyPr/>
                    <a:lstStyle/>
                    <a:p>
                      <a:pPr algn="ctr" fontAlgn="ctr"/>
                      <a:r>
                        <a:rPr lang="fr-FR" sz="1000" b="0" i="0" u="none" strike="noStrike">
                          <a:solidFill>
                            <a:srgbClr val="000000"/>
                          </a:solidFill>
                          <a:effectLst/>
                          <a:latin typeface="Calibri" panose="020F0502020204030204" pitchFamily="34" charset="0"/>
                        </a:rPr>
                        <a:t>DATE FIXING</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1000" b="0" i="0" u="none" strike="noStrike">
                          <a:solidFill>
                            <a:srgbClr val="000000"/>
                          </a:solidFill>
                          <a:effectLst/>
                          <a:latin typeface="Calibri" panose="020F0502020204030204" pitchFamily="34" charset="0"/>
                        </a:rPr>
                        <a:t>DATE DEPART</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1000" b="0" i="0" u="none" strike="noStrike">
                          <a:solidFill>
                            <a:srgbClr val="000000"/>
                          </a:solidFill>
                          <a:effectLst/>
                          <a:latin typeface="Calibri" panose="020F0502020204030204" pitchFamily="34" charset="0"/>
                        </a:rPr>
                        <a:t>DATE FIN</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1000" b="0" i="0" u="none" strike="noStrike">
                          <a:solidFill>
                            <a:srgbClr val="000000"/>
                          </a:solidFill>
                          <a:effectLst/>
                          <a:latin typeface="Calibri" panose="020F0502020204030204" pitchFamily="34" charset="0"/>
                        </a:rPr>
                        <a:t>DATE PAIEMENT</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ctr" fontAlgn="ctr"/>
                      <a:r>
                        <a:rPr lang="fr-FR" sz="1000" b="0" i="0" u="none" strike="noStrike">
                          <a:solidFill>
                            <a:srgbClr val="000000"/>
                          </a:solidFill>
                          <a:effectLst/>
                          <a:latin typeface="Calibri" panose="020F0502020204030204" pitchFamily="34" charset="0"/>
                        </a:rPr>
                        <a:t>Tranche A</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gridSpan="2">
                  <a:txBody>
                    <a:bodyPr/>
                    <a:lstStyle/>
                    <a:p>
                      <a:pPr algn="ctr" fontAlgn="ctr"/>
                      <a:r>
                        <a:rPr lang="fr-FR" sz="1000" b="0" i="0" u="none" strike="noStrike">
                          <a:solidFill>
                            <a:srgbClr val="000000"/>
                          </a:solidFill>
                          <a:effectLst/>
                          <a:latin typeface="Calibri" panose="020F0502020204030204" pitchFamily="34" charset="0"/>
                        </a:rPr>
                        <a:t>Tranche B</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gridSpan="2">
                  <a:txBody>
                    <a:bodyPr/>
                    <a:lstStyle/>
                    <a:p>
                      <a:pPr algn="ctr" fontAlgn="ctr"/>
                      <a:r>
                        <a:rPr lang="fr-FR" sz="1000" b="0" i="0" u="none" strike="noStrike">
                          <a:solidFill>
                            <a:srgbClr val="000000"/>
                          </a:solidFill>
                          <a:effectLst/>
                          <a:latin typeface="Calibri" panose="020F0502020204030204" pitchFamily="34" charset="0"/>
                        </a:rPr>
                        <a:t>Tranche C</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rowSpan="2">
                  <a:txBody>
                    <a:bodyPr/>
                    <a:lstStyle/>
                    <a:p>
                      <a:pPr algn="ctr" fontAlgn="ctr"/>
                      <a:r>
                        <a:rPr lang="fr-FR" sz="1000" b="0" i="0" u="none" strike="noStrike">
                          <a:solidFill>
                            <a:srgbClr val="000000"/>
                          </a:solidFill>
                          <a:effectLst/>
                          <a:latin typeface="Calibri" panose="020F0502020204030204" pitchFamily="34" charset="0"/>
                        </a:rPr>
                        <a:t>TOTAL DETTE</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8773912"/>
                  </a:ext>
                </a:extLst>
              </a:tr>
              <a:tr h="162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1000" b="0" i="0" u="none" strike="noStrike">
                          <a:solidFill>
                            <a:srgbClr val="000000"/>
                          </a:solidFill>
                          <a:effectLst/>
                          <a:latin typeface="Calibri" panose="020F0502020204030204" pitchFamily="34" charset="0"/>
                        </a:rPr>
                        <a:t>Amort.</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CRD</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Amort.</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CRD</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Amort.</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CRD</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vMerge="1">
                  <a:txBody>
                    <a:bodyPr/>
                    <a:lstStyle/>
                    <a:p>
                      <a:endParaRPr lang="fr-FR"/>
                    </a:p>
                  </a:txBody>
                  <a:tcPr/>
                </a:tc>
                <a:extLst>
                  <a:ext uri="{0D108BD9-81ED-4DB2-BD59-A6C34878D82A}">
                    <a16:rowId xmlns:a16="http://schemas.microsoft.com/office/drawing/2014/main" val="625159317"/>
                  </a:ext>
                </a:extLst>
              </a:tr>
              <a:tr h="162000">
                <a:tc>
                  <a:txBody>
                    <a:bodyPr/>
                    <a:lstStyle/>
                    <a:p>
                      <a:pPr algn="ctr" fontAlgn="b"/>
                      <a:r>
                        <a:rPr lang="fr-FR" sz="1000" b="0" i="0" u="none" strike="noStrike" dirty="0">
                          <a:solidFill>
                            <a:srgbClr val="000000"/>
                          </a:solidFill>
                          <a:effectLst/>
                          <a:latin typeface="Calibri" panose="020F0502020204030204" pitchFamily="34" charset="0"/>
                        </a:rPr>
                        <a:t>13/06/2022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dirty="0">
                          <a:solidFill>
                            <a:srgbClr val="000000"/>
                          </a:solidFill>
                          <a:effectLst/>
                          <a:latin typeface="Calibri" panose="020F0502020204030204" pitchFamily="34" charset="0"/>
                        </a:rPr>
                        <a:t>15/06/2022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dirty="0">
                          <a:solidFill>
                            <a:srgbClr val="000000"/>
                          </a:solidFill>
                          <a:effectLst/>
                          <a:latin typeface="Calibri" panose="020F0502020204030204" pitchFamily="34" charset="0"/>
                        </a:rPr>
                        <a:t>31/08/2022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dirty="0">
                          <a:solidFill>
                            <a:srgbClr val="000000"/>
                          </a:solidFill>
                          <a:effectLst/>
                          <a:latin typeface="Calibri" panose="020F0502020204030204" pitchFamily="34" charset="0"/>
                        </a:rPr>
                        <a:t>31/08/2022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11 900 000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22 000 000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788221"/>
                  </a:ext>
                </a:extLst>
              </a:tr>
              <a:tr h="162000">
                <a:tc>
                  <a:txBody>
                    <a:bodyPr/>
                    <a:lstStyle/>
                    <a:p>
                      <a:pPr algn="ctr" fontAlgn="b"/>
                      <a:r>
                        <a:rPr lang="fr-FR" sz="1000" b="0" i="0" u="none" strike="noStrike">
                          <a:solidFill>
                            <a:srgbClr val="000000"/>
                          </a:solidFill>
                          <a:effectLst/>
                          <a:latin typeface="Calibri" panose="020F0502020204030204" pitchFamily="34" charset="0"/>
                        </a:rPr>
                        <a:t>29/08/2022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11 900 000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22 000 000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460242"/>
                  </a:ext>
                </a:extLst>
              </a:tr>
              <a:tr h="162000">
                <a:tc>
                  <a:txBody>
                    <a:bodyPr/>
                    <a:lstStyle/>
                    <a:p>
                      <a:pPr algn="ctr" fontAlgn="b"/>
                      <a:r>
                        <a:rPr lang="fr-FR" sz="1000" b="0" i="0" u="none" strike="noStrike">
                          <a:solidFill>
                            <a:srgbClr val="000000"/>
                          </a:solidFill>
                          <a:effectLst/>
                          <a:latin typeface="Calibri" panose="020F0502020204030204" pitchFamily="34" charset="0"/>
                        </a:rPr>
                        <a:t>28/11/2022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10 908 333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21 008 333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529555"/>
                  </a:ext>
                </a:extLst>
              </a:tr>
              <a:tr h="162000">
                <a:tc>
                  <a:txBody>
                    <a:bodyPr/>
                    <a:lstStyle/>
                    <a:p>
                      <a:pPr algn="ctr" fontAlgn="b"/>
                      <a:r>
                        <a:rPr lang="fr-FR" sz="1000" b="0" i="0" u="none" strike="noStrike">
                          <a:solidFill>
                            <a:srgbClr val="000000"/>
                          </a:solidFill>
                          <a:effectLst/>
                          <a:latin typeface="Calibri" panose="020F0502020204030204" pitchFamily="34" charset="0"/>
                        </a:rPr>
                        <a:t>24/02/2023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10 908 333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21 008 333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10035"/>
                  </a:ext>
                </a:extLst>
              </a:tr>
              <a:tr h="162000">
                <a:tc>
                  <a:txBody>
                    <a:bodyPr/>
                    <a:lstStyle/>
                    <a:p>
                      <a:pPr algn="ctr" fontAlgn="b"/>
                      <a:r>
                        <a:rPr lang="fr-FR" sz="1000" b="0" i="0" u="none" strike="noStrike">
                          <a:solidFill>
                            <a:srgbClr val="000000"/>
                          </a:solidFill>
                          <a:effectLst/>
                          <a:latin typeface="Calibri" panose="020F0502020204030204" pitchFamily="34" charset="0"/>
                        </a:rPr>
                        <a:t>29/05/2023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9 916 667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20 016 667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788632"/>
                  </a:ext>
                </a:extLst>
              </a:tr>
              <a:tr h="162000">
                <a:tc>
                  <a:txBody>
                    <a:bodyPr/>
                    <a:lstStyle/>
                    <a:p>
                      <a:pPr algn="ctr" fontAlgn="b"/>
                      <a:r>
                        <a:rPr lang="fr-FR" sz="1000" b="0" i="0" u="none" strike="noStrike">
                          <a:solidFill>
                            <a:srgbClr val="000000"/>
                          </a:solidFill>
                          <a:effectLst/>
                          <a:latin typeface="Calibri" panose="020F0502020204030204" pitchFamily="34" charset="0"/>
                        </a:rPr>
                        <a:t>29/08/2023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9 916 667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20 016 667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552339"/>
                  </a:ext>
                </a:extLst>
              </a:tr>
              <a:tr h="162000">
                <a:tc>
                  <a:txBody>
                    <a:bodyPr/>
                    <a:lstStyle/>
                    <a:p>
                      <a:pPr algn="ctr" fontAlgn="b"/>
                      <a:r>
                        <a:rPr lang="fr-FR" sz="1000" b="0" i="0" u="none" strike="noStrike">
                          <a:solidFill>
                            <a:srgbClr val="000000"/>
                          </a:solidFill>
                          <a:effectLst/>
                          <a:latin typeface="Calibri" panose="020F0502020204030204" pitchFamily="34" charset="0"/>
                        </a:rPr>
                        <a:t>28/11/2023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8 925 000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19 025 000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027433"/>
                  </a:ext>
                </a:extLst>
              </a:tr>
              <a:tr h="162000">
                <a:tc>
                  <a:txBody>
                    <a:bodyPr/>
                    <a:lstStyle/>
                    <a:p>
                      <a:pPr algn="ctr" fontAlgn="b"/>
                      <a:r>
                        <a:rPr lang="fr-FR" sz="1000" b="0" i="0" u="none" strike="noStrike">
                          <a:solidFill>
                            <a:srgbClr val="000000"/>
                          </a:solidFill>
                          <a:effectLst/>
                          <a:latin typeface="Calibri" panose="020F0502020204030204" pitchFamily="34" charset="0"/>
                        </a:rPr>
                        <a:t>27/02/2024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8 925 000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19 025 000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473896"/>
                  </a:ext>
                </a:extLst>
              </a:tr>
              <a:tr h="162000">
                <a:tc>
                  <a:txBody>
                    <a:bodyPr/>
                    <a:lstStyle/>
                    <a:p>
                      <a:pPr algn="ctr" fontAlgn="b"/>
                      <a:r>
                        <a:rPr lang="fr-FR" sz="1000" b="0" i="0" u="none" strike="noStrike">
                          <a:solidFill>
                            <a:srgbClr val="000000"/>
                          </a:solidFill>
                          <a:effectLst/>
                          <a:latin typeface="Calibri" panose="020F0502020204030204" pitchFamily="34" charset="0"/>
                        </a:rPr>
                        <a:t>29/05/2024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7 933 333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18 033 333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123463"/>
                  </a:ext>
                </a:extLst>
              </a:tr>
              <a:tr h="162000">
                <a:tc>
                  <a:txBody>
                    <a:bodyPr/>
                    <a:lstStyle/>
                    <a:p>
                      <a:pPr algn="ctr" fontAlgn="b"/>
                      <a:r>
                        <a:rPr lang="fr-FR" sz="1000" b="0" i="0" u="none" strike="noStrike">
                          <a:solidFill>
                            <a:srgbClr val="000000"/>
                          </a:solidFill>
                          <a:effectLst/>
                          <a:latin typeface="Calibri" panose="020F0502020204030204" pitchFamily="34" charset="0"/>
                        </a:rPr>
                        <a:t>28/08/2024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7 933 333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18 033 333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495032"/>
                  </a:ext>
                </a:extLst>
              </a:tr>
              <a:tr h="162000">
                <a:tc>
                  <a:txBody>
                    <a:bodyPr/>
                    <a:lstStyle/>
                    <a:p>
                      <a:pPr algn="ctr" fontAlgn="b"/>
                      <a:r>
                        <a:rPr lang="fr-FR" sz="1000" b="0" i="0" u="none" strike="noStrike">
                          <a:solidFill>
                            <a:srgbClr val="000000"/>
                          </a:solidFill>
                          <a:effectLst/>
                          <a:latin typeface="Calibri" panose="020F0502020204030204" pitchFamily="34" charset="0"/>
                        </a:rPr>
                        <a:t>27/11/2024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6 941 667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17 041 667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800841"/>
                  </a:ext>
                </a:extLst>
              </a:tr>
              <a:tr h="162000">
                <a:tc>
                  <a:txBody>
                    <a:bodyPr/>
                    <a:lstStyle/>
                    <a:p>
                      <a:pPr algn="ctr" fontAlgn="b"/>
                      <a:r>
                        <a:rPr lang="fr-FR" sz="1000" b="0" i="0" u="none" strike="noStrike">
                          <a:solidFill>
                            <a:srgbClr val="000000"/>
                          </a:solidFill>
                          <a:effectLst/>
                          <a:latin typeface="Calibri" panose="020F0502020204030204" pitchFamily="34" charset="0"/>
                        </a:rPr>
                        <a:t>26/02/2025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6 941 667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17 041 667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199518"/>
                  </a:ext>
                </a:extLst>
              </a:tr>
              <a:tr h="162000">
                <a:tc>
                  <a:txBody>
                    <a:bodyPr/>
                    <a:lstStyle/>
                    <a:p>
                      <a:pPr algn="ctr" fontAlgn="b"/>
                      <a:r>
                        <a:rPr lang="fr-FR" sz="1000" b="0" i="0" u="none" strike="noStrike">
                          <a:solidFill>
                            <a:srgbClr val="000000"/>
                          </a:solidFill>
                          <a:effectLst/>
                          <a:latin typeface="Calibri" panose="020F0502020204030204" pitchFamily="34" charset="0"/>
                        </a:rPr>
                        <a:t>28/05/2025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5 950 000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16 050 000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463036"/>
                  </a:ext>
                </a:extLst>
              </a:tr>
              <a:tr h="162000">
                <a:tc>
                  <a:txBody>
                    <a:bodyPr/>
                    <a:lstStyle/>
                    <a:p>
                      <a:pPr algn="ctr" fontAlgn="b"/>
                      <a:r>
                        <a:rPr lang="fr-FR" sz="1000" b="0" i="0" u="none" strike="noStrike">
                          <a:solidFill>
                            <a:srgbClr val="000000"/>
                          </a:solidFill>
                          <a:effectLst/>
                          <a:latin typeface="Calibri" panose="020F0502020204030204" pitchFamily="34" charset="0"/>
                        </a:rPr>
                        <a:t>27/08/2025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5 950 000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16 050 000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524954"/>
                  </a:ext>
                </a:extLst>
              </a:tr>
              <a:tr h="162000">
                <a:tc>
                  <a:txBody>
                    <a:bodyPr/>
                    <a:lstStyle/>
                    <a:p>
                      <a:pPr algn="ctr" fontAlgn="b"/>
                      <a:r>
                        <a:rPr lang="fr-FR" sz="1000" b="0" i="0" u="none" strike="noStrike">
                          <a:solidFill>
                            <a:srgbClr val="000000"/>
                          </a:solidFill>
                          <a:effectLst/>
                          <a:latin typeface="Calibri" panose="020F0502020204030204" pitchFamily="34" charset="0"/>
                        </a:rPr>
                        <a:t>26/11/2025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4 958 333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15 058 333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550770"/>
                  </a:ext>
                </a:extLst>
              </a:tr>
              <a:tr h="162000">
                <a:tc>
                  <a:txBody>
                    <a:bodyPr/>
                    <a:lstStyle/>
                    <a:p>
                      <a:pPr algn="ctr" fontAlgn="b"/>
                      <a:r>
                        <a:rPr lang="fr-FR" sz="1000" b="0" i="0" u="none" strike="noStrike">
                          <a:solidFill>
                            <a:srgbClr val="000000"/>
                          </a:solidFill>
                          <a:effectLst/>
                          <a:latin typeface="Calibri" panose="020F0502020204030204" pitchFamily="34" charset="0"/>
                        </a:rPr>
                        <a:t>25/02/2026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4 958 333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15 058 333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664064"/>
                  </a:ext>
                </a:extLst>
              </a:tr>
              <a:tr h="162000">
                <a:tc>
                  <a:txBody>
                    <a:bodyPr/>
                    <a:lstStyle/>
                    <a:p>
                      <a:pPr algn="ctr" fontAlgn="b"/>
                      <a:r>
                        <a:rPr lang="fr-FR" sz="1000" b="0" i="0" u="none" strike="noStrike">
                          <a:solidFill>
                            <a:srgbClr val="000000"/>
                          </a:solidFill>
                          <a:effectLst/>
                          <a:latin typeface="Calibri" panose="020F0502020204030204" pitchFamily="34" charset="0"/>
                        </a:rPr>
                        <a:t>27/05/2026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3 966 667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14 066 667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32041"/>
                  </a:ext>
                </a:extLst>
              </a:tr>
              <a:tr h="162000">
                <a:tc>
                  <a:txBody>
                    <a:bodyPr/>
                    <a:lstStyle/>
                    <a:p>
                      <a:pPr algn="ctr" fontAlgn="b"/>
                      <a:r>
                        <a:rPr lang="fr-FR" sz="1000" b="0" i="0" u="none" strike="noStrike">
                          <a:solidFill>
                            <a:srgbClr val="000000"/>
                          </a:solidFill>
                          <a:effectLst/>
                          <a:latin typeface="Calibri" panose="020F0502020204030204" pitchFamily="34" charset="0"/>
                        </a:rPr>
                        <a:t>27/08/2026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3 966 667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14 066 667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441925"/>
                  </a:ext>
                </a:extLst>
              </a:tr>
              <a:tr h="162000">
                <a:tc>
                  <a:txBody>
                    <a:bodyPr/>
                    <a:lstStyle/>
                    <a:p>
                      <a:pPr algn="ctr" fontAlgn="b"/>
                      <a:r>
                        <a:rPr lang="fr-FR" sz="1000" b="0" i="0" u="none" strike="noStrike">
                          <a:solidFill>
                            <a:srgbClr val="000000"/>
                          </a:solidFill>
                          <a:effectLst/>
                          <a:latin typeface="Calibri" panose="020F0502020204030204" pitchFamily="34" charset="0"/>
                        </a:rPr>
                        <a:t>26/11/2026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2 975 000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13 075 000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239785"/>
                  </a:ext>
                </a:extLst>
              </a:tr>
              <a:tr h="162000">
                <a:tc>
                  <a:txBody>
                    <a:bodyPr/>
                    <a:lstStyle/>
                    <a:p>
                      <a:pPr algn="ctr" fontAlgn="b"/>
                      <a:r>
                        <a:rPr lang="fr-FR" sz="1000" b="0" i="0" u="none" strike="noStrike">
                          <a:solidFill>
                            <a:srgbClr val="000000"/>
                          </a:solidFill>
                          <a:effectLst/>
                          <a:latin typeface="Calibri" panose="020F0502020204030204" pitchFamily="34" charset="0"/>
                        </a:rPr>
                        <a:t>24/02/2027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2 975 000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13 075 000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244830"/>
                  </a:ext>
                </a:extLst>
              </a:tr>
              <a:tr h="162000">
                <a:tc>
                  <a:txBody>
                    <a:bodyPr/>
                    <a:lstStyle/>
                    <a:p>
                      <a:pPr algn="ctr" fontAlgn="b"/>
                      <a:r>
                        <a:rPr lang="fr-FR" sz="1000" b="0" i="0" u="none" strike="noStrike">
                          <a:solidFill>
                            <a:srgbClr val="000000"/>
                          </a:solidFill>
                          <a:effectLst/>
                          <a:latin typeface="Calibri" panose="020F0502020204030204" pitchFamily="34" charset="0"/>
                        </a:rPr>
                        <a:t>27/05/2027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1 983 333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12 083 333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593970"/>
                  </a:ext>
                </a:extLst>
              </a:tr>
              <a:tr h="162000">
                <a:tc>
                  <a:txBody>
                    <a:bodyPr/>
                    <a:lstStyle/>
                    <a:p>
                      <a:pPr algn="ctr" fontAlgn="b"/>
                      <a:r>
                        <a:rPr lang="fr-FR" sz="1000" b="0" i="0" u="none" strike="noStrike">
                          <a:solidFill>
                            <a:srgbClr val="000000"/>
                          </a:solidFill>
                          <a:effectLst/>
                          <a:latin typeface="Calibri" panose="020F0502020204030204" pitchFamily="34" charset="0"/>
                        </a:rPr>
                        <a:t>27/08/2027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1 983 333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12 083 333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346914"/>
                  </a:ext>
                </a:extLst>
              </a:tr>
              <a:tr h="162000">
                <a:tc>
                  <a:txBody>
                    <a:bodyPr/>
                    <a:lstStyle/>
                    <a:p>
                      <a:pPr algn="ctr" fontAlgn="b"/>
                      <a:r>
                        <a:rPr lang="fr-FR" sz="1000" b="0" i="0" u="none" strike="noStrike">
                          <a:solidFill>
                            <a:srgbClr val="000000"/>
                          </a:solidFill>
                          <a:effectLst/>
                          <a:latin typeface="Calibri" panose="020F0502020204030204" pitchFamily="34" charset="0"/>
                        </a:rPr>
                        <a:t>26/11/2027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11 091 667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591887"/>
                  </a:ext>
                </a:extLst>
              </a:tr>
              <a:tr h="162000">
                <a:tc>
                  <a:txBody>
                    <a:bodyPr/>
                    <a:lstStyle/>
                    <a:p>
                      <a:pPr algn="ctr" fontAlgn="b"/>
                      <a:r>
                        <a:rPr lang="fr-FR" sz="1000" b="0" i="0" u="none" strike="noStrike">
                          <a:solidFill>
                            <a:srgbClr val="000000"/>
                          </a:solidFill>
                          <a:effectLst/>
                          <a:latin typeface="Calibri" panose="020F0502020204030204" pitchFamily="34" charset="0"/>
                        </a:rPr>
                        <a:t>25/02/2028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11 091 667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920263"/>
                  </a:ext>
                </a:extLst>
              </a:tr>
              <a:tr h="162000">
                <a:tc>
                  <a:txBody>
                    <a:bodyPr/>
                    <a:lstStyle/>
                    <a:p>
                      <a:pPr algn="ctr" fontAlgn="b"/>
                      <a:r>
                        <a:rPr lang="fr-FR" sz="1000" b="0" i="0" u="none" strike="noStrike">
                          <a:solidFill>
                            <a:srgbClr val="000000"/>
                          </a:solidFill>
                          <a:effectLst/>
                          <a:latin typeface="Calibri" panose="020F0502020204030204" pitchFamily="34" charset="0"/>
                        </a:rPr>
                        <a:t>29/05/2028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991 667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312900"/>
                  </a:ext>
                </a:extLst>
              </a:tr>
              <a:tr h="162000">
                <a:tc>
                  <a:txBody>
                    <a:bodyPr/>
                    <a:lstStyle/>
                    <a:p>
                      <a:pPr algn="ctr" fontAlgn="b"/>
                      <a:r>
                        <a:rPr lang="fr-FR" sz="1000" b="0" i="0" u="none" strike="noStrike">
                          <a:solidFill>
                            <a:srgbClr val="000000"/>
                          </a:solidFill>
                          <a:effectLst/>
                          <a:latin typeface="Calibri" panose="020F0502020204030204" pitchFamily="34" charset="0"/>
                        </a:rPr>
                        <a:t>29/08/2028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83979"/>
                  </a:ext>
                </a:extLst>
              </a:tr>
              <a:tr h="162000">
                <a:tc>
                  <a:txBody>
                    <a:bodyPr/>
                    <a:lstStyle/>
                    <a:p>
                      <a:pPr algn="ctr" fontAlgn="b"/>
                      <a:r>
                        <a:rPr lang="fr-FR" sz="1000" b="0" i="0" u="none" strike="noStrike" dirty="0">
                          <a:solidFill>
                            <a:srgbClr val="000000"/>
                          </a:solidFill>
                          <a:effectLst/>
                          <a:latin typeface="Calibri" panose="020F0502020204030204" pitchFamily="34" charset="0"/>
                        </a:rPr>
                        <a:t>28/11/2028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843547"/>
                  </a:ext>
                </a:extLst>
              </a:tr>
              <a:tr h="162000">
                <a:tc>
                  <a:txBody>
                    <a:bodyPr/>
                    <a:lstStyle/>
                    <a:p>
                      <a:pPr algn="ctr" fontAlgn="b"/>
                      <a:r>
                        <a:rPr lang="fr-FR" sz="1000" b="0" i="0" u="none" strike="noStrike">
                          <a:solidFill>
                            <a:srgbClr val="000000"/>
                          </a:solidFill>
                          <a:effectLst/>
                          <a:latin typeface="Calibri" panose="020F0502020204030204" pitchFamily="34" charset="0"/>
                        </a:rPr>
                        <a:t>26/02/2029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431210"/>
                  </a:ext>
                </a:extLst>
              </a:tr>
              <a:tr h="162000">
                <a:tc>
                  <a:txBody>
                    <a:bodyPr/>
                    <a:lstStyle/>
                    <a:p>
                      <a:pPr algn="ctr" fontAlgn="b"/>
                      <a:r>
                        <a:rPr lang="fr-FR" sz="1000" b="0" i="0" u="none" strike="noStrike">
                          <a:solidFill>
                            <a:srgbClr val="000000"/>
                          </a:solidFill>
                          <a:effectLst/>
                          <a:latin typeface="Calibri" panose="020F0502020204030204" pitchFamily="34" charset="0"/>
                        </a:rPr>
                        <a:t>29/05/2029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5 100 000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681044"/>
                  </a:ext>
                </a:extLst>
              </a:tr>
              <a:tr h="162000">
                <a:tc>
                  <a:txBody>
                    <a:bodyPr/>
                    <a:lstStyle/>
                    <a:p>
                      <a:pPr algn="ctr" fontAlgn="b"/>
                      <a:r>
                        <a:rPr lang="fr-FR" sz="1000" b="0" i="0" u="none" strike="noStrike">
                          <a:solidFill>
                            <a:srgbClr val="000000"/>
                          </a:solidFill>
                          <a:effectLst/>
                          <a:latin typeface="Calibri" panose="020F0502020204030204" pitchFamily="34" charset="0"/>
                        </a:rPr>
                        <a:t>29/08/2029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760008"/>
                  </a:ext>
                </a:extLst>
              </a:tr>
              <a:tr h="162000">
                <a:tc>
                  <a:txBody>
                    <a:bodyPr/>
                    <a:lstStyle/>
                    <a:p>
                      <a:pPr algn="ctr" fontAlgn="b"/>
                      <a:r>
                        <a:rPr lang="fr-FR" sz="1000" b="0" i="0" u="none" strike="noStrike">
                          <a:solidFill>
                            <a:srgbClr val="000000"/>
                          </a:solidFill>
                          <a:effectLst/>
                          <a:latin typeface="Calibri" panose="020F0502020204030204" pitchFamily="34" charset="0"/>
                        </a:rPr>
                        <a:t>28/11/2029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28/02/2030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28/02/2030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885633"/>
                  </a:ext>
                </a:extLst>
              </a:tr>
            </a:tbl>
          </a:graphicData>
        </a:graphic>
      </p:graphicFrame>
      <p:sp>
        <p:nvSpPr>
          <p:cNvPr id="3" name="ZoneTexte 2">
            <a:extLst>
              <a:ext uri="{FF2B5EF4-FFF2-40B4-BE49-F238E27FC236}">
                <a16:creationId xmlns:a16="http://schemas.microsoft.com/office/drawing/2014/main" id="{9A7E898E-76A6-E8C2-DB7A-3D9471820A2F}"/>
              </a:ext>
            </a:extLst>
          </p:cNvPr>
          <p:cNvSpPr txBox="1"/>
          <p:nvPr/>
        </p:nvSpPr>
        <p:spPr>
          <a:xfrm>
            <a:off x="228600" y="6389324"/>
            <a:ext cx="1010213" cy="261610"/>
          </a:xfrm>
          <a:prstGeom prst="rect">
            <a:avLst/>
          </a:prstGeom>
          <a:solidFill>
            <a:srgbClr val="FFFF00"/>
          </a:solidFill>
        </p:spPr>
        <p:txBody>
          <a:bodyPr wrap="none" rtlCol="0">
            <a:spAutoFit/>
          </a:bodyPr>
          <a:lstStyle/>
          <a:p>
            <a:r>
              <a:rPr lang="fr-FR" sz="1100" dirty="0">
                <a:latin typeface="Calibri" panose="020F0502020204030204" pitchFamily="34" charset="0"/>
                <a:cs typeface="Calibri" panose="020F0502020204030204" pitchFamily="34" charset="0"/>
              </a:rPr>
              <a:t>Période brisée</a:t>
            </a:r>
          </a:p>
        </p:txBody>
      </p:sp>
      <p:sp>
        <p:nvSpPr>
          <p:cNvPr id="5" name="ZoneTexte 4">
            <a:extLst>
              <a:ext uri="{FF2B5EF4-FFF2-40B4-BE49-F238E27FC236}">
                <a16:creationId xmlns:a16="http://schemas.microsoft.com/office/drawing/2014/main" id="{4D1CD034-F759-8BD8-3F73-DE20247AAAA9}"/>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46854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7336" y="222914"/>
            <a:ext cx="6029325" cy="707886"/>
          </a:xfrm>
          <a:prstGeom prst="rect">
            <a:avLst/>
          </a:prstGeom>
          <a:noFill/>
        </p:spPr>
        <p:txBody>
          <a:bodyPr wrap="square" rtlCol="0">
            <a:spAutoFit/>
          </a:bodyPr>
          <a:lstStyle/>
          <a:p>
            <a:pPr algn="ctr"/>
            <a:r>
              <a:rPr lang="fr-FR" sz="2000" dirty="0">
                <a:latin typeface="Calibri" panose="020F0502020204030204" pitchFamily="34" charset="0"/>
              </a:rPr>
              <a:t>Tableaux d’amortissement</a:t>
            </a:r>
          </a:p>
          <a:p>
            <a:pPr algn="ctr"/>
            <a:r>
              <a:rPr lang="fr-FR" sz="2000" dirty="0">
                <a:latin typeface="Calibri" panose="020F0502020204030204" pitchFamily="34" charset="0"/>
              </a:rPr>
              <a:t>par prêt</a:t>
            </a:r>
          </a:p>
        </p:txBody>
      </p:sp>
      <p:graphicFrame>
        <p:nvGraphicFramePr>
          <p:cNvPr id="5" name="Tableau 4">
            <a:extLst>
              <a:ext uri="{FF2B5EF4-FFF2-40B4-BE49-F238E27FC236}">
                <a16:creationId xmlns:a16="http://schemas.microsoft.com/office/drawing/2014/main" id="{55AB9B16-6E77-11C6-754D-624740EF9E9E}"/>
              </a:ext>
            </a:extLst>
          </p:cNvPr>
          <p:cNvGraphicFramePr>
            <a:graphicFrameLocks noGrp="1"/>
          </p:cNvGraphicFramePr>
          <p:nvPr/>
        </p:nvGraphicFramePr>
        <p:xfrm>
          <a:off x="228600" y="1043324"/>
          <a:ext cx="8726400" cy="5346000"/>
        </p:xfrm>
        <a:graphic>
          <a:graphicData uri="http://schemas.openxmlformats.org/drawingml/2006/table">
            <a:tbl>
              <a:tblPr/>
              <a:tblGrid>
                <a:gridCol w="795600">
                  <a:extLst>
                    <a:ext uri="{9D8B030D-6E8A-4147-A177-3AD203B41FA5}">
                      <a16:colId xmlns:a16="http://schemas.microsoft.com/office/drawing/2014/main" val="1968679768"/>
                    </a:ext>
                  </a:extLst>
                </a:gridCol>
                <a:gridCol w="795600">
                  <a:extLst>
                    <a:ext uri="{9D8B030D-6E8A-4147-A177-3AD203B41FA5}">
                      <a16:colId xmlns:a16="http://schemas.microsoft.com/office/drawing/2014/main" val="239106832"/>
                    </a:ext>
                  </a:extLst>
                </a:gridCol>
                <a:gridCol w="795600">
                  <a:extLst>
                    <a:ext uri="{9D8B030D-6E8A-4147-A177-3AD203B41FA5}">
                      <a16:colId xmlns:a16="http://schemas.microsoft.com/office/drawing/2014/main" val="1297780864"/>
                    </a:ext>
                  </a:extLst>
                </a:gridCol>
                <a:gridCol w="795600">
                  <a:extLst>
                    <a:ext uri="{9D8B030D-6E8A-4147-A177-3AD203B41FA5}">
                      <a16:colId xmlns:a16="http://schemas.microsoft.com/office/drawing/2014/main" val="1763014112"/>
                    </a:ext>
                  </a:extLst>
                </a:gridCol>
                <a:gridCol w="1108800">
                  <a:extLst>
                    <a:ext uri="{9D8B030D-6E8A-4147-A177-3AD203B41FA5}">
                      <a16:colId xmlns:a16="http://schemas.microsoft.com/office/drawing/2014/main" val="2199332050"/>
                    </a:ext>
                  </a:extLst>
                </a:gridCol>
                <a:gridCol w="1108800">
                  <a:extLst>
                    <a:ext uri="{9D8B030D-6E8A-4147-A177-3AD203B41FA5}">
                      <a16:colId xmlns:a16="http://schemas.microsoft.com/office/drawing/2014/main" val="880282581"/>
                    </a:ext>
                  </a:extLst>
                </a:gridCol>
                <a:gridCol w="1108800">
                  <a:extLst>
                    <a:ext uri="{9D8B030D-6E8A-4147-A177-3AD203B41FA5}">
                      <a16:colId xmlns:a16="http://schemas.microsoft.com/office/drawing/2014/main" val="851231969"/>
                    </a:ext>
                  </a:extLst>
                </a:gridCol>
                <a:gridCol w="1108800">
                  <a:extLst>
                    <a:ext uri="{9D8B030D-6E8A-4147-A177-3AD203B41FA5}">
                      <a16:colId xmlns:a16="http://schemas.microsoft.com/office/drawing/2014/main" val="3035854543"/>
                    </a:ext>
                  </a:extLst>
                </a:gridCol>
                <a:gridCol w="1108800">
                  <a:extLst>
                    <a:ext uri="{9D8B030D-6E8A-4147-A177-3AD203B41FA5}">
                      <a16:colId xmlns:a16="http://schemas.microsoft.com/office/drawing/2014/main" val="1940795572"/>
                    </a:ext>
                  </a:extLst>
                </a:gridCol>
              </a:tblGrid>
              <a:tr h="324000">
                <a:tc>
                  <a:txBody>
                    <a:bodyPr/>
                    <a:lstStyle/>
                    <a:p>
                      <a:pPr algn="ctr" fontAlgn="ctr"/>
                      <a:r>
                        <a:rPr lang="fr-FR" sz="1000" b="0" i="0" u="none" strike="noStrike">
                          <a:solidFill>
                            <a:srgbClr val="000000"/>
                          </a:solidFill>
                          <a:effectLst/>
                          <a:latin typeface="Calibri" panose="020F0502020204030204" pitchFamily="34" charset="0"/>
                        </a:rPr>
                        <a:t>DATE FIXING</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DATE DEPART</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DATE FIN</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DATE PAIEMENT</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Cap 0% LCL (2016)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Cap 0% LCL (2019)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Cap 0% (SG)</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dirty="0">
                          <a:solidFill>
                            <a:srgbClr val="000000"/>
                          </a:solidFill>
                          <a:effectLst/>
                          <a:latin typeface="Calibri" panose="020F0502020204030204" pitchFamily="34" charset="0"/>
                        </a:rPr>
                        <a:t>Ancienne somme des couvertures</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dirty="0">
                          <a:solidFill>
                            <a:srgbClr val="000000"/>
                          </a:solidFill>
                          <a:effectLst/>
                          <a:latin typeface="Calibri" panose="020F0502020204030204" pitchFamily="34" charset="0"/>
                        </a:rPr>
                        <a:t>H1 : OBLIG. COUVERTURE</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59058029"/>
                  </a:ext>
                </a:extLst>
              </a:tr>
              <a:tr h="162000">
                <a:tc>
                  <a:txBody>
                    <a:bodyPr/>
                    <a:lstStyle/>
                    <a:p>
                      <a:pPr algn="ctr" fontAlgn="b"/>
                      <a:r>
                        <a:rPr lang="fr-FR" sz="1000" b="0" i="0" u="none" strike="noStrike" dirty="0">
                          <a:solidFill>
                            <a:srgbClr val="000000"/>
                          </a:solidFill>
                          <a:effectLst/>
                          <a:latin typeface="Calibri" panose="020F0502020204030204" pitchFamily="34" charset="0"/>
                        </a:rPr>
                        <a:t>13/06/2022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dirty="0">
                          <a:solidFill>
                            <a:srgbClr val="000000"/>
                          </a:solidFill>
                          <a:effectLst/>
                          <a:latin typeface="Calibri" panose="020F0502020204030204" pitchFamily="34" charset="0"/>
                        </a:rPr>
                        <a:t>15/06/2022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dirty="0">
                          <a:solidFill>
                            <a:srgbClr val="000000"/>
                          </a:solidFill>
                          <a:effectLst/>
                          <a:latin typeface="Calibri" panose="020F0502020204030204" pitchFamily="34" charset="0"/>
                        </a:rPr>
                        <a:t>31/08/2022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dirty="0">
                          <a:solidFill>
                            <a:srgbClr val="000000"/>
                          </a:solidFill>
                          <a:effectLst/>
                          <a:latin typeface="Calibri" panose="020F0502020204030204" pitchFamily="34" charset="0"/>
                        </a:rPr>
                        <a:t>31/08/2022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a:solidFill>
                            <a:srgbClr val="000000"/>
                          </a:solidFill>
                          <a:effectLst/>
                          <a:latin typeface="Calibri" panose="020F0502020204030204" pitchFamily="34" charset="0"/>
                        </a:rPr>
                        <a:t>1 181 250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9 637 500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1 181 250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12 000 000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780830"/>
                  </a:ext>
                </a:extLst>
              </a:tr>
              <a:tr h="162000">
                <a:tc>
                  <a:txBody>
                    <a:bodyPr/>
                    <a:lstStyle/>
                    <a:p>
                      <a:pPr algn="ctr" fontAlgn="b"/>
                      <a:r>
                        <a:rPr lang="fr-FR" sz="1000" b="0" i="0" u="none" strike="noStrike">
                          <a:solidFill>
                            <a:srgbClr val="000000"/>
                          </a:solidFill>
                          <a:effectLst/>
                          <a:latin typeface="Calibri" panose="020F0502020204030204" pitchFamily="34" charset="0"/>
                        </a:rPr>
                        <a:t>29/08/2022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14 520 000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35750"/>
                  </a:ext>
                </a:extLst>
              </a:tr>
              <a:tr h="162000">
                <a:tc>
                  <a:txBody>
                    <a:bodyPr/>
                    <a:lstStyle/>
                    <a:p>
                      <a:pPr algn="ctr" fontAlgn="b"/>
                      <a:r>
                        <a:rPr lang="fr-FR" sz="1000" b="0" i="0" u="none" strike="noStrike">
                          <a:solidFill>
                            <a:srgbClr val="000000"/>
                          </a:solidFill>
                          <a:effectLst/>
                          <a:latin typeface="Calibri" panose="020F0502020204030204" pitchFamily="34" charset="0"/>
                        </a:rPr>
                        <a:t>28/11/2022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13 865 500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863491"/>
                  </a:ext>
                </a:extLst>
              </a:tr>
              <a:tr h="162000">
                <a:tc>
                  <a:txBody>
                    <a:bodyPr/>
                    <a:lstStyle/>
                    <a:p>
                      <a:pPr algn="ctr" fontAlgn="b"/>
                      <a:r>
                        <a:rPr lang="fr-FR" sz="1000" b="0" i="0" u="none" strike="noStrike">
                          <a:solidFill>
                            <a:srgbClr val="000000"/>
                          </a:solidFill>
                          <a:effectLst/>
                          <a:latin typeface="Calibri" panose="020F0502020204030204" pitchFamily="34" charset="0"/>
                        </a:rPr>
                        <a:t>24/02/2023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13 865 500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00481"/>
                  </a:ext>
                </a:extLst>
              </a:tr>
              <a:tr h="162000">
                <a:tc>
                  <a:txBody>
                    <a:bodyPr/>
                    <a:lstStyle/>
                    <a:p>
                      <a:pPr algn="ctr" fontAlgn="b"/>
                      <a:r>
                        <a:rPr lang="fr-FR" sz="1000" b="0" i="0" u="none" strike="noStrike">
                          <a:solidFill>
                            <a:srgbClr val="000000"/>
                          </a:solidFill>
                          <a:effectLst/>
                          <a:latin typeface="Calibri" panose="020F0502020204030204" pitchFamily="34" charset="0"/>
                        </a:rPr>
                        <a:t>29/05/2023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13 211 000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265883"/>
                  </a:ext>
                </a:extLst>
              </a:tr>
              <a:tr h="162000">
                <a:tc>
                  <a:txBody>
                    <a:bodyPr/>
                    <a:lstStyle/>
                    <a:p>
                      <a:pPr algn="ctr" fontAlgn="b"/>
                      <a:r>
                        <a:rPr lang="fr-FR" sz="1000" b="0" i="0" u="none" strike="noStrike">
                          <a:solidFill>
                            <a:srgbClr val="000000"/>
                          </a:solidFill>
                          <a:effectLst/>
                          <a:latin typeface="Calibri" panose="020F0502020204030204" pitchFamily="34" charset="0"/>
                        </a:rPr>
                        <a:t>29/08/2023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13 211 000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645739"/>
                  </a:ext>
                </a:extLst>
              </a:tr>
              <a:tr h="162000">
                <a:tc>
                  <a:txBody>
                    <a:bodyPr/>
                    <a:lstStyle/>
                    <a:p>
                      <a:pPr algn="ctr" fontAlgn="b"/>
                      <a:r>
                        <a:rPr lang="fr-FR" sz="1000" b="0" i="0" u="none" strike="noStrike">
                          <a:solidFill>
                            <a:srgbClr val="000000"/>
                          </a:solidFill>
                          <a:effectLst/>
                          <a:latin typeface="Calibri" panose="020F0502020204030204" pitchFamily="34" charset="0"/>
                        </a:rPr>
                        <a:t>28/11/2023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12 556 500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824188"/>
                  </a:ext>
                </a:extLst>
              </a:tr>
              <a:tr h="162000">
                <a:tc>
                  <a:txBody>
                    <a:bodyPr/>
                    <a:lstStyle/>
                    <a:p>
                      <a:pPr algn="ctr" fontAlgn="b"/>
                      <a:r>
                        <a:rPr lang="fr-FR" sz="1000" b="0" i="0" u="none" strike="noStrike">
                          <a:solidFill>
                            <a:srgbClr val="000000"/>
                          </a:solidFill>
                          <a:effectLst/>
                          <a:latin typeface="Calibri" panose="020F0502020204030204" pitchFamily="34" charset="0"/>
                        </a:rPr>
                        <a:t>27/02/2024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12 556 500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515188"/>
                  </a:ext>
                </a:extLst>
              </a:tr>
              <a:tr h="162000">
                <a:tc>
                  <a:txBody>
                    <a:bodyPr/>
                    <a:lstStyle/>
                    <a:p>
                      <a:pPr algn="ctr" fontAlgn="b"/>
                      <a:r>
                        <a:rPr lang="fr-FR" sz="1000" b="0" i="0" u="none" strike="noStrike">
                          <a:solidFill>
                            <a:srgbClr val="000000"/>
                          </a:solidFill>
                          <a:effectLst/>
                          <a:latin typeface="Calibri" panose="020F0502020204030204" pitchFamily="34" charset="0"/>
                        </a:rPr>
                        <a:t>29/05/2024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11 902 000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542169"/>
                  </a:ext>
                </a:extLst>
              </a:tr>
              <a:tr h="162000">
                <a:tc>
                  <a:txBody>
                    <a:bodyPr/>
                    <a:lstStyle/>
                    <a:p>
                      <a:pPr algn="ctr" fontAlgn="b"/>
                      <a:r>
                        <a:rPr lang="fr-FR" sz="1000" b="0" i="0" u="none" strike="noStrike">
                          <a:solidFill>
                            <a:srgbClr val="000000"/>
                          </a:solidFill>
                          <a:effectLst/>
                          <a:latin typeface="Calibri" panose="020F0502020204030204" pitchFamily="34" charset="0"/>
                        </a:rPr>
                        <a:t>28/08/2024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7 500 000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7 500 000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11 902 000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182923"/>
                  </a:ext>
                </a:extLst>
              </a:tr>
              <a:tr h="162000">
                <a:tc>
                  <a:txBody>
                    <a:bodyPr/>
                    <a:lstStyle/>
                    <a:p>
                      <a:pPr algn="ctr" fontAlgn="b"/>
                      <a:r>
                        <a:rPr lang="fr-FR" sz="1000" b="0" i="0" u="none" strike="noStrike">
                          <a:solidFill>
                            <a:srgbClr val="000000"/>
                          </a:solidFill>
                          <a:effectLst/>
                          <a:latin typeface="Calibri" panose="020F0502020204030204" pitchFamily="34" charset="0"/>
                        </a:rPr>
                        <a:t>27/11/2024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7 500 000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7 500 000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11 247 500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186278"/>
                  </a:ext>
                </a:extLst>
              </a:tr>
              <a:tr h="162000">
                <a:tc>
                  <a:txBody>
                    <a:bodyPr/>
                    <a:lstStyle/>
                    <a:p>
                      <a:pPr algn="ctr" fontAlgn="b"/>
                      <a:r>
                        <a:rPr lang="fr-FR" sz="1000" b="0" i="0" u="none" strike="noStrike">
                          <a:solidFill>
                            <a:srgbClr val="000000"/>
                          </a:solidFill>
                          <a:effectLst/>
                          <a:latin typeface="Calibri" panose="020F0502020204030204" pitchFamily="34" charset="0"/>
                        </a:rPr>
                        <a:t>26/02/2025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7 500 000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7 500 000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11 247 500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343673"/>
                  </a:ext>
                </a:extLst>
              </a:tr>
              <a:tr h="162000">
                <a:tc>
                  <a:txBody>
                    <a:bodyPr/>
                    <a:lstStyle/>
                    <a:p>
                      <a:pPr algn="ctr" fontAlgn="b"/>
                      <a:r>
                        <a:rPr lang="fr-FR" sz="1000" b="0" i="0" u="none" strike="noStrike">
                          <a:solidFill>
                            <a:srgbClr val="000000"/>
                          </a:solidFill>
                          <a:effectLst/>
                          <a:latin typeface="Calibri" panose="020F0502020204030204" pitchFamily="34" charset="0"/>
                        </a:rPr>
                        <a:t>28/05/2025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7 500 000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7 500 000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10 593 000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74492"/>
                  </a:ext>
                </a:extLst>
              </a:tr>
              <a:tr h="162000">
                <a:tc>
                  <a:txBody>
                    <a:bodyPr/>
                    <a:lstStyle/>
                    <a:p>
                      <a:pPr algn="ctr" fontAlgn="b"/>
                      <a:r>
                        <a:rPr lang="fr-FR" sz="1000" b="0" i="0" u="none" strike="noStrike">
                          <a:solidFill>
                            <a:srgbClr val="000000"/>
                          </a:solidFill>
                          <a:effectLst/>
                          <a:latin typeface="Calibri" panose="020F0502020204030204" pitchFamily="34" charset="0"/>
                        </a:rPr>
                        <a:t>27/08/2025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6 000 000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6 000 000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10 593 000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657773"/>
                  </a:ext>
                </a:extLst>
              </a:tr>
              <a:tr h="162000">
                <a:tc>
                  <a:txBody>
                    <a:bodyPr/>
                    <a:lstStyle/>
                    <a:p>
                      <a:pPr algn="ctr" fontAlgn="b"/>
                      <a:r>
                        <a:rPr lang="fr-FR" sz="1000" b="0" i="0" u="none" strike="noStrike">
                          <a:solidFill>
                            <a:srgbClr val="000000"/>
                          </a:solidFill>
                          <a:effectLst/>
                          <a:latin typeface="Calibri" panose="020F0502020204030204" pitchFamily="34" charset="0"/>
                        </a:rPr>
                        <a:t>26/11/2025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6 000 000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6 000 000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9 938 500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669400"/>
                  </a:ext>
                </a:extLst>
              </a:tr>
              <a:tr h="162000">
                <a:tc>
                  <a:txBody>
                    <a:bodyPr/>
                    <a:lstStyle/>
                    <a:p>
                      <a:pPr algn="ctr" fontAlgn="b"/>
                      <a:r>
                        <a:rPr lang="fr-FR" sz="1000" b="0" i="0" u="none" strike="noStrike">
                          <a:solidFill>
                            <a:srgbClr val="000000"/>
                          </a:solidFill>
                          <a:effectLst/>
                          <a:latin typeface="Calibri" panose="020F0502020204030204" pitchFamily="34" charset="0"/>
                        </a:rPr>
                        <a:t>25/02/2026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6 000 000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6 000 000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9 938 500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193876"/>
                  </a:ext>
                </a:extLst>
              </a:tr>
              <a:tr h="162000">
                <a:tc>
                  <a:txBody>
                    <a:bodyPr/>
                    <a:lstStyle/>
                    <a:p>
                      <a:pPr algn="ctr" fontAlgn="b"/>
                      <a:r>
                        <a:rPr lang="fr-FR" sz="1000" b="0" i="0" u="none" strike="noStrike">
                          <a:solidFill>
                            <a:srgbClr val="000000"/>
                          </a:solidFill>
                          <a:effectLst/>
                          <a:latin typeface="Calibri" panose="020F0502020204030204" pitchFamily="34" charset="0"/>
                        </a:rPr>
                        <a:t>27/05/2026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6 000 000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6 000 000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749342"/>
                  </a:ext>
                </a:extLst>
              </a:tr>
              <a:tr h="162000">
                <a:tc>
                  <a:txBody>
                    <a:bodyPr/>
                    <a:lstStyle/>
                    <a:p>
                      <a:pPr algn="ctr" fontAlgn="b"/>
                      <a:r>
                        <a:rPr lang="fr-FR" sz="1000" b="0" i="0" u="none" strike="noStrike">
                          <a:solidFill>
                            <a:srgbClr val="000000"/>
                          </a:solidFill>
                          <a:effectLst/>
                          <a:latin typeface="Calibri" panose="020F0502020204030204" pitchFamily="34" charset="0"/>
                        </a:rPr>
                        <a:t>27/08/2026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6241549"/>
                  </a:ext>
                </a:extLst>
              </a:tr>
              <a:tr h="162000">
                <a:tc>
                  <a:txBody>
                    <a:bodyPr/>
                    <a:lstStyle/>
                    <a:p>
                      <a:pPr algn="ctr" fontAlgn="b"/>
                      <a:r>
                        <a:rPr lang="fr-FR" sz="1000" b="0" i="0" u="none" strike="noStrike">
                          <a:solidFill>
                            <a:srgbClr val="000000"/>
                          </a:solidFill>
                          <a:effectLst/>
                          <a:latin typeface="Calibri" panose="020F0502020204030204" pitchFamily="34" charset="0"/>
                        </a:rPr>
                        <a:t>26/11/2026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597694"/>
                  </a:ext>
                </a:extLst>
              </a:tr>
              <a:tr h="162000">
                <a:tc>
                  <a:txBody>
                    <a:bodyPr/>
                    <a:lstStyle/>
                    <a:p>
                      <a:pPr algn="ctr" fontAlgn="b"/>
                      <a:r>
                        <a:rPr lang="fr-FR" sz="1000" b="0" i="0" u="none" strike="noStrike">
                          <a:solidFill>
                            <a:srgbClr val="000000"/>
                          </a:solidFill>
                          <a:effectLst/>
                          <a:latin typeface="Calibri" panose="020F0502020204030204" pitchFamily="34" charset="0"/>
                        </a:rPr>
                        <a:t>24/02/2027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188721"/>
                  </a:ext>
                </a:extLst>
              </a:tr>
              <a:tr h="162000">
                <a:tc>
                  <a:txBody>
                    <a:bodyPr/>
                    <a:lstStyle/>
                    <a:p>
                      <a:pPr algn="ctr" fontAlgn="b"/>
                      <a:r>
                        <a:rPr lang="fr-FR" sz="1000" b="0" i="0" u="none" strike="noStrike">
                          <a:solidFill>
                            <a:srgbClr val="000000"/>
                          </a:solidFill>
                          <a:effectLst/>
                          <a:latin typeface="Calibri" panose="020F0502020204030204" pitchFamily="34" charset="0"/>
                        </a:rPr>
                        <a:t>27/05/2027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055327"/>
                  </a:ext>
                </a:extLst>
              </a:tr>
              <a:tr h="162000">
                <a:tc>
                  <a:txBody>
                    <a:bodyPr/>
                    <a:lstStyle/>
                    <a:p>
                      <a:pPr algn="ctr" fontAlgn="b"/>
                      <a:r>
                        <a:rPr lang="fr-FR" sz="1000" b="0" i="0" u="none" strike="noStrike">
                          <a:solidFill>
                            <a:srgbClr val="000000"/>
                          </a:solidFill>
                          <a:effectLst/>
                          <a:latin typeface="Calibri" panose="020F0502020204030204" pitchFamily="34" charset="0"/>
                        </a:rPr>
                        <a:t>27/08/2027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170906"/>
                  </a:ext>
                </a:extLst>
              </a:tr>
              <a:tr h="162000">
                <a:tc>
                  <a:txBody>
                    <a:bodyPr/>
                    <a:lstStyle/>
                    <a:p>
                      <a:pPr algn="ctr" fontAlgn="b"/>
                      <a:r>
                        <a:rPr lang="fr-FR" sz="1000" b="0" i="0" u="none" strike="noStrike">
                          <a:solidFill>
                            <a:srgbClr val="000000"/>
                          </a:solidFill>
                          <a:effectLst/>
                          <a:latin typeface="Calibri" panose="020F0502020204030204" pitchFamily="34" charset="0"/>
                        </a:rPr>
                        <a:t>26/11/2027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012674"/>
                  </a:ext>
                </a:extLst>
              </a:tr>
              <a:tr h="162000">
                <a:tc>
                  <a:txBody>
                    <a:bodyPr/>
                    <a:lstStyle/>
                    <a:p>
                      <a:pPr algn="ctr" fontAlgn="b"/>
                      <a:r>
                        <a:rPr lang="fr-FR" sz="1000" b="0" i="0" u="none" strike="noStrike">
                          <a:solidFill>
                            <a:srgbClr val="000000"/>
                          </a:solidFill>
                          <a:effectLst/>
                          <a:latin typeface="Calibri" panose="020F0502020204030204" pitchFamily="34" charset="0"/>
                        </a:rPr>
                        <a:t>25/02/2028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451800"/>
                  </a:ext>
                </a:extLst>
              </a:tr>
              <a:tr h="162000">
                <a:tc>
                  <a:txBody>
                    <a:bodyPr/>
                    <a:lstStyle/>
                    <a:p>
                      <a:pPr algn="ctr" fontAlgn="b"/>
                      <a:r>
                        <a:rPr lang="fr-FR" sz="1000" b="0" i="0" u="none" strike="noStrike">
                          <a:solidFill>
                            <a:srgbClr val="000000"/>
                          </a:solidFill>
                          <a:effectLst/>
                          <a:latin typeface="Calibri" panose="020F0502020204030204" pitchFamily="34" charset="0"/>
                        </a:rPr>
                        <a:t>29/05/2028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674897"/>
                  </a:ext>
                </a:extLst>
              </a:tr>
              <a:tr h="162000">
                <a:tc>
                  <a:txBody>
                    <a:bodyPr/>
                    <a:lstStyle/>
                    <a:p>
                      <a:pPr algn="ctr" fontAlgn="b"/>
                      <a:r>
                        <a:rPr lang="fr-FR" sz="1000" b="0" i="0" u="none" strike="noStrike">
                          <a:solidFill>
                            <a:srgbClr val="000000"/>
                          </a:solidFill>
                          <a:effectLst/>
                          <a:latin typeface="Calibri" panose="020F0502020204030204" pitchFamily="34" charset="0"/>
                        </a:rPr>
                        <a:t>29/08/2028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289733"/>
                  </a:ext>
                </a:extLst>
              </a:tr>
              <a:tr h="162000">
                <a:tc>
                  <a:txBody>
                    <a:bodyPr/>
                    <a:lstStyle/>
                    <a:p>
                      <a:pPr algn="ctr" fontAlgn="b"/>
                      <a:r>
                        <a:rPr lang="fr-FR" sz="1000" b="0" i="0" u="none" strike="noStrike">
                          <a:solidFill>
                            <a:srgbClr val="000000"/>
                          </a:solidFill>
                          <a:effectLst/>
                          <a:latin typeface="Calibri" panose="020F0502020204030204" pitchFamily="34" charset="0"/>
                        </a:rPr>
                        <a:t>28/11/2028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937932"/>
                  </a:ext>
                </a:extLst>
              </a:tr>
              <a:tr h="162000">
                <a:tc>
                  <a:txBody>
                    <a:bodyPr/>
                    <a:lstStyle/>
                    <a:p>
                      <a:pPr algn="ctr" fontAlgn="b"/>
                      <a:r>
                        <a:rPr lang="fr-FR" sz="1000" b="0" i="0" u="none" strike="noStrike">
                          <a:solidFill>
                            <a:srgbClr val="000000"/>
                          </a:solidFill>
                          <a:effectLst/>
                          <a:latin typeface="Calibri" panose="020F0502020204030204" pitchFamily="34" charset="0"/>
                        </a:rPr>
                        <a:t>26/02/2029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801558"/>
                  </a:ext>
                </a:extLst>
              </a:tr>
              <a:tr h="162000">
                <a:tc>
                  <a:txBody>
                    <a:bodyPr/>
                    <a:lstStyle/>
                    <a:p>
                      <a:pPr algn="ctr" fontAlgn="b"/>
                      <a:r>
                        <a:rPr lang="fr-FR" sz="1000" b="0" i="0" u="none" strike="noStrike">
                          <a:solidFill>
                            <a:srgbClr val="000000"/>
                          </a:solidFill>
                          <a:effectLst/>
                          <a:latin typeface="Calibri" panose="020F0502020204030204" pitchFamily="34" charset="0"/>
                        </a:rPr>
                        <a:t>29/05/2029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038754"/>
                  </a:ext>
                </a:extLst>
              </a:tr>
              <a:tr h="162000">
                <a:tc>
                  <a:txBody>
                    <a:bodyPr/>
                    <a:lstStyle/>
                    <a:p>
                      <a:pPr algn="ctr" fontAlgn="b"/>
                      <a:r>
                        <a:rPr lang="fr-FR" sz="1000" b="0" i="0" u="none" strike="noStrike">
                          <a:solidFill>
                            <a:srgbClr val="000000"/>
                          </a:solidFill>
                          <a:effectLst/>
                          <a:latin typeface="Calibri" panose="020F0502020204030204" pitchFamily="34" charset="0"/>
                        </a:rPr>
                        <a:t>29/08/2029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751918"/>
                  </a:ext>
                </a:extLst>
              </a:tr>
              <a:tr h="162000">
                <a:tc>
                  <a:txBody>
                    <a:bodyPr/>
                    <a:lstStyle/>
                    <a:p>
                      <a:pPr algn="ctr" fontAlgn="b"/>
                      <a:r>
                        <a:rPr lang="fr-FR" sz="1000" b="0" i="0" u="none" strike="noStrike" dirty="0">
                          <a:solidFill>
                            <a:srgbClr val="000000"/>
                          </a:solidFill>
                          <a:effectLst/>
                          <a:latin typeface="Calibri" panose="020F0502020204030204" pitchFamily="34" charset="0"/>
                        </a:rPr>
                        <a:t>28/11/2029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30/11/2029</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28/02/2030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28/02/2030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066" marR="6066" marT="6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329436"/>
                  </a:ext>
                </a:extLst>
              </a:tr>
            </a:tbl>
          </a:graphicData>
        </a:graphic>
      </p:graphicFrame>
      <p:sp>
        <p:nvSpPr>
          <p:cNvPr id="6" name="ZoneTexte 5">
            <a:extLst>
              <a:ext uri="{FF2B5EF4-FFF2-40B4-BE49-F238E27FC236}">
                <a16:creationId xmlns:a16="http://schemas.microsoft.com/office/drawing/2014/main" id="{B98A61E3-1D64-1A4D-69D5-E2F85C67D9AD}"/>
              </a:ext>
            </a:extLst>
          </p:cNvPr>
          <p:cNvSpPr txBox="1"/>
          <p:nvPr/>
        </p:nvSpPr>
        <p:spPr>
          <a:xfrm>
            <a:off x="228600" y="6389324"/>
            <a:ext cx="1010213" cy="261610"/>
          </a:xfrm>
          <a:prstGeom prst="rect">
            <a:avLst/>
          </a:prstGeom>
          <a:solidFill>
            <a:srgbClr val="FFFF00"/>
          </a:solidFill>
        </p:spPr>
        <p:txBody>
          <a:bodyPr wrap="none" rtlCol="0">
            <a:spAutoFit/>
          </a:bodyPr>
          <a:lstStyle/>
          <a:p>
            <a:r>
              <a:rPr lang="fr-FR" sz="1100" dirty="0">
                <a:latin typeface="Calibri" panose="020F0502020204030204" pitchFamily="34" charset="0"/>
                <a:cs typeface="Calibri" panose="020F0502020204030204" pitchFamily="34" charset="0"/>
              </a:rPr>
              <a:t>Période brisée</a:t>
            </a:r>
          </a:p>
        </p:txBody>
      </p:sp>
      <p:sp>
        <p:nvSpPr>
          <p:cNvPr id="7" name="ZoneTexte 6">
            <a:extLst>
              <a:ext uri="{FF2B5EF4-FFF2-40B4-BE49-F238E27FC236}">
                <a16:creationId xmlns:a16="http://schemas.microsoft.com/office/drawing/2014/main" id="{9C41C5B5-FF3E-EC3B-A55E-064BE86486A4}"/>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13514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7336" y="222914"/>
            <a:ext cx="6029325" cy="707886"/>
          </a:xfrm>
          <a:prstGeom prst="rect">
            <a:avLst/>
          </a:prstGeom>
          <a:noFill/>
        </p:spPr>
        <p:txBody>
          <a:bodyPr wrap="square" rtlCol="0">
            <a:spAutoFit/>
          </a:bodyPr>
          <a:lstStyle/>
          <a:p>
            <a:pPr algn="ctr"/>
            <a:r>
              <a:rPr lang="fr-FR" sz="2000" dirty="0">
                <a:latin typeface="Calibri" panose="020F0502020204030204" pitchFamily="34" charset="0"/>
              </a:rPr>
              <a:t>Tableaux d’amortissement</a:t>
            </a:r>
          </a:p>
          <a:p>
            <a:pPr algn="ctr"/>
            <a:r>
              <a:rPr lang="fr-FR" sz="2000" dirty="0">
                <a:latin typeface="Calibri" panose="020F0502020204030204" pitchFamily="34" charset="0"/>
              </a:rPr>
              <a:t>par prêt</a:t>
            </a:r>
          </a:p>
        </p:txBody>
      </p:sp>
      <p:graphicFrame>
        <p:nvGraphicFramePr>
          <p:cNvPr id="6" name="Tableau 5">
            <a:extLst>
              <a:ext uri="{FF2B5EF4-FFF2-40B4-BE49-F238E27FC236}">
                <a16:creationId xmlns:a16="http://schemas.microsoft.com/office/drawing/2014/main" id="{FCDEC84D-E617-4E79-415D-92A39A1C6631}"/>
              </a:ext>
            </a:extLst>
          </p:cNvPr>
          <p:cNvGraphicFramePr>
            <a:graphicFrameLocks noGrp="1"/>
          </p:cNvGraphicFramePr>
          <p:nvPr/>
        </p:nvGraphicFramePr>
        <p:xfrm>
          <a:off x="228600" y="1043324"/>
          <a:ext cx="8726400" cy="5346000"/>
        </p:xfrm>
        <a:graphic>
          <a:graphicData uri="http://schemas.openxmlformats.org/drawingml/2006/table">
            <a:tbl>
              <a:tblPr/>
              <a:tblGrid>
                <a:gridCol w="795600">
                  <a:extLst>
                    <a:ext uri="{9D8B030D-6E8A-4147-A177-3AD203B41FA5}">
                      <a16:colId xmlns:a16="http://schemas.microsoft.com/office/drawing/2014/main" val="3305148285"/>
                    </a:ext>
                  </a:extLst>
                </a:gridCol>
                <a:gridCol w="795600">
                  <a:extLst>
                    <a:ext uri="{9D8B030D-6E8A-4147-A177-3AD203B41FA5}">
                      <a16:colId xmlns:a16="http://schemas.microsoft.com/office/drawing/2014/main" val="3062680475"/>
                    </a:ext>
                  </a:extLst>
                </a:gridCol>
                <a:gridCol w="795600">
                  <a:extLst>
                    <a:ext uri="{9D8B030D-6E8A-4147-A177-3AD203B41FA5}">
                      <a16:colId xmlns:a16="http://schemas.microsoft.com/office/drawing/2014/main" val="2702590062"/>
                    </a:ext>
                  </a:extLst>
                </a:gridCol>
                <a:gridCol w="795600">
                  <a:extLst>
                    <a:ext uri="{9D8B030D-6E8A-4147-A177-3AD203B41FA5}">
                      <a16:colId xmlns:a16="http://schemas.microsoft.com/office/drawing/2014/main" val="123231840"/>
                    </a:ext>
                  </a:extLst>
                </a:gridCol>
                <a:gridCol w="1386000">
                  <a:extLst>
                    <a:ext uri="{9D8B030D-6E8A-4147-A177-3AD203B41FA5}">
                      <a16:colId xmlns:a16="http://schemas.microsoft.com/office/drawing/2014/main" val="4031987843"/>
                    </a:ext>
                  </a:extLst>
                </a:gridCol>
                <a:gridCol w="1386000">
                  <a:extLst>
                    <a:ext uri="{9D8B030D-6E8A-4147-A177-3AD203B41FA5}">
                      <a16:colId xmlns:a16="http://schemas.microsoft.com/office/drawing/2014/main" val="2033133351"/>
                    </a:ext>
                  </a:extLst>
                </a:gridCol>
                <a:gridCol w="1386000">
                  <a:extLst>
                    <a:ext uri="{9D8B030D-6E8A-4147-A177-3AD203B41FA5}">
                      <a16:colId xmlns:a16="http://schemas.microsoft.com/office/drawing/2014/main" val="3277306931"/>
                    </a:ext>
                  </a:extLst>
                </a:gridCol>
                <a:gridCol w="1386000">
                  <a:extLst>
                    <a:ext uri="{9D8B030D-6E8A-4147-A177-3AD203B41FA5}">
                      <a16:colId xmlns:a16="http://schemas.microsoft.com/office/drawing/2014/main" val="1812253605"/>
                    </a:ext>
                  </a:extLst>
                </a:gridCol>
              </a:tblGrid>
              <a:tr h="324000">
                <a:tc>
                  <a:txBody>
                    <a:bodyPr/>
                    <a:lstStyle/>
                    <a:p>
                      <a:pPr algn="ctr" fontAlgn="ctr"/>
                      <a:r>
                        <a:rPr lang="fr-FR" sz="1000" b="0" i="0" u="none" strike="noStrike">
                          <a:solidFill>
                            <a:srgbClr val="000000"/>
                          </a:solidFill>
                          <a:effectLst/>
                          <a:latin typeface="Calibri" panose="020F0502020204030204" pitchFamily="34" charset="0"/>
                        </a:rPr>
                        <a:t>DATE FIXING</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dirty="0">
                          <a:solidFill>
                            <a:srgbClr val="000000"/>
                          </a:solidFill>
                          <a:effectLst/>
                          <a:latin typeface="Calibri" panose="020F0502020204030204" pitchFamily="34" charset="0"/>
                        </a:rPr>
                        <a:t>DATE DEPART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DATE FIN</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DATE PAIEMENT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H1bis= H1 - Couv. Exist.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H2bis= H2 - Couv. Exist.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H3bis= H3 - Couv. Exist.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H4bis= H4 - Couv. Exist.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65560009"/>
                  </a:ext>
                </a:extLst>
              </a:tr>
              <a:tr h="162000">
                <a:tc>
                  <a:txBody>
                    <a:bodyPr/>
                    <a:lstStyle/>
                    <a:p>
                      <a:pPr algn="ctr" fontAlgn="b"/>
                      <a:r>
                        <a:rPr lang="fr-FR" sz="1000" b="0" i="0" u="none" strike="noStrike" dirty="0">
                          <a:solidFill>
                            <a:srgbClr val="000000"/>
                          </a:solidFill>
                          <a:effectLst/>
                          <a:latin typeface="Calibri" panose="020F0502020204030204" pitchFamily="34" charset="0"/>
                        </a:rPr>
                        <a:t>13/06/2022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a:solidFill>
                            <a:srgbClr val="000000"/>
                          </a:solidFill>
                          <a:effectLst/>
                          <a:latin typeface="Calibri" panose="020F0502020204030204" pitchFamily="34" charset="0"/>
                        </a:rPr>
                        <a:t>15/06/2022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a:solidFill>
                            <a:srgbClr val="000000"/>
                          </a:solidFill>
                          <a:effectLst/>
                          <a:latin typeface="Calibri" panose="020F0502020204030204" pitchFamily="34" charset="0"/>
                        </a:rPr>
                        <a:t>31/08/2022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a:solidFill>
                            <a:srgbClr val="000000"/>
                          </a:solidFill>
                          <a:effectLst/>
                          <a:latin typeface="Calibri" panose="020F0502020204030204" pitchFamily="34" charset="0"/>
                        </a:rPr>
                        <a:t>31/08/2022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914860"/>
                  </a:ext>
                </a:extLst>
              </a:tr>
              <a:tr h="162000">
                <a:tc>
                  <a:txBody>
                    <a:bodyPr/>
                    <a:lstStyle/>
                    <a:p>
                      <a:pPr algn="ctr" fontAlgn="b"/>
                      <a:r>
                        <a:rPr lang="fr-FR" sz="1000" b="0" i="0" u="none" strike="noStrike">
                          <a:solidFill>
                            <a:srgbClr val="000000"/>
                          </a:solidFill>
                          <a:effectLst/>
                          <a:latin typeface="Calibri" panose="020F0502020204030204" pitchFamily="34" charset="0"/>
                        </a:rPr>
                        <a:t>29/08/2022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4 020 000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11 500 000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11 500 000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11 500 000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977045"/>
                  </a:ext>
                </a:extLst>
              </a:tr>
              <a:tr h="162000">
                <a:tc>
                  <a:txBody>
                    <a:bodyPr/>
                    <a:lstStyle/>
                    <a:p>
                      <a:pPr algn="ctr" fontAlgn="b"/>
                      <a:r>
                        <a:rPr lang="fr-FR" sz="1000" b="0" i="0" u="none" strike="noStrike">
                          <a:solidFill>
                            <a:srgbClr val="000000"/>
                          </a:solidFill>
                          <a:effectLst/>
                          <a:latin typeface="Calibri" panose="020F0502020204030204" pitchFamily="34" charset="0"/>
                        </a:rPr>
                        <a:t>28/11/2022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3 365 500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566461"/>
                  </a:ext>
                </a:extLst>
              </a:tr>
              <a:tr h="162000">
                <a:tc>
                  <a:txBody>
                    <a:bodyPr/>
                    <a:lstStyle/>
                    <a:p>
                      <a:pPr algn="ctr" fontAlgn="b"/>
                      <a:r>
                        <a:rPr lang="fr-FR" sz="1000" b="0" i="0" u="none" strike="noStrike">
                          <a:solidFill>
                            <a:srgbClr val="000000"/>
                          </a:solidFill>
                          <a:effectLst/>
                          <a:latin typeface="Calibri" panose="020F0502020204030204" pitchFamily="34" charset="0"/>
                        </a:rPr>
                        <a:t>24/02/2023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3 365 500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10 508 333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369184"/>
                  </a:ext>
                </a:extLst>
              </a:tr>
              <a:tr h="162000">
                <a:tc>
                  <a:txBody>
                    <a:bodyPr/>
                    <a:lstStyle/>
                    <a:p>
                      <a:pPr algn="ctr" fontAlgn="b"/>
                      <a:r>
                        <a:rPr lang="fr-FR" sz="1000" b="0" i="0" u="none" strike="noStrike">
                          <a:solidFill>
                            <a:srgbClr val="000000"/>
                          </a:solidFill>
                          <a:effectLst/>
                          <a:latin typeface="Calibri" panose="020F0502020204030204" pitchFamily="34" charset="0"/>
                        </a:rPr>
                        <a:t>29/05/2023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2 711 000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9 516 667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9 516 667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9 516 667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458588"/>
                  </a:ext>
                </a:extLst>
              </a:tr>
              <a:tr h="162000">
                <a:tc>
                  <a:txBody>
                    <a:bodyPr/>
                    <a:lstStyle/>
                    <a:p>
                      <a:pPr algn="ctr" fontAlgn="b"/>
                      <a:r>
                        <a:rPr lang="fr-FR" sz="1000" b="0" i="0" u="none" strike="noStrike">
                          <a:solidFill>
                            <a:srgbClr val="000000"/>
                          </a:solidFill>
                          <a:effectLst/>
                          <a:latin typeface="Calibri" panose="020F0502020204030204" pitchFamily="34" charset="0"/>
                        </a:rPr>
                        <a:t>29/08/2023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4 211 000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11 016 667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11 016 667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11 016 667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207318"/>
                  </a:ext>
                </a:extLst>
              </a:tr>
              <a:tr h="162000">
                <a:tc>
                  <a:txBody>
                    <a:bodyPr/>
                    <a:lstStyle/>
                    <a:p>
                      <a:pPr algn="ctr" fontAlgn="b"/>
                      <a:r>
                        <a:rPr lang="fr-FR" sz="1000" b="0" i="0" u="none" strike="noStrike">
                          <a:solidFill>
                            <a:srgbClr val="000000"/>
                          </a:solidFill>
                          <a:effectLst/>
                          <a:latin typeface="Calibri" panose="020F0502020204030204" pitchFamily="34" charset="0"/>
                        </a:rPr>
                        <a:t>28/11/2023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3 556 500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10 025 000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10 025 000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10 025 000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272275"/>
                  </a:ext>
                </a:extLst>
              </a:tr>
              <a:tr h="162000">
                <a:tc>
                  <a:txBody>
                    <a:bodyPr/>
                    <a:lstStyle/>
                    <a:p>
                      <a:pPr algn="ctr" fontAlgn="b"/>
                      <a:r>
                        <a:rPr lang="fr-FR" sz="1000" b="0" i="0" u="none" strike="noStrike">
                          <a:solidFill>
                            <a:srgbClr val="000000"/>
                          </a:solidFill>
                          <a:effectLst/>
                          <a:latin typeface="Calibri" panose="020F0502020204030204" pitchFamily="34" charset="0"/>
                        </a:rPr>
                        <a:t>27/02/2024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3 556 500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10 025 000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10 025 000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10 025 000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252922"/>
                  </a:ext>
                </a:extLst>
              </a:tr>
              <a:tr h="162000">
                <a:tc>
                  <a:txBody>
                    <a:bodyPr/>
                    <a:lstStyle/>
                    <a:p>
                      <a:pPr algn="ctr" fontAlgn="b"/>
                      <a:r>
                        <a:rPr lang="fr-FR" sz="1000" b="0" i="0" u="none" strike="noStrike">
                          <a:solidFill>
                            <a:srgbClr val="000000"/>
                          </a:solidFill>
                          <a:effectLst/>
                          <a:latin typeface="Calibri" panose="020F0502020204030204" pitchFamily="34" charset="0"/>
                        </a:rPr>
                        <a:t>29/05/2024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2 902 000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9 033 333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9 033 333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9 033 333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5665"/>
                  </a:ext>
                </a:extLst>
              </a:tr>
              <a:tr h="162000">
                <a:tc>
                  <a:txBody>
                    <a:bodyPr/>
                    <a:lstStyle/>
                    <a:p>
                      <a:pPr algn="ctr" fontAlgn="b"/>
                      <a:r>
                        <a:rPr lang="fr-FR" sz="1000" b="0" i="0" u="none" strike="noStrike">
                          <a:solidFill>
                            <a:srgbClr val="000000"/>
                          </a:solidFill>
                          <a:effectLst/>
                          <a:latin typeface="Calibri" panose="020F0502020204030204" pitchFamily="34" charset="0"/>
                        </a:rPr>
                        <a:t>28/08/2024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4 402 000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10 533 333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10 533 333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10 533 333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258354"/>
                  </a:ext>
                </a:extLst>
              </a:tr>
              <a:tr h="162000">
                <a:tc>
                  <a:txBody>
                    <a:bodyPr/>
                    <a:lstStyle/>
                    <a:p>
                      <a:pPr algn="ctr" fontAlgn="b"/>
                      <a:r>
                        <a:rPr lang="fr-FR" sz="1000" b="0" i="0" u="none" strike="noStrike">
                          <a:solidFill>
                            <a:srgbClr val="000000"/>
                          </a:solidFill>
                          <a:effectLst/>
                          <a:latin typeface="Calibri" panose="020F0502020204030204" pitchFamily="34" charset="0"/>
                        </a:rPr>
                        <a:t>27/11/2024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3 747 500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9 541 667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9 541 667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9 541 667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782926"/>
                  </a:ext>
                </a:extLst>
              </a:tr>
              <a:tr h="162000">
                <a:tc>
                  <a:txBody>
                    <a:bodyPr/>
                    <a:lstStyle/>
                    <a:p>
                      <a:pPr algn="ctr" fontAlgn="b"/>
                      <a:r>
                        <a:rPr lang="fr-FR" sz="1000" b="0" i="0" u="none" strike="noStrike">
                          <a:solidFill>
                            <a:srgbClr val="000000"/>
                          </a:solidFill>
                          <a:effectLst/>
                          <a:latin typeface="Calibri" panose="020F0502020204030204" pitchFamily="34" charset="0"/>
                        </a:rPr>
                        <a:t>26/02/2025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3 747 500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9 541 667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9 541 667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9 541 667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939845"/>
                  </a:ext>
                </a:extLst>
              </a:tr>
              <a:tr h="162000">
                <a:tc>
                  <a:txBody>
                    <a:bodyPr/>
                    <a:lstStyle/>
                    <a:p>
                      <a:pPr algn="ctr" fontAlgn="b"/>
                      <a:r>
                        <a:rPr lang="fr-FR" sz="1000" b="0" i="0" u="none" strike="noStrike">
                          <a:solidFill>
                            <a:srgbClr val="000000"/>
                          </a:solidFill>
                          <a:effectLst/>
                          <a:latin typeface="Calibri" panose="020F0502020204030204" pitchFamily="34" charset="0"/>
                        </a:rPr>
                        <a:t>28/05/2025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3 093 000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8 550 000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8 550 000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8 550 000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424462"/>
                  </a:ext>
                </a:extLst>
              </a:tr>
              <a:tr h="162000">
                <a:tc>
                  <a:txBody>
                    <a:bodyPr/>
                    <a:lstStyle/>
                    <a:p>
                      <a:pPr algn="ctr" fontAlgn="b"/>
                      <a:r>
                        <a:rPr lang="fr-FR" sz="1000" b="0" i="0" u="none" strike="noStrike">
                          <a:solidFill>
                            <a:srgbClr val="000000"/>
                          </a:solidFill>
                          <a:effectLst/>
                          <a:latin typeface="Calibri" panose="020F0502020204030204" pitchFamily="34" charset="0"/>
                        </a:rPr>
                        <a:t>27/08/2025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4 593 000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10 050 000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10 050 000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10 050 000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766260"/>
                  </a:ext>
                </a:extLst>
              </a:tr>
              <a:tr h="162000">
                <a:tc>
                  <a:txBody>
                    <a:bodyPr/>
                    <a:lstStyle/>
                    <a:p>
                      <a:pPr algn="ctr" fontAlgn="b"/>
                      <a:r>
                        <a:rPr lang="fr-FR" sz="1000" b="0" i="0" u="none" strike="noStrike">
                          <a:solidFill>
                            <a:srgbClr val="000000"/>
                          </a:solidFill>
                          <a:effectLst/>
                          <a:latin typeface="Calibri" panose="020F0502020204030204" pitchFamily="34" charset="0"/>
                        </a:rPr>
                        <a:t>26/11/2025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3 938 500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9 058 333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9 058 333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9 058 333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876298"/>
                  </a:ext>
                </a:extLst>
              </a:tr>
              <a:tr h="162000">
                <a:tc>
                  <a:txBody>
                    <a:bodyPr/>
                    <a:lstStyle/>
                    <a:p>
                      <a:pPr algn="ctr" fontAlgn="b"/>
                      <a:r>
                        <a:rPr lang="fr-FR" sz="1000" b="0" i="0" u="none" strike="noStrike">
                          <a:solidFill>
                            <a:srgbClr val="000000"/>
                          </a:solidFill>
                          <a:effectLst/>
                          <a:latin typeface="Calibri" panose="020F0502020204030204" pitchFamily="34" charset="0"/>
                        </a:rPr>
                        <a:t>25/02/2026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3 938 500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9 058 333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9 058 333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9 058 333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112511"/>
                  </a:ext>
                </a:extLst>
              </a:tr>
              <a:tr h="162000">
                <a:tc>
                  <a:txBody>
                    <a:bodyPr/>
                    <a:lstStyle/>
                    <a:p>
                      <a:pPr algn="ctr" fontAlgn="b"/>
                      <a:r>
                        <a:rPr lang="fr-FR" sz="1000" b="0" i="0" u="none" strike="noStrike">
                          <a:solidFill>
                            <a:srgbClr val="000000"/>
                          </a:solidFill>
                          <a:effectLst/>
                          <a:latin typeface="Calibri" panose="020F0502020204030204" pitchFamily="34" charset="0"/>
                        </a:rPr>
                        <a:t>27/05/2026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3 284 000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8 066 667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8 066 667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8 066 667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381036"/>
                  </a:ext>
                </a:extLst>
              </a:tr>
              <a:tr h="162000">
                <a:tc>
                  <a:txBody>
                    <a:bodyPr/>
                    <a:lstStyle/>
                    <a:p>
                      <a:pPr algn="ctr" fontAlgn="b"/>
                      <a:r>
                        <a:rPr lang="fr-FR" sz="1000" b="0" i="0" u="none" strike="noStrike">
                          <a:solidFill>
                            <a:srgbClr val="000000"/>
                          </a:solidFill>
                          <a:effectLst/>
                          <a:latin typeface="Calibri" panose="020F0502020204030204" pitchFamily="34" charset="0"/>
                        </a:rPr>
                        <a:t>27/08/2026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14 066 667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14 066 667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89804"/>
                  </a:ext>
                </a:extLst>
              </a:tr>
              <a:tr h="162000">
                <a:tc>
                  <a:txBody>
                    <a:bodyPr/>
                    <a:lstStyle/>
                    <a:p>
                      <a:pPr algn="ctr" fontAlgn="b"/>
                      <a:r>
                        <a:rPr lang="fr-FR" sz="1000" b="0" i="0" u="none" strike="noStrike">
                          <a:solidFill>
                            <a:srgbClr val="000000"/>
                          </a:solidFill>
                          <a:effectLst/>
                          <a:latin typeface="Calibri" panose="020F0502020204030204" pitchFamily="34" charset="0"/>
                        </a:rPr>
                        <a:t>26/11/2026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13 075 000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13 075 000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407050"/>
                  </a:ext>
                </a:extLst>
              </a:tr>
              <a:tr h="162000">
                <a:tc>
                  <a:txBody>
                    <a:bodyPr/>
                    <a:lstStyle/>
                    <a:p>
                      <a:pPr algn="ctr" fontAlgn="b"/>
                      <a:r>
                        <a:rPr lang="fr-FR" sz="1000" b="0" i="0" u="none" strike="noStrike">
                          <a:solidFill>
                            <a:srgbClr val="000000"/>
                          </a:solidFill>
                          <a:effectLst/>
                          <a:latin typeface="Calibri" panose="020F0502020204030204" pitchFamily="34" charset="0"/>
                        </a:rPr>
                        <a:t>24/02/2027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13 075 000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13 075 000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600595"/>
                  </a:ext>
                </a:extLst>
              </a:tr>
              <a:tr h="162000">
                <a:tc>
                  <a:txBody>
                    <a:bodyPr/>
                    <a:lstStyle/>
                    <a:p>
                      <a:pPr algn="ctr" fontAlgn="b"/>
                      <a:r>
                        <a:rPr lang="fr-FR" sz="1000" b="0" i="0" u="none" strike="noStrike">
                          <a:solidFill>
                            <a:srgbClr val="000000"/>
                          </a:solidFill>
                          <a:effectLst/>
                          <a:latin typeface="Calibri" panose="020F0502020204030204" pitchFamily="34" charset="0"/>
                        </a:rPr>
                        <a:t>27/05/2027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12 083 333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12 083 333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080964"/>
                  </a:ext>
                </a:extLst>
              </a:tr>
              <a:tr h="162000">
                <a:tc>
                  <a:txBody>
                    <a:bodyPr/>
                    <a:lstStyle/>
                    <a:p>
                      <a:pPr algn="ctr" fontAlgn="b"/>
                      <a:r>
                        <a:rPr lang="fr-FR" sz="1000" b="0" i="0" u="none" strike="noStrike">
                          <a:solidFill>
                            <a:srgbClr val="000000"/>
                          </a:solidFill>
                          <a:effectLst/>
                          <a:latin typeface="Calibri" panose="020F0502020204030204" pitchFamily="34" charset="0"/>
                        </a:rPr>
                        <a:t>27/08/2027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12 083 333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12 083 333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798850"/>
                  </a:ext>
                </a:extLst>
              </a:tr>
              <a:tr h="162000">
                <a:tc>
                  <a:txBody>
                    <a:bodyPr/>
                    <a:lstStyle/>
                    <a:p>
                      <a:pPr algn="ctr" fontAlgn="b"/>
                      <a:r>
                        <a:rPr lang="fr-FR" sz="1000" b="0" i="0" u="none" strike="noStrike">
                          <a:solidFill>
                            <a:srgbClr val="000000"/>
                          </a:solidFill>
                          <a:effectLst/>
                          <a:latin typeface="Calibri" panose="020F0502020204030204" pitchFamily="34" charset="0"/>
                        </a:rPr>
                        <a:t>26/11/2027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11 091 667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11 091 667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858756"/>
                  </a:ext>
                </a:extLst>
              </a:tr>
              <a:tr h="162000">
                <a:tc>
                  <a:txBody>
                    <a:bodyPr/>
                    <a:lstStyle/>
                    <a:p>
                      <a:pPr algn="ctr" fontAlgn="b"/>
                      <a:r>
                        <a:rPr lang="fr-FR" sz="1000" b="0" i="0" u="none" strike="noStrike">
                          <a:solidFill>
                            <a:srgbClr val="000000"/>
                          </a:solidFill>
                          <a:effectLst/>
                          <a:latin typeface="Calibri" panose="020F0502020204030204" pitchFamily="34" charset="0"/>
                        </a:rPr>
                        <a:t>25/02/2028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11 091 667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705368"/>
                  </a:ext>
                </a:extLst>
              </a:tr>
              <a:tr h="162000">
                <a:tc>
                  <a:txBody>
                    <a:bodyPr/>
                    <a:lstStyle/>
                    <a:p>
                      <a:pPr algn="ctr" fontAlgn="b"/>
                      <a:r>
                        <a:rPr lang="fr-FR" sz="1000" b="0" i="0" u="none" strike="noStrike">
                          <a:solidFill>
                            <a:srgbClr val="000000"/>
                          </a:solidFill>
                          <a:effectLst/>
                          <a:latin typeface="Calibri" panose="020F0502020204030204" pitchFamily="34" charset="0"/>
                        </a:rPr>
                        <a:t>29/05/2028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086166"/>
                  </a:ext>
                </a:extLst>
              </a:tr>
              <a:tr h="162000">
                <a:tc>
                  <a:txBody>
                    <a:bodyPr/>
                    <a:lstStyle/>
                    <a:p>
                      <a:pPr algn="ctr" fontAlgn="b"/>
                      <a:r>
                        <a:rPr lang="fr-FR" sz="1000" b="0" i="0" u="none" strike="noStrike">
                          <a:solidFill>
                            <a:srgbClr val="000000"/>
                          </a:solidFill>
                          <a:effectLst/>
                          <a:latin typeface="Calibri" panose="020F0502020204030204" pitchFamily="34" charset="0"/>
                        </a:rPr>
                        <a:t>29/08/2028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294419"/>
                  </a:ext>
                </a:extLst>
              </a:tr>
              <a:tr h="162000">
                <a:tc>
                  <a:txBody>
                    <a:bodyPr/>
                    <a:lstStyle/>
                    <a:p>
                      <a:pPr algn="ctr" fontAlgn="b"/>
                      <a:r>
                        <a:rPr lang="fr-FR" sz="1000" b="0" i="0" u="none" strike="noStrike">
                          <a:solidFill>
                            <a:srgbClr val="000000"/>
                          </a:solidFill>
                          <a:effectLst/>
                          <a:latin typeface="Calibri" panose="020F0502020204030204" pitchFamily="34" charset="0"/>
                        </a:rPr>
                        <a:t>28/11/2028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615502"/>
                  </a:ext>
                </a:extLst>
              </a:tr>
              <a:tr h="162000">
                <a:tc>
                  <a:txBody>
                    <a:bodyPr/>
                    <a:lstStyle/>
                    <a:p>
                      <a:pPr algn="ctr" fontAlgn="b"/>
                      <a:r>
                        <a:rPr lang="fr-FR" sz="1000" b="0" i="0" u="none" strike="noStrike">
                          <a:solidFill>
                            <a:srgbClr val="000000"/>
                          </a:solidFill>
                          <a:effectLst/>
                          <a:latin typeface="Calibri" panose="020F0502020204030204" pitchFamily="34" charset="0"/>
                        </a:rPr>
                        <a:t>26/02/2029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027844"/>
                  </a:ext>
                </a:extLst>
              </a:tr>
              <a:tr h="162000">
                <a:tc>
                  <a:txBody>
                    <a:bodyPr/>
                    <a:lstStyle/>
                    <a:p>
                      <a:pPr algn="ctr" fontAlgn="b"/>
                      <a:r>
                        <a:rPr lang="fr-FR" sz="1000" b="0" i="0" u="none" strike="noStrike">
                          <a:solidFill>
                            <a:srgbClr val="000000"/>
                          </a:solidFill>
                          <a:effectLst/>
                          <a:latin typeface="Calibri" panose="020F0502020204030204" pitchFamily="34" charset="0"/>
                        </a:rPr>
                        <a:t>29/05/2029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49980"/>
                  </a:ext>
                </a:extLst>
              </a:tr>
              <a:tr h="162000">
                <a:tc>
                  <a:txBody>
                    <a:bodyPr/>
                    <a:lstStyle/>
                    <a:p>
                      <a:pPr algn="ctr" fontAlgn="b"/>
                      <a:r>
                        <a:rPr lang="fr-FR" sz="1000" b="0" i="0" u="none" strike="noStrike">
                          <a:solidFill>
                            <a:srgbClr val="000000"/>
                          </a:solidFill>
                          <a:effectLst/>
                          <a:latin typeface="Calibri" panose="020F0502020204030204" pitchFamily="34" charset="0"/>
                        </a:rPr>
                        <a:t>29/08/2029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489596"/>
                  </a:ext>
                </a:extLst>
              </a:tr>
              <a:tr h="162000">
                <a:tc>
                  <a:txBody>
                    <a:bodyPr/>
                    <a:lstStyle/>
                    <a:p>
                      <a:pPr algn="ctr" fontAlgn="b"/>
                      <a:r>
                        <a:rPr lang="fr-FR" sz="1000" b="0" i="0" u="none" strike="noStrike" dirty="0">
                          <a:solidFill>
                            <a:srgbClr val="000000"/>
                          </a:solidFill>
                          <a:effectLst/>
                          <a:latin typeface="Calibri" panose="020F0502020204030204" pitchFamily="34" charset="0"/>
                        </a:rPr>
                        <a:t>28/11/2029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28/02/2030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28/02/2030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673838"/>
                  </a:ext>
                </a:extLst>
              </a:tr>
            </a:tbl>
          </a:graphicData>
        </a:graphic>
      </p:graphicFrame>
      <p:sp>
        <p:nvSpPr>
          <p:cNvPr id="7" name="ZoneTexte 6">
            <a:extLst>
              <a:ext uri="{FF2B5EF4-FFF2-40B4-BE49-F238E27FC236}">
                <a16:creationId xmlns:a16="http://schemas.microsoft.com/office/drawing/2014/main" id="{667BD759-0B73-136A-2457-F5D981134CD9}"/>
              </a:ext>
            </a:extLst>
          </p:cNvPr>
          <p:cNvSpPr txBox="1"/>
          <p:nvPr/>
        </p:nvSpPr>
        <p:spPr>
          <a:xfrm>
            <a:off x="228600" y="6389324"/>
            <a:ext cx="1010213" cy="261610"/>
          </a:xfrm>
          <a:prstGeom prst="rect">
            <a:avLst/>
          </a:prstGeom>
          <a:solidFill>
            <a:srgbClr val="FFFF00"/>
          </a:solidFill>
        </p:spPr>
        <p:txBody>
          <a:bodyPr wrap="none" rtlCol="0">
            <a:spAutoFit/>
          </a:bodyPr>
          <a:lstStyle/>
          <a:p>
            <a:r>
              <a:rPr lang="fr-FR" sz="1100" dirty="0">
                <a:latin typeface="Calibri" panose="020F0502020204030204" pitchFamily="34" charset="0"/>
                <a:cs typeface="Calibri" panose="020F0502020204030204" pitchFamily="34" charset="0"/>
              </a:rPr>
              <a:t>Période brisée</a:t>
            </a:r>
          </a:p>
        </p:txBody>
      </p:sp>
      <p:sp>
        <p:nvSpPr>
          <p:cNvPr id="5" name="ZoneTexte 4">
            <a:extLst>
              <a:ext uri="{FF2B5EF4-FFF2-40B4-BE49-F238E27FC236}">
                <a16:creationId xmlns:a16="http://schemas.microsoft.com/office/drawing/2014/main" id="{E4D4C762-6404-4594-BB90-FC7958313495}"/>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111359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7336" y="222914"/>
            <a:ext cx="6029325" cy="707886"/>
          </a:xfrm>
          <a:prstGeom prst="rect">
            <a:avLst/>
          </a:prstGeom>
          <a:noFill/>
        </p:spPr>
        <p:txBody>
          <a:bodyPr wrap="square" rtlCol="0">
            <a:spAutoFit/>
          </a:bodyPr>
          <a:lstStyle/>
          <a:p>
            <a:pPr algn="ctr"/>
            <a:r>
              <a:rPr lang="fr-FR" sz="2000" dirty="0">
                <a:latin typeface="Calibri" panose="020F0502020204030204" pitchFamily="34" charset="0"/>
              </a:rPr>
              <a:t>Tableaux d’amortissement</a:t>
            </a:r>
          </a:p>
          <a:p>
            <a:pPr algn="ctr"/>
            <a:r>
              <a:rPr lang="fr-FR" sz="2000" dirty="0">
                <a:latin typeface="Calibri" panose="020F0502020204030204" pitchFamily="34" charset="0"/>
              </a:rPr>
              <a:t>par prêt</a:t>
            </a:r>
          </a:p>
        </p:txBody>
      </p:sp>
      <p:graphicFrame>
        <p:nvGraphicFramePr>
          <p:cNvPr id="6" name="Tableau 5">
            <a:extLst>
              <a:ext uri="{FF2B5EF4-FFF2-40B4-BE49-F238E27FC236}">
                <a16:creationId xmlns:a16="http://schemas.microsoft.com/office/drawing/2014/main" id="{FCDEC84D-E617-4E79-415D-92A39A1C6631}"/>
              </a:ext>
            </a:extLst>
          </p:cNvPr>
          <p:cNvGraphicFramePr>
            <a:graphicFrameLocks noGrp="1"/>
          </p:cNvGraphicFramePr>
          <p:nvPr/>
        </p:nvGraphicFramePr>
        <p:xfrm>
          <a:off x="228600" y="1043324"/>
          <a:ext cx="8726400" cy="5346000"/>
        </p:xfrm>
        <a:graphic>
          <a:graphicData uri="http://schemas.openxmlformats.org/drawingml/2006/table">
            <a:tbl>
              <a:tblPr/>
              <a:tblGrid>
                <a:gridCol w="795600">
                  <a:extLst>
                    <a:ext uri="{9D8B030D-6E8A-4147-A177-3AD203B41FA5}">
                      <a16:colId xmlns:a16="http://schemas.microsoft.com/office/drawing/2014/main" val="3305148285"/>
                    </a:ext>
                  </a:extLst>
                </a:gridCol>
                <a:gridCol w="795600">
                  <a:extLst>
                    <a:ext uri="{9D8B030D-6E8A-4147-A177-3AD203B41FA5}">
                      <a16:colId xmlns:a16="http://schemas.microsoft.com/office/drawing/2014/main" val="3062680475"/>
                    </a:ext>
                  </a:extLst>
                </a:gridCol>
                <a:gridCol w="795600">
                  <a:extLst>
                    <a:ext uri="{9D8B030D-6E8A-4147-A177-3AD203B41FA5}">
                      <a16:colId xmlns:a16="http://schemas.microsoft.com/office/drawing/2014/main" val="2702590062"/>
                    </a:ext>
                  </a:extLst>
                </a:gridCol>
                <a:gridCol w="795600">
                  <a:extLst>
                    <a:ext uri="{9D8B030D-6E8A-4147-A177-3AD203B41FA5}">
                      <a16:colId xmlns:a16="http://schemas.microsoft.com/office/drawing/2014/main" val="123231840"/>
                    </a:ext>
                  </a:extLst>
                </a:gridCol>
                <a:gridCol w="1386000">
                  <a:extLst>
                    <a:ext uri="{9D8B030D-6E8A-4147-A177-3AD203B41FA5}">
                      <a16:colId xmlns:a16="http://schemas.microsoft.com/office/drawing/2014/main" val="4031987843"/>
                    </a:ext>
                  </a:extLst>
                </a:gridCol>
                <a:gridCol w="1386000">
                  <a:extLst>
                    <a:ext uri="{9D8B030D-6E8A-4147-A177-3AD203B41FA5}">
                      <a16:colId xmlns:a16="http://schemas.microsoft.com/office/drawing/2014/main" val="2033133351"/>
                    </a:ext>
                  </a:extLst>
                </a:gridCol>
                <a:gridCol w="1386000">
                  <a:extLst>
                    <a:ext uri="{9D8B030D-6E8A-4147-A177-3AD203B41FA5}">
                      <a16:colId xmlns:a16="http://schemas.microsoft.com/office/drawing/2014/main" val="3277306931"/>
                    </a:ext>
                  </a:extLst>
                </a:gridCol>
                <a:gridCol w="1386000">
                  <a:extLst>
                    <a:ext uri="{9D8B030D-6E8A-4147-A177-3AD203B41FA5}">
                      <a16:colId xmlns:a16="http://schemas.microsoft.com/office/drawing/2014/main" val="1812253605"/>
                    </a:ext>
                  </a:extLst>
                </a:gridCol>
              </a:tblGrid>
              <a:tr h="324000">
                <a:tc>
                  <a:txBody>
                    <a:bodyPr/>
                    <a:lstStyle/>
                    <a:p>
                      <a:pPr algn="ctr" fontAlgn="ctr"/>
                      <a:r>
                        <a:rPr lang="fr-FR" sz="1000" b="0" i="0" u="none" strike="noStrike">
                          <a:solidFill>
                            <a:srgbClr val="000000"/>
                          </a:solidFill>
                          <a:effectLst/>
                          <a:latin typeface="Calibri" panose="020F0502020204030204" pitchFamily="34" charset="0"/>
                        </a:rPr>
                        <a:t>DATE FIXING</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dirty="0">
                          <a:solidFill>
                            <a:srgbClr val="000000"/>
                          </a:solidFill>
                          <a:effectLst/>
                          <a:latin typeface="Calibri" panose="020F0502020204030204" pitchFamily="34" charset="0"/>
                        </a:rPr>
                        <a:t>DATE DEPART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DATE FIN</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a:solidFill>
                            <a:srgbClr val="000000"/>
                          </a:solidFill>
                          <a:effectLst/>
                          <a:latin typeface="Calibri" panose="020F0502020204030204" pitchFamily="34" charset="0"/>
                        </a:rPr>
                        <a:t>DATE PAIEMENT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dirty="0">
                          <a:solidFill>
                            <a:srgbClr val="000000"/>
                          </a:solidFill>
                          <a:effectLst/>
                          <a:latin typeface="Calibri" panose="020F0502020204030204" pitchFamily="34" charset="0"/>
                        </a:rPr>
                        <a:t>H5bis= H5 - Couv. Exist.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dirty="0">
                          <a:solidFill>
                            <a:srgbClr val="000000"/>
                          </a:solidFill>
                          <a:effectLst/>
                          <a:latin typeface="Calibri" panose="020F0502020204030204" pitchFamily="34" charset="0"/>
                        </a:rPr>
                        <a:t>H6bis= H6 - Couv. Exist.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dirty="0">
                          <a:solidFill>
                            <a:srgbClr val="000000"/>
                          </a:solidFill>
                          <a:effectLst/>
                          <a:latin typeface="Calibri" panose="020F0502020204030204" pitchFamily="34" charset="0"/>
                        </a:rPr>
                        <a:t>H7bis= H7 - Couv. Exist.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000" b="0" i="0" u="none" strike="noStrike" dirty="0">
                          <a:solidFill>
                            <a:srgbClr val="000000"/>
                          </a:solidFill>
                          <a:effectLst/>
                          <a:latin typeface="Calibri" panose="020F0502020204030204" pitchFamily="34" charset="0"/>
                        </a:rPr>
                        <a:t>H8bis= H8 - Couv. Exist.</a:t>
                      </a:r>
                    </a:p>
                  </a:txBody>
                  <a:tcPr marL="6228" marR="6228" marT="6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65560009"/>
                  </a:ext>
                </a:extLst>
              </a:tr>
              <a:tr h="162000">
                <a:tc>
                  <a:txBody>
                    <a:bodyPr/>
                    <a:lstStyle/>
                    <a:p>
                      <a:pPr algn="ctr" fontAlgn="b"/>
                      <a:r>
                        <a:rPr lang="fr-FR" sz="1000" b="0" i="0" u="none" strike="noStrike" dirty="0">
                          <a:solidFill>
                            <a:srgbClr val="000000"/>
                          </a:solidFill>
                          <a:effectLst/>
                          <a:latin typeface="Calibri" panose="020F0502020204030204" pitchFamily="34" charset="0"/>
                        </a:rPr>
                        <a:t>13/06/2022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a:solidFill>
                            <a:srgbClr val="000000"/>
                          </a:solidFill>
                          <a:effectLst/>
                          <a:latin typeface="Calibri" panose="020F0502020204030204" pitchFamily="34" charset="0"/>
                        </a:rPr>
                        <a:t>15/06/2022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a:solidFill>
                            <a:srgbClr val="000000"/>
                          </a:solidFill>
                          <a:effectLst/>
                          <a:latin typeface="Calibri" panose="020F0502020204030204" pitchFamily="34" charset="0"/>
                        </a:rPr>
                        <a:t>31/08/2022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a:solidFill>
                            <a:srgbClr val="000000"/>
                          </a:solidFill>
                          <a:effectLst/>
                          <a:latin typeface="Calibri" panose="020F0502020204030204" pitchFamily="34" charset="0"/>
                        </a:rPr>
                        <a:t>31/08/2022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914860"/>
                  </a:ext>
                </a:extLst>
              </a:tr>
              <a:tr h="162000">
                <a:tc>
                  <a:txBody>
                    <a:bodyPr/>
                    <a:lstStyle/>
                    <a:p>
                      <a:pPr algn="ctr" fontAlgn="b"/>
                      <a:r>
                        <a:rPr lang="fr-FR" sz="1000" b="0" i="0" u="none" strike="noStrike">
                          <a:solidFill>
                            <a:srgbClr val="000000"/>
                          </a:solidFill>
                          <a:effectLst/>
                          <a:latin typeface="Calibri" panose="020F0502020204030204" pitchFamily="34" charset="0"/>
                        </a:rPr>
                        <a:t>29/08/2022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4 020 000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4 020 000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4 020 000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4 020 000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977045"/>
                  </a:ext>
                </a:extLst>
              </a:tr>
              <a:tr h="162000">
                <a:tc>
                  <a:txBody>
                    <a:bodyPr/>
                    <a:lstStyle/>
                    <a:p>
                      <a:pPr algn="ctr" fontAlgn="b"/>
                      <a:r>
                        <a:rPr lang="fr-FR" sz="1000" b="0" i="0" u="none" strike="noStrike">
                          <a:solidFill>
                            <a:srgbClr val="000000"/>
                          </a:solidFill>
                          <a:effectLst/>
                          <a:latin typeface="Calibri" panose="020F0502020204030204" pitchFamily="34" charset="0"/>
                        </a:rPr>
                        <a:t>28/11/2022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30/11/2022</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3 365 500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3 365 500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3 365 500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3 365 500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566461"/>
                  </a:ext>
                </a:extLst>
              </a:tr>
              <a:tr h="162000">
                <a:tc>
                  <a:txBody>
                    <a:bodyPr/>
                    <a:lstStyle/>
                    <a:p>
                      <a:pPr algn="ctr" fontAlgn="b"/>
                      <a:r>
                        <a:rPr lang="fr-FR" sz="1000" b="0" i="0" u="none" strike="noStrike">
                          <a:solidFill>
                            <a:srgbClr val="000000"/>
                          </a:solidFill>
                          <a:effectLst/>
                          <a:latin typeface="Calibri" panose="020F0502020204030204" pitchFamily="34" charset="0"/>
                        </a:rPr>
                        <a:t>24/02/2023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3 365 500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3 365 500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3 365 500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3 365 500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369184"/>
                  </a:ext>
                </a:extLst>
              </a:tr>
              <a:tr h="162000">
                <a:tc>
                  <a:txBody>
                    <a:bodyPr/>
                    <a:lstStyle/>
                    <a:p>
                      <a:pPr algn="ctr" fontAlgn="b"/>
                      <a:r>
                        <a:rPr lang="fr-FR" sz="1000" b="0" i="0" u="none" strike="noStrike">
                          <a:solidFill>
                            <a:srgbClr val="000000"/>
                          </a:solidFill>
                          <a:effectLst/>
                          <a:latin typeface="Calibri" panose="020F0502020204030204" pitchFamily="34" charset="0"/>
                        </a:rPr>
                        <a:t>29/05/2023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2 711 000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2 711 000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2 711 000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2 711 000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458588"/>
                  </a:ext>
                </a:extLst>
              </a:tr>
              <a:tr h="162000">
                <a:tc>
                  <a:txBody>
                    <a:bodyPr/>
                    <a:lstStyle/>
                    <a:p>
                      <a:pPr algn="ctr" fontAlgn="b"/>
                      <a:r>
                        <a:rPr lang="fr-FR" sz="1000" b="0" i="0" u="none" strike="noStrike">
                          <a:solidFill>
                            <a:srgbClr val="000000"/>
                          </a:solidFill>
                          <a:effectLst/>
                          <a:latin typeface="Calibri" panose="020F0502020204030204" pitchFamily="34" charset="0"/>
                        </a:rPr>
                        <a:t>29/08/2023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4 211 000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4 211 000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4 211 000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4 211 000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207318"/>
                  </a:ext>
                </a:extLst>
              </a:tr>
              <a:tr h="162000">
                <a:tc>
                  <a:txBody>
                    <a:bodyPr/>
                    <a:lstStyle/>
                    <a:p>
                      <a:pPr algn="ctr" fontAlgn="b"/>
                      <a:r>
                        <a:rPr lang="fr-FR" sz="1000" b="0" i="0" u="none" strike="noStrike">
                          <a:solidFill>
                            <a:srgbClr val="000000"/>
                          </a:solidFill>
                          <a:effectLst/>
                          <a:latin typeface="Calibri" panose="020F0502020204030204" pitchFamily="34" charset="0"/>
                        </a:rPr>
                        <a:t>28/11/2023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30/11/2023</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3 556 500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3 556 500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3 556 500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3 556 500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272275"/>
                  </a:ext>
                </a:extLst>
              </a:tr>
              <a:tr h="162000">
                <a:tc>
                  <a:txBody>
                    <a:bodyPr/>
                    <a:lstStyle/>
                    <a:p>
                      <a:pPr algn="ctr" fontAlgn="b"/>
                      <a:r>
                        <a:rPr lang="fr-FR" sz="1000" b="0" i="0" u="none" strike="noStrike">
                          <a:solidFill>
                            <a:srgbClr val="000000"/>
                          </a:solidFill>
                          <a:effectLst/>
                          <a:latin typeface="Calibri" panose="020F0502020204030204" pitchFamily="34" charset="0"/>
                        </a:rPr>
                        <a:t>27/02/2024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3 556 500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3 556 500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3 556 500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3 556 500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252922"/>
                  </a:ext>
                </a:extLst>
              </a:tr>
              <a:tr h="162000">
                <a:tc>
                  <a:txBody>
                    <a:bodyPr/>
                    <a:lstStyle/>
                    <a:p>
                      <a:pPr algn="ctr" fontAlgn="b"/>
                      <a:r>
                        <a:rPr lang="fr-FR" sz="1000" b="0" i="0" u="none" strike="noStrike">
                          <a:solidFill>
                            <a:srgbClr val="000000"/>
                          </a:solidFill>
                          <a:effectLst/>
                          <a:latin typeface="Calibri" panose="020F0502020204030204" pitchFamily="34" charset="0"/>
                        </a:rPr>
                        <a:t>29/05/2024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2 902 000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2 902 000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2 902 000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2 902 000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5665"/>
                  </a:ext>
                </a:extLst>
              </a:tr>
              <a:tr h="162000">
                <a:tc>
                  <a:txBody>
                    <a:bodyPr/>
                    <a:lstStyle/>
                    <a:p>
                      <a:pPr algn="ctr" fontAlgn="b"/>
                      <a:r>
                        <a:rPr lang="fr-FR" sz="1000" b="0" i="0" u="none" strike="noStrike">
                          <a:solidFill>
                            <a:srgbClr val="000000"/>
                          </a:solidFill>
                          <a:effectLst/>
                          <a:latin typeface="Calibri" panose="020F0502020204030204" pitchFamily="34" charset="0"/>
                        </a:rPr>
                        <a:t>28/08/2024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30/08/2024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4 402 000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4 402 000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4 402 000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4 402 000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258354"/>
                  </a:ext>
                </a:extLst>
              </a:tr>
              <a:tr h="162000">
                <a:tc>
                  <a:txBody>
                    <a:bodyPr/>
                    <a:lstStyle/>
                    <a:p>
                      <a:pPr algn="ctr" fontAlgn="b"/>
                      <a:r>
                        <a:rPr lang="fr-FR" sz="1000" b="0" i="0" u="none" strike="noStrike">
                          <a:solidFill>
                            <a:srgbClr val="000000"/>
                          </a:solidFill>
                          <a:effectLst/>
                          <a:latin typeface="Calibri" panose="020F0502020204030204" pitchFamily="34" charset="0"/>
                        </a:rPr>
                        <a:t>27/11/2024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29/11/2024</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3 747 500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3 747 500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3 747 500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3 747 500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782926"/>
                  </a:ext>
                </a:extLst>
              </a:tr>
              <a:tr h="162000">
                <a:tc>
                  <a:txBody>
                    <a:bodyPr/>
                    <a:lstStyle/>
                    <a:p>
                      <a:pPr algn="ctr" fontAlgn="b"/>
                      <a:r>
                        <a:rPr lang="fr-FR" sz="1000" b="0" i="0" u="none" strike="noStrike">
                          <a:solidFill>
                            <a:srgbClr val="000000"/>
                          </a:solidFill>
                          <a:effectLst/>
                          <a:latin typeface="Calibri" panose="020F0502020204030204" pitchFamily="34" charset="0"/>
                        </a:rPr>
                        <a:t>26/02/2025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9 541 667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9 541 667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3 747 500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3 747 500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939845"/>
                  </a:ext>
                </a:extLst>
              </a:tr>
              <a:tr h="162000">
                <a:tc>
                  <a:txBody>
                    <a:bodyPr/>
                    <a:lstStyle/>
                    <a:p>
                      <a:pPr algn="ctr" fontAlgn="b"/>
                      <a:r>
                        <a:rPr lang="fr-FR" sz="1000" b="0" i="0" u="none" strike="noStrike">
                          <a:solidFill>
                            <a:srgbClr val="000000"/>
                          </a:solidFill>
                          <a:effectLst/>
                          <a:latin typeface="Calibri" panose="020F0502020204030204" pitchFamily="34" charset="0"/>
                        </a:rPr>
                        <a:t>28/05/2025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30/05/2025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8 550 000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8 550 000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3 093 000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3 093 000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424462"/>
                  </a:ext>
                </a:extLst>
              </a:tr>
              <a:tr h="162000">
                <a:tc>
                  <a:txBody>
                    <a:bodyPr/>
                    <a:lstStyle/>
                    <a:p>
                      <a:pPr algn="ctr" fontAlgn="b"/>
                      <a:r>
                        <a:rPr lang="fr-FR" sz="1000" b="0" i="0" u="none" strike="noStrike">
                          <a:solidFill>
                            <a:srgbClr val="000000"/>
                          </a:solidFill>
                          <a:effectLst/>
                          <a:latin typeface="Calibri" panose="020F0502020204030204" pitchFamily="34" charset="0"/>
                        </a:rPr>
                        <a:t>27/08/2025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29/08/2025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10 050 000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10 050 000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4 593 000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4 593 000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766260"/>
                  </a:ext>
                </a:extLst>
              </a:tr>
              <a:tr h="162000">
                <a:tc>
                  <a:txBody>
                    <a:bodyPr/>
                    <a:lstStyle/>
                    <a:p>
                      <a:pPr algn="ctr" fontAlgn="b"/>
                      <a:r>
                        <a:rPr lang="fr-FR" sz="1000" b="0" i="0" u="none" strike="noStrike">
                          <a:solidFill>
                            <a:srgbClr val="000000"/>
                          </a:solidFill>
                          <a:effectLst/>
                          <a:latin typeface="Calibri" panose="020F0502020204030204" pitchFamily="34" charset="0"/>
                        </a:rPr>
                        <a:t>26/11/2025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28/11/2025</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9 058 333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9 058 333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3 938 500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3 938 500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876298"/>
                  </a:ext>
                </a:extLst>
              </a:tr>
              <a:tr h="162000">
                <a:tc>
                  <a:txBody>
                    <a:bodyPr/>
                    <a:lstStyle/>
                    <a:p>
                      <a:pPr algn="ctr" fontAlgn="b"/>
                      <a:r>
                        <a:rPr lang="fr-FR" sz="1000" b="0" i="0" u="none" strike="noStrike">
                          <a:solidFill>
                            <a:srgbClr val="000000"/>
                          </a:solidFill>
                          <a:effectLst/>
                          <a:latin typeface="Calibri" panose="020F0502020204030204" pitchFamily="34" charset="0"/>
                        </a:rPr>
                        <a:t>25/02/2026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27/02/2026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9 058 333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9 058 333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3 938 500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3 938 500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112511"/>
                  </a:ext>
                </a:extLst>
              </a:tr>
              <a:tr h="162000">
                <a:tc>
                  <a:txBody>
                    <a:bodyPr/>
                    <a:lstStyle/>
                    <a:p>
                      <a:pPr algn="ctr" fontAlgn="b"/>
                      <a:r>
                        <a:rPr lang="fr-FR" sz="1000" b="0" i="0" u="none" strike="noStrike">
                          <a:solidFill>
                            <a:srgbClr val="000000"/>
                          </a:solidFill>
                          <a:effectLst/>
                          <a:latin typeface="Calibri" panose="020F0502020204030204" pitchFamily="34" charset="0"/>
                        </a:rPr>
                        <a:t>27/05/2026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29/05/2026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8 066 667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8 066 667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3 284 000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381036"/>
                  </a:ext>
                </a:extLst>
              </a:tr>
              <a:tr h="162000">
                <a:tc>
                  <a:txBody>
                    <a:bodyPr/>
                    <a:lstStyle/>
                    <a:p>
                      <a:pPr algn="ctr" fontAlgn="b"/>
                      <a:r>
                        <a:rPr lang="fr-FR" sz="1000" b="0" i="0" u="none" strike="noStrike">
                          <a:solidFill>
                            <a:srgbClr val="000000"/>
                          </a:solidFill>
                          <a:effectLst/>
                          <a:latin typeface="Calibri" panose="020F0502020204030204" pitchFamily="34" charset="0"/>
                        </a:rPr>
                        <a:t>27/08/2026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14 066 667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14 066 667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89804"/>
                  </a:ext>
                </a:extLst>
              </a:tr>
              <a:tr h="162000">
                <a:tc>
                  <a:txBody>
                    <a:bodyPr/>
                    <a:lstStyle/>
                    <a:p>
                      <a:pPr algn="ctr" fontAlgn="b"/>
                      <a:r>
                        <a:rPr lang="fr-FR" sz="1000" b="0" i="0" u="none" strike="noStrike">
                          <a:solidFill>
                            <a:srgbClr val="000000"/>
                          </a:solidFill>
                          <a:effectLst/>
                          <a:latin typeface="Calibri" panose="020F0502020204030204" pitchFamily="34" charset="0"/>
                        </a:rPr>
                        <a:t>26/11/2026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30/11/2026</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13 075 000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13 075 000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407050"/>
                  </a:ext>
                </a:extLst>
              </a:tr>
              <a:tr h="162000">
                <a:tc>
                  <a:txBody>
                    <a:bodyPr/>
                    <a:lstStyle/>
                    <a:p>
                      <a:pPr algn="ctr" fontAlgn="b"/>
                      <a:r>
                        <a:rPr lang="fr-FR" sz="1000" b="0" i="0" u="none" strike="noStrike">
                          <a:solidFill>
                            <a:srgbClr val="000000"/>
                          </a:solidFill>
                          <a:effectLst/>
                          <a:latin typeface="Calibri" panose="020F0502020204030204" pitchFamily="34" charset="0"/>
                        </a:rPr>
                        <a:t>24/02/2027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26/02/2027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13 075 000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13 075 000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600595"/>
                  </a:ext>
                </a:extLst>
              </a:tr>
              <a:tr h="162000">
                <a:tc>
                  <a:txBody>
                    <a:bodyPr/>
                    <a:lstStyle/>
                    <a:p>
                      <a:pPr algn="ctr" fontAlgn="b"/>
                      <a:r>
                        <a:rPr lang="fr-FR" sz="1000" b="0" i="0" u="none" strike="noStrike">
                          <a:solidFill>
                            <a:srgbClr val="000000"/>
                          </a:solidFill>
                          <a:effectLst/>
                          <a:latin typeface="Calibri" panose="020F0502020204030204" pitchFamily="34" charset="0"/>
                        </a:rPr>
                        <a:t>27/05/2027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12 083 333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12 083 333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080964"/>
                  </a:ext>
                </a:extLst>
              </a:tr>
              <a:tr h="162000">
                <a:tc>
                  <a:txBody>
                    <a:bodyPr/>
                    <a:lstStyle/>
                    <a:p>
                      <a:pPr algn="ctr" fontAlgn="b"/>
                      <a:r>
                        <a:rPr lang="fr-FR" sz="1000" b="0" i="0" u="none" strike="noStrike">
                          <a:solidFill>
                            <a:srgbClr val="000000"/>
                          </a:solidFill>
                          <a:effectLst/>
                          <a:latin typeface="Calibri" panose="020F0502020204030204" pitchFamily="34" charset="0"/>
                        </a:rPr>
                        <a:t>27/08/2027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12 083 333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12 083 333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798850"/>
                  </a:ext>
                </a:extLst>
              </a:tr>
              <a:tr h="162000">
                <a:tc>
                  <a:txBody>
                    <a:bodyPr/>
                    <a:lstStyle/>
                    <a:p>
                      <a:pPr algn="ctr" fontAlgn="b"/>
                      <a:r>
                        <a:rPr lang="fr-FR" sz="1000" b="0" i="0" u="none" strike="noStrike">
                          <a:solidFill>
                            <a:srgbClr val="000000"/>
                          </a:solidFill>
                          <a:effectLst/>
                          <a:latin typeface="Calibri" panose="020F0502020204030204" pitchFamily="34" charset="0"/>
                        </a:rPr>
                        <a:t>26/11/2027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30/11/2027</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11 091 667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11 091 667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858756"/>
                  </a:ext>
                </a:extLst>
              </a:tr>
              <a:tr h="162000">
                <a:tc>
                  <a:txBody>
                    <a:bodyPr/>
                    <a:lstStyle/>
                    <a:p>
                      <a:pPr algn="ctr" fontAlgn="b"/>
                      <a:r>
                        <a:rPr lang="fr-FR" sz="1000" b="0" i="0" u="none" strike="noStrike">
                          <a:solidFill>
                            <a:srgbClr val="000000"/>
                          </a:solidFill>
                          <a:effectLst/>
                          <a:latin typeface="Calibri" panose="020F0502020204030204" pitchFamily="34" charset="0"/>
                        </a:rPr>
                        <a:t>25/02/2028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29/02/2028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11 091 667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705368"/>
                  </a:ext>
                </a:extLst>
              </a:tr>
              <a:tr h="162000">
                <a:tc>
                  <a:txBody>
                    <a:bodyPr/>
                    <a:lstStyle/>
                    <a:p>
                      <a:pPr algn="ctr" fontAlgn="b"/>
                      <a:r>
                        <a:rPr lang="fr-FR" sz="1000" b="0" i="0" u="none" strike="noStrike">
                          <a:solidFill>
                            <a:srgbClr val="000000"/>
                          </a:solidFill>
                          <a:effectLst/>
                          <a:latin typeface="Calibri" panose="020F0502020204030204" pitchFamily="34" charset="0"/>
                        </a:rPr>
                        <a:t>29/05/2028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086166"/>
                  </a:ext>
                </a:extLst>
              </a:tr>
              <a:tr h="162000">
                <a:tc>
                  <a:txBody>
                    <a:bodyPr/>
                    <a:lstStyle/>
                    <a:p>
                      <a:pPr algn="ctr" fontAlgn="b"/>
                      <a:r>
                        <a:rPr lang="fr-FR" sz="1000" b="0" i="0" u="none" strike="noStrike">
                          <a:solidFill>
                            <a:srgbClr val="000000"/>
                          </a:solidFill>
                          <a:effectLst/>
                          <a:latin typeface="Calibri" panose="020F0502020204030204" pitchFamily="34" charset="0"/>
                        </a:rPr>
                        <a:t>29/08/2028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294419"/>
                  </a:ext>
                </a:extLst>
              </a:tr>
              <a:tr h="162000">
                <a:tc>
                  <a:txBody>
                    <a:bodyPr/>
                    <a:lstStyle/>
                    <a:p>
                      <a:pPr algn="ctr" fontAlgn="b"/>
                      <a:r>
                        <a:rPr lang="fr-FR" sz="1000" b="0" i="0" u="none" strike="noStrike">
                          <a:solidFill>
                            <a:srgbClr val="000000"/>
                          </a:solidFill>
                          <a:effectLst/>
                          <a:latin typeface="Calibri" panose="020F0502020204030204" pitchFamily="34" charset="0"/>
                        </a:rPr>
                        <a:t>28/11/2028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30/11/2028</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615502"/>
                  </a:ext>
                </a:extLst>
              </a:tr>
              <a:tr h="162000">
                <a:tc>
                  <a:txBody>
                    <a:bodyPr/>
                    <a:lstStyle/>
                    <a:p>
                      <a:pPr algn="ctr" fontAlgn="b"/>
                      <a:r>
                        <a:rPr lang="fr-FR" sz="1000" b="0" i="0" u="none" strike="noStrike">
                          <a:solidFill>
                            <a:srgbClr val="000000"/>
                          </a:solidFill>
                          <a:effectLst/>
                          <a:latin typeface="Calibri" panose="020F0502020204030204" pitchFamily="34" charset="0"/>
                        </a:rPr>
                        <a:t>26/02/2029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28/02/2029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10 100 000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9 284 000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027844"/>
                  </a:ext>
                </a:extLst>
              </a:tr>
              <a:tr h="162000">
                <a:tc>
                  <a:txBody>
                    <a:bodyPr/>
                    <a:lstStyle/>
                    <a:p>
                      <a:pPr algn="ctr" fontAlgn="b"/>
                      <a:r>
                        <a:rPr lang="fr-FR" sz="1000" b="0" i="0" u="none" strike="noStrike">
                          <a:solidFill>
                            <a:srgbClr val="000000"/>
                          </a:solidFill>
                          <a:effectLst/>
                          <a:latin typeface="Calibri" panose="020F0502020204030204" pitchFamily="34" charset="0"/>
                        </a:rPr>
                        <a:t>29/05/2029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31/05/2029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5 000 000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49980"/>
                  </a:ext>
                </a:extLst>
              </a:tr>
              <a:tr h="162000">
                <a:tc>
                  <a:txBody>
                    <a:bodyPr/>
                    <a:lstStyle/>
                    <a:p>
                      <a:pPr algn="ctr" fontAlgn="b"/>
                      <a:r>
                        <a:rPr lang="fr-FR" sz="1000" b="0" i="0" u="none" strike="noStrike">
                          <a:solidFill>
                            <a:srgbClr val="000000"/>
                          </a:solidFill>
                          <a:effectLst/>
                          <a:latin typeface="Calibri" panose="020F0502020204030204" pitchFamily="34" charset="0"/>
                        </a:rPr>
                        <a:t>29/08/2029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31/08/2029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5 000 000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5 000 000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489596"/>
                  </a:ext>
                </a:extLst>
              </a:tr>
              <a:tr h="162000">
                <a:tc>
                  <a:txBody>
                    <a:bodyPr/>
                    <a:lstStyle/>
                    <a:p>
                      <a:pPr algn="ctr" fontAlgn="b"/>
                      <a:r>
                        <a:rPr lang="fr-FR" sz="1000" b="0" i="0" u="none" strike="noStrike" dirty="0">
                          <a:solidFill>
                            <a:srgbClr val="000000"/>
                          </a:solidFill>
                          <a:effectLst/>
                          <a:latin typeface="Calibri" panose="020F0502020204030204" pitchFamily="34" charset="0"/>
                        </a:rPr>
                        <a:t>28/11/2029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30/11/2029</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28/02/2030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dirty="0">
                          <a:solidFill>
                            <a:srgbClr val="000000"/>
                          </a:solidFill>
                          <a:effectLst/>
                          <a:latin typeface="Calibri" panose="020F0502020204030204" pitchFamily="34" charset="0"/>
                        </a:rPr>
                        <a:t>28/02/2030</a:t>
                      </a:r>
                    </a:p>
                  </a:txBody>
                  <a:tcPr marL="6228" marR="6228" marT="62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673838"/>
                  </a:ext>
                </a:extLst>
              </a:tr>
            </a:tbl>
          </a:graphicData>
        </a:graphic>
      </p:graphicFrame>
      <p:sp>
        <p:nvSpPr>
          <p:cNvPr id="5" name="ZoneTexte 4">
            <a:extLst>
              <a:ext uri="{FF2B5EF4-FFF2-40B4-BE49-F238E27FC236}">
                <a16:creationId xmlns:a16="http://schemas.microsoft.com/office/drawing/2014/main" id="{BF334616-4581-1BB0-E2DD-E9FFBCC09EAC}"/>
              </a:ext>
            </a:extLst>
          </p:cNvPr>
          <p:cNvSpPr txBox="1"/>
          <p:nvPr/>
        </p:nvSpPr>
        <p:spPr>
          <a:xfrm>
            <a:off x="228600" y="6389324"/>
            <a:ext cx="1010213" cy="261610"/>
          </a:xfrm>
          <a:prstGeom prst="rect">
            <a:avLst/>
          </a:prstGeom>
          <a:solidFill>
            <a:srgbClr val="FFFF00"/>
          </a:solidFill>
        </p:spPr>
        <p:txBody>
          <a:bodyPr wrap="none" rtlCol="0">
            <a:spAutoFit/>
          </a:bodyPr>
          <a:lstStyle/>
          <a:p>
            <a:r>
              <a:rPr lang="fr-FR" sz="1100" dirty="0">
                <a:latin typeface="Calibri" panose="020F0502020204030204" pitchFamily="34" charset="0"/>
                <a:cs typeface="Calibri" panose="020F0502020204030204" pitchFamily="34" charset="0"/>
              </a:rPr>
              <a:t>Période brisée</a:t>
            </a:r>
          </a:p>
        </p:txBody>
      </p:sp>
      <p:sp>
        <p:nvSpPr>
          <p:cNvPr id="7" name="ZoneTexte 6">
            <a:extLst>
              <a:ext uri="{FF2B5EF4-FFF2-40B4-BE49-F238E27FC236}">
                <a16:creationId xmlns:a16="http://schemas.microsoft.com/office/drawing/2014/main" id="{11C8B8C3-B511-FC6F-09A2-B3BA7996E065}"/>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68722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34891" y="6018856"/>
            <a:ext cx="7298004" cy="553998"/>
          </a:xfrm>
          <a:prstGeom prst="rect">
            <a:avLst/>
          </a:prstGeom>
          <a:noFill/>
          <a:ln>
            <a:solidFill>
              <a:schemeClr val="bg1">
                <a:lumMod val="50000"/>
              </a:schemeClr>
            </a:solidFill>
          </a:ln>
        </p:spPr>
        <p:txBody>
          <a:bodyPr wrap="square" rtlCol="0">
            <a:spAutoFit/>
          </a:bodyPr>
          <a:lstStyle/>
          <a:p>
            <a:pPr marL="173038" indent="-173038" algn="just">
              <a:buFont typeface="Arial" panose="020B0604020202020204" pitchFamily="34" charset="0"/>
              <a:buChar char="•"/>
            </a:pPr>
            <a:r>
              <a:rPr lang="fr-FR" sz="1500" dirty="0">
                <a:latin typeface="Calibri" panose="020F0502020204030204" pitchFamily="34" charset="0"/>
              </a:rPr>
              <a:t>Couverture traitée : Achat Cap 0% à 4 ans.</a:t>
            </a:r>
          </a:p>
          <a:p>
            <a:pPr marL="173038" indent="-173038" algn="just">
              <a:buFont typeface="Arial" panose="020B0604020202020204" pitchFamily="34" charset="0"/>
              <a:buChar char="•"/>
            </a:pPr>
            <a:r>
              <a:rPr lang="fr-FR" sz="1500" dirty="0">
                <a:latin typeface="Calibri" panose="020F0502020204030204" pitchFamily="34" charset="0"/>
              </a:rPr>
              <a:t>Répartition bancaire : LCL 100%.</a:t>
            </a:r>
          </a:p>
        </p:txBody>
      </p:sp>
      <p:sp>
        <p:nvSpPr>
          <p:cNvPr id="10" name="ZoneTexte 9">
            <a:extLst>
              <a:ext uri="{FF2B5EF4-FFF2-40B4-BE49-F238E27FC236}">
                <a16:creationId xmlns:a16="http://schemas.microsoft.com/office/drawing/2014/main" id="{D0E10A1B-FAB8-4FE3-8DA7-A0AFE8182594}"/>
              </a:ext>
            </a:extLst>
          </p:cNvPr>
          <p:cNvSpPr txBox="1"/>
          <p:nvPr/>
        </p:nvSpPr>
        <p:spPr>
          <a:xfrm>
            <a:off x="1569231" y="285146"/>
            <a:ext cx="6029325" cy="461665"/>
          </a:xfrm>
          <a:prstGeom prst="rect">
            <a:avLst/>
          </a:prstGeom>
          <a:noFill/>
        </p:spPr>
        <p:txBody>
          <a:bodyPr wrap="square" rtlCol="0">
            <a:spAutoFit/>
          </a:bodyPr>
          <a:lstStyle/>
          <a:p>
            <a:pPr algn="ctr"/>
            <a:r>
              <a:rPr lang="fr-FR" sz="2400" dirty="0">
                <a:latin typeface="Calibri" panose="020F0502020204030204" pitchFamily="34" charset="0"/>
              </a:rPr>
              <a:t>Cartographie après nouvelle couverture</a:t>
            </a:r>
          </a:p>
        </p:txBody>
      </p:sp>
      <p:pic>
        <p:nvPicPr>
          <p:cNvPr id="3" name="Image 2">
            <a:extLst>
              <a:ext uri="{FF2B5EF4-FFF2-40B4-BE49-F238E27FC236}">
                <a16:creationId xmlns:a16="http://schemas.microsoft.com/office/drawing/2014/main" id="{E04A4719-EFB7-F6AE-394B-D99C72A0ACE9}"/>
              </a:ext>
            </a:extLst>
          </p:cNvPr>
          <p:cNvPicPr>
            <a:picLocks noChangeAspect="1"/>
          </p:cNvPicPr>
          <p:nvPr/>
        </p:nvPicPr>
        <p:blipFill>
          <a:blip r:embed="rId2"/>
          <a:stretch>
            <a:fillRect/>
          </a:stretch>
        </p:blipFill>
        <p:spPr>
          <a:xfrm>
            <a:off x="79296" y="1095375"/>
            <a:ext cx="8985408" cy="4846142"/>
          </a:xfrm>
          <a:prstGeom prst="rect">
            <a:avLst/>
          </a:prstGeom>
        </p:spPr>
      </p:pic>
    </p:spTree>
    <p:extLst>
      <p:ext uri="{BB962C8B-B14F-4D97-AF65-F5344CB8AC3E}">
        <p14:creationId xmlns:p14="http://schemas.microsoft.com/office/powerpoint/2010/main" val="533183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29237" y="1063356"/>
            <a:ext cx="8853397" cy="954107"/>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400" b="1" dirty="0">
                <a:latin typeface="Calibri" panose="020F0502020204030204" pitchFamily="34" charset="0"/>
              </a:rPr>
              <a:t>Cap avec plafond à 0%</a:t>
            </a:r>
          </a:p>
          <a:p>
            <a:pPr marL="180975" lvl="1" indent="-180975" algn="just">
              <a:buFontTx/>
              <a:buChar char="-"/>
            </a:pPr>
            <a:r>
              <a:rPr lang="fr-FR" sz="1400" i="1" dirty="0">
                <a:latin typeface="Calibri" panose="020F0502020204030204" pitchFamily="34" charset="0"/>
              </a:rPr>
              <a:t>La prime d’une option peut être payée intégralement à la mise en place de l’option ou de manière lissée au fil du temps en l’exprimant en pourcentage du financement, comme pour le taux d’un swap. Cette seconde solution permet d’étaler le paiement de la prime dans le temps.</a:t>
            </a:r>
          </a:p>
        </p:txBody>
      </p:sp>
      <p:sp>
        <p:nvSpPr>
          <p:cNvPr id="12" name="ZoneTexte 11"/>
          <p:cNvSpPr txBox="1"/>
          <p:nvPr/>
        </p:nvSpPr>
        <p:spPr>
          <a:xfrm>
            <a:off x="129237" y="2337026"/>
            <a:ext cx="8853397" cy="4355038"/>
          </a:xfrm>
          <a:prstGeom prst="rect">
            <a:avLst/>
          </a:prstGeom>
          <a:noFill/>
          <a:ln>
            <a:solidFill>
              <a:schemeClr val="bg1">
                <a:lumMod val="50000"/>
              </a:schemeClr>
            </a:solidFill>
          </a:ln>
        </p:spPr>
        <p:txBody>
          <a:bodyPr wrap="square" rtlCol="0">
            <a:spAutoFit/>
          </a:bodyPr>
          <a:lstStyle/>
          <a:p>
            <a:pPr algn="just"/>
            <a:r>
              <a:rPr lang="fr-FR" sz="1400" b="1" u="sng" dirty="0">
                <a:latin typeface="Calibri" panose="020F0502020204030204" pitchFamily="34" charset="0"/>
              </a:rPr>
              <a:t>Avantages </a:t>
            </a:r>
            <a:r>
              <a:rPr lang="fr-FR" sz="1400" b="1" dirty="0">
                <a:latin typeface="Calibri" panose="020F0502020204030204" pitchFamily="34" charset="0"/>
              </a:rPr>
              <a:t>:</a:t>
            </a:r>
          </a:p>
          <a:p>
            <a:pPr algn="just"/>
            <a:r>
              <a:rPr lang="fr-FR" sz="1400" u="sng" dirty="0">
                <a:latin typeface="Calibri" panose="020F0502020204030204" pitchFamily="34" charset="0"/>
              </a:rPr>
              <a:t>Par rapport au swap: </a:t>
            </a:r>
          </a:p>
          <a:p>
            <a:pPr marL="179388" lvl="1" indent="-179388" algn="just">
              <a:spcBef>
                <a:spcPts val="300"/>
              </a:spcBef>
              <a:buFontTx/>
              <a:buChar char="-"/>
            </a:pPr>
            <a:r>
              <a:rPr lang="fr-FR" sz="1400" dirty="0">
                <a:latin typeface="Calibri" panose="020F0502020204030204" pitchFamily="34" charset="0"/>
              </a:rPr>
              <a:t>Aucun risque de valorisation négative contrairement au swap, donc aucun risque d’avoir à débourser une soulte imprévue en cas de débouclement anticipé (seule resterait à payer la partie étalée de la prime des années à venir).</a:t>
            </a:r>
          </a:p>
          <a:p>
            <a:pPr marL="179388" lvl="1" indent="-179388" algn="just">
              <a:spcBef>
                <a:spcPts val="300"/>
              </a:spcBef>
              <a:buFontTx/>
              <a:buChar char="-"/>
            </a:pPr>
            <a:r>
              <a:rPr lang="fr-FR" sz="1400" dirty="0">
                <a:latin typeface="Calibri" panose="020F0502020204030204" pitchFamily="34" charset="0"/>
              </a:rPr>
              <a:t>Taux de financement très raisonnable (voir cotations ci-après), qui reproduit le taux de swap avec plancher (hors marge bancaire). En incluant les marges bancaires (plus faibles sur les caps que les swaps avec plancher d’environ 10bps pour des raisons techniques), le taux du cap peut être plus avantageux que celui du swap avec floor 0%.</a:t>
            </a:r>
          </a:p>
          <a:p>
            <a:pPr algn="just">
              <a:spcBef>
                <a:spcPts val="600"/>
              </a:spcBef>
            </a:pPr>
            <a:r>
              <a:rPr lang="fr-FR" sz="1400" u="sng" dirty="0">
                <a:latin typeface="Calibri" panose="020F0502020204030204" pitchFamily="34" charset="0"/>
              </a:rPr>
              <a:t>Par rapport aux caps 0,50% ou 1% :</a:t>
            </a:r>
            <a:r>
              <a:rPr lang="fr-FR" sz="1400" dirty="0">
                <a:latin typeface="Calibri" panose="020F0502020204030204" pitchFamily="34" charset="0"/>
              </a:rPr>
              <a:t> </a:t>
            </a:r>
          </a:p>
          <a:p>
            <a:pPr marL="179388" lvl="1" indent="-179388" algn="just">
              <a:buFontTx/>
              <a:buChar char="-"/>
            </a:pPr>
            <a:r>
              <a:rPr lang="fr-FR" sz="1400" dirty="0">
                <a:latin typeface="Calibri" panose="020F0502020204030204" pitchFamily="34" charset="0"/>
              </a:rPr>
              <a:t>Meilleur rapport entre le niveau de frais financiers minimum et le niveau maximum du fait du plancher 0% sur le financement qui empêche de profiter d’une baisse des taux supplémentaire.</a:t>
            </a:r>
          </a:p>
          <a:p>
            <a:pPr algn="just">
              <a:spcBef>
                <a:spcPts val="600"/>
              </a:spcBef>
            </a:pPr>
            <a:r>
              <a:rPr lang="fr-FR" sz="1400" b="1" u="sng" dirty="0">
                <a:latin typeface="Calibri" panose="020F0502020204030204" pitchFamily="34" charset="0"/>
              </a:rPr>
              <a:t>Inconvénients</a:t>
            </a:r>
            <a:r>
              <a:rPr lang="fr-FR" sz="1400" b="1" dirty="0">
                <a:latin typeface="Calibri" panose="020F0502020204030204" pitchFamily="34" charset="0"/>
              </a:rPr>
              <a:t>:</a:t>
            </a:r>
          </a:p>
          <a:p>
            <a:pPr algn="just">
              <a:spcBef>
                <a:spcPts val="600"/>
              </a:spcBef>
            </a:pPr>
            <a:r>
              <a:rPr lang="fr-FR" sz="1400" u="sng" dirty="0">
                <a:latin typeface="Calibri" panose="020F0502020204030204" pitchFamily="34" charset="0"/>
              </a:rPr>
              <a:t>Par rapport au swap avec plancher 0% : </a:t>
            </a:r>
          </a:p>
          <a:p>
            <a:pPr marL="0" lvl="1" algn="just"/>
            <a:r>
              <a:rPr lang="fr-FR" sz="1400" dirty="0">
                <a:latin typeface="Calibri" panose="020F0502020204030204" pitchFamily="34" charset="0"/>
              </a:rPr>
              <a:t>Prime à payer, toutefois le taux de financement global est similaire, voire meilleur, que celui du swap avec floor et la prime peut être étalée pour répliquer les frais financiers d’un swap et annuler cet inconvénient. </a:t>
            </a:r>
          </a:p>
          <a:p>
            <a:pPr marL="0" lvl="1" algn="just">
              <a:spcBef>
                <a:spcPts val="600"/>
              </a:spcBef>
            </a:pPr>
            <a:r>
              <a:rPr lang="fr-FR" sz="1400" u="sng" dirty="0">
                <a:latin typeface="Calibri" panose="020F0502020204030204" pitchFamily="34" charset="0"/>
              </a:rPr>
              <a:t>Par rapport aux caps 0,50% ou 1% :</a:t>
            </a:r>
            <a:r>
              <a:rPr lang="fr-FR" sz="1400" dirty="0">
                <a:latin typeface="Calibri" panose="020F0502020204030204" pitchFamily="34" charset="0"/>
              </a:rPr>
              <a:t> </a:t>
            </a:r>
          </a:p>
          <a:p>
            <a:pPr marL="0" lvl="1" algn="just"/>
            <a:r>
              <a:rPr lang="fr-FR" sz="1400" dirty="0">
                <a:latin typeface="Calibri" panose="020F0502020204030204" pitchFamily="34" charset="0"/>
              </a:rPr>
              <a:t>Prime plus élevée, mais le rapport prime / taux plafond est plus avantageux en cas de hausse des taux plus rapide que ne le prévoit le marché. A l’inverse, le cap 0,50% ou 1% seront plus avantageux si les taux ne montent pas ou baissent (principe de la franchise d’assurance qui est avantageuse lorsqu’il n’y a pas de sinistre).</a:t>
            </a:r>
          </a:p>
        </p:txBody>
      </p:sp>
      <p:sp>
        <p:nvSpPr>
          <p:cNvPr id="5" name="ZoneTexte 4">
            <a:extLst>
              <a:ext uri="{FF2B5EF4-FFF2-40B4-BE49-F238E27FC236}">
                <a16:creationId xmlns:a16="http://schemas.microsoft.com/office/drawing/2014/main" id="{6B1212FF-AD15-F7D3-0163-7992220748EE}"/>
              </a:ext>
            </a:extLst>
          </p:cNvPr>
          <p:cNvSpPr txBox="1"/>
          <p:nvPr/>
        </p:nvSpPr>
        <p:spPr>
          <a:xfrm>
            <a:off x="1557334" y="299395"/>
            <a:ext cx="6029325" cy="400110"/>
          </a:xfrm>
          <a:prstGeom prst="rect">
            <a:avLst/>
          </a:prstGeom>
          <a:noFill/>
        </p:spPr>
        <p:txBody>
          <a:bodyPr wrap="square" rtlCol="0">
            <a:spAutoFit/>
          </a:bodyPr>
          <a:lstStyle/>
          <a:p>
            <a:pPr algn="ctr"/>
            <a:r>
              <a:rPr lang="fr-FR" sz="2000" dirty="0">
                <a:latin typeface="Calibri" panose="020F0502020204030204" pitchFamily="34" charset="0"/>
              </a:rPr>
              <a:t>Analyse comparative: Instrument</a:t>
            </a:r>
          </a:p>
        </p:txBody>
      </p:sp>
      <p:sp>
        <p:nvSpPr>
          <p:cNvPr id="6" name="ZoneTexte 5">
            <a:extLst>
              <a:ext uri="{FF2B5EF4-FFF2-40B4-BE49-F238E27FC236}">
                <a16:creationId xmlns:a16="http://schemas.microsoft.com/office/drawing/2014/main" id="{4BFB71CE-CAFC-BFFC-61AB-77BD91A36FF9}"/>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418004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35" y="2081704"/>
            <a:ext cx="8534400" cy="2708434"/>
          </a:xfrm>
          <a:prstGeom prst="rect">
            <a:avLst/>
          </a:prstGeom>
        </p:spPr>
        <p:txBody>
          <a:bodyPr wrap="square">
            <a:spAutoFit/>
          </a:bodyPr>
          <a:lstStyle/>
          <a:p>
            <a:pPr marL="815975" lvl="1" indent="-358775" algn="just">
              <a:lnSpc>
                <a:spcPct val="150000"/>
              </a:lnSpc>
              <a:spcBef>
                <a:spcPts val="300"/>
              </a:spcBef>
              <a:buFont typeface="Arial" panose="020B0604020202020204" pitchFamily="34" charset="0"/>
              <a:buChar char="•"/>
            </a:pPr>
            <a:r>
              <a:rPr lang="fr-FR" sz="2200" dirty="0">
                <a:latin typeface="Calibri" panose="020F0502020204030204" pitchFamily="34" charset="0"/>
              </a:rPr>
              <a:t>Finaliser un choix de stratégie</a:t>
            </a:r>
          </a:p>
          <a:p>
            <a:pPr marL="815975" lvl="1" indent="-358775" algn="just">
              <a:lnSpc>
                <a:spcPct val="150000"/>
              </a:lnSpc>
              <a:spcBef>
                <a:spcPts val="300"/>
              </a:spcBef>
              <a:buFont typeface="Arial" panose="020B0604020202020204" pitchFamily="34" charset="0"/>
              <a:buChar char="•"/>
            </a:pPr>
            <a:r>
              <a:rPr lang="fr-FR" sz="2200" dirty="0">
                <a:latin typeface="Calibri" panose="020F0502020204030204" pitchFamily="34" charset="0"/>
              </a:rPr>
              <a:t>Engager les discussions avec les banques pour finaliser la documentation réglementaire et leur demander des cotations indicatives</a:t>
            </a:r>
          </a:p>
          <a:p>
            <a:pPr marL="815975" lvl="1" indent="-358775" algn="just">
              <a:lnSpc>
                <a:spcPct val="150000"/>
              </a:lnSpc>
              <a:spcBef>
                <a:spcPts val="300"/>
              </a:spcBef>
              <a:buFont typeface="Arial" panose="020B0604020202020204" pitchFamily="34" charset="0"/>
              <a:buChar char="•"/>
            </a:pPr>
            <a:r>
              <a:rPr lang="fr-FR" sz="2200" dirty="0">
                <a:latin typeface="Calibri" panose="020F0502020204030204" pitchFamily="34" charset="0"/>
              </a:rPr>
              <a:t>Organiser la transaction</a:t>
            </a:r>
          </a:p>
        </p:txBody>
      </p:sp>
      <p:sp>
        <p:nvSpPr>
          <p:cNvPr id="5" name="ZoneTexte 4">
            <a:extLst>
              <a:ext uri="{FF2B5EF4-FFF2-40B4-BE49-F238E27FC236}">
                <a16:creationId xmlns:a16="http://schemas.microsoft.com/office/drawing/2014/main" id="{2E85F6E5-8F17-352C-EAEC-F01AA186A48F}"/>
              </a:ext>
            </a:extLst>
          </p:cNvPr>
          <p:cNvSpPr txBox="1"/>
          <p:nvPr/>
        </p:nvSpPr>
        <p:spPr>
          <a:xfrm>
            <a:off x="1557333" y="299395"/>
            <a:ext cx="6029325" cy="400110"/>
          </a:xfrm>
          <a:prstGeom prst="rect">
            <a:avLst/>
          </a:prstGeom>
          <a:noFill/>
        </p:spPr>
        <p:txBody>
          <a:bodyPr wrap="square" rtlCol="0">
            <a:spAutoFit/>
          </a:bodyPr>
          <a:lstStyle/>
          <a:p>
            <a:pPr algn="ctr"/>
            <a:r>
              <a:rPr lang="fr-FR" sz="2000" dirty="0">
                <a:latin typeface="Calibri" panose="020F0502020204030204" pitchFamily="34" charset="0"/>
              </a:rPr>
              <a:t>Etapes suivantes</a:t>
            </a:r>
          </a:p>
        </p:txBody>
      </p:sp>
      <p:sp>
        <p:nvSpPr>
          <p:cNvPr id="4" name="ZoneTexte 3">
            <a:extLst>
              <a:ext uri="{FF2B5EF4-FFF2-40B4-BE49-F238E27FC236}">
                <a16:creationId xmlns:a16="http://schemas.microsoft.com/office/drawing/2014/main" id="{1A9317EB-0CCD-0085-6705-6E06EC76BEEA}"/>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065640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68681" y="2213308"/>
            <a:ext cx="7799596" cy="201593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r-FR" sz="2200" dirty="0">
                <a:latin typeface="Calibri" panose="020F0502020204030204" pitchFamily="34" charset="0"/>
              </a:rPr>
              <a:t>Contraintes liées aux taux négatifs</a:t>
            </a:r>
          </a:p>
          <a:p>
            <a:pPr marL="342900" indent="-342900">
              <a:spcBef>
                <a:spcPts val="600"/>
              </a:spcBef>
              <a:buFont typeface="Arial" panose="020B0604020202020204" pitchFamily="34" charset="0"/>
              <a:buChar char="•"/>
            </a:pPr>
            <a:r>
              <a:rPr lang="fr-FR" sz="2200" dirty="0">
                <a:latin typeface="Calibri" panose="020F0502020204030204" pitchFamily="34" charset="0"/>
              </a:rPr>
              <a:t>Valorisation des couvertures existantes</a:t>
            </a:r>
          </a:p>
          <a:p>
            <a:pPr marL="342900" indent="-342900">
              <a:spcBef>
                <a:spcPts val="600"/>
              </a:spcBef>
              <a:buFont typeface="Arial" panose="020B0604020202020204" pitchFamily="34" charset="0"/>
              <a:buChar char="•"/>
            </a:pPr>
            <a:r>
              <a:rPr lang="fr-FR" sz="2200" dirty="0">
                <a:latin typeface="Calibri" panose="020F0502020204030204" pitchFamily="34" charset="0"/>
              </a:rPr>
              <a:t>Clauses contractuelles</a:t>
            </a:r>
          </a:p>
          <a:p>
            <a:pPr marL="342900" indent="-342900">
              <a:spcBef>
                <a:spcPts val="600"/>
              </a:spcBef>
              <a:buFont typeface="Arial" panose="020B0604020202020204" pitchFamily="34" charset="0"/>
              <a:buChar char="•"/>
            </a:pPr>
            <a:r>
              <a:rPr lang="fr-FR" sz="2200" dirty="0">
                <a:latin typeface="Calibri" panose="020F0502020204030204" pitchFamily="34" charset="0"/>
              </a:rPr>
              <a:t>Profils de différents types de couvertures à échéance</a:t>
            </a:r>
          </a:p>
          <a:p>
            <a:pPr marL="342900" indent="-342900">
              <a:buFont typeface="Arial" panose="020B0604020202020204" pitchFamily="34" charset="0"/>
              <a:buChar char="•"/>
            </a:pPr>
            <a:endParaRPr lang="fr-FR" sz="2200" dirty="0">
              <a:latin typeface="Calibri" panose="020F0502020204030204" pitchFamily="34" charset="0"/>
            </a:endParaRPr>
          </a:p>
        </p:txBody>
      </p:sp>
      <p:sp>
        <p:nvSpPr>
          <p:cNvPr id="5" name="ZoneTexte 4">
            <a:extLst>
              <a:ext uri="{FF2B5EF4-FFF2-40B4-BE49-F238E27FC236}">
                <a16:creationId xmlns:a16="http://schemas.microsoft.com/office/drawing/2014/main" id="{BB6B5BE1-B87E-58B7-629D-44239657F1D1}"/>
              </a:ext>
            </a:extLst>
          </p:cNvPr>
          <p:cNvSpPr txBox="1"/>
          <p:nvPr/>
        </p:nvSpPr>
        <p:spPr>
          <a:xfrm>
            <a:off x="1557332" y="299395"/>
            <a:ext cx="6029325" cy="400110"/>
          </a:xfrm>
          <a:prstGeom prst="rect">
            <a:avLst/>
          </a:prstGeom>
          <a:noFill/>
        </p:spPr>
        <p:txBody>
          <a:bodyPr wrap="square" rtlCol="0">
            <a:spAutoFit/>
          </a:bodyPr>
          <a:lstStyle/>
          <a:p>
            <a:pPr algn="ctr"/>
            <a:r>
              <a:rPr lang="fr-CH" sz="2000" dirty="0">
                <a:latin typeface="Calibri" panose="020F0502020204030204" pitchFamily="34" charset="0"/>
              </a:rPr>
              <a:t>Annexes</a:t>
            </a:r>
            <a:endParaRPr lang="fr-FR" sz="2000" dirty="0">
              <a:latin typeface="Calibri" panose="020F0502020204030204" pitchFamily="34" charset="0"/>
            </a:endParaRPr>
          </a:p>
        </p:txBody>
      </p:sp>
      <p:sp>
        <p:nvSpPr>
          <p:cNvPr id="6" name="ZoneTexte 5">
            <a:extLst>
              <a:ext uri="{FF2B5EF4-FFF2-40B4-BE49-F238E27FC236}">
                <a16:creationId xmlns:a16="http://schemas.microsoft.com/office/drawing/2014/main" id="{45A1C6C6-6D40-FDF2-26A0-7546B821A894}"/>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945043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a:extLst>
              <a:ext uri="{FF2B5EF4-FFF2-40B4-BE49-F238E27FC236}">
                <a16:creationId xmlns:a16="http://schemas.microsoft.com/office/drawing/2014/main" id="{E07792E6-610E-87EE-1C6D-772F21027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4094205"/>
            <a:ext cx="4407778" cy="259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4">
            <a:extLst>
              <a:ext uri="{FF2B5EF4-FFF2-40B4-BE49-F238E27FC236}">
                <a16:creationId xmlns:a16="http://schemas.microsoft.com/office/drawing/2014/main" id="{CFA8B3DD-9B55-A704-7BDB-F2EDAD37E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69" y="4094206"/>
            <a:ext cx="4324857" cy="259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28670" y="1111320"/>
            <a:ext cx="8751109" cy="2939266"/>
          </a:xfrm>
          <a:prstGeom prst="rect">
            <a:avLst/>
          </a:prstGeom>
          <a:noFill/>
          <a:ln>
            <a:solidFill>
              <a:schemeClr val="bg1">
                <a:lumMod val="50000"/>
              </a:schemeClr>
            </a:solidFill>
          </a:ln>
        </p:spPr>
        <p:txBody>
          <a:bodyPr wrap="square" rtlCol="0">
            <a:spAutoFit/>
          </a:bodyPr>
          <a:lstStyle/>
          <a:p>
            <a:pPr algn="just"/>
            <a:r>
              <a:rPr lang="fr-FR" sz="1500" dirty="0">
                <a:latin typeface="Calibri" panose="020F0502020204030204" pitchFamily="34" charset="0"/>
              </a:rPr>
              <a:t>Les </a:t>
            </a:r>
            <a:r>
              <a:rPr lang="fr-FR" sz="1500" b="1" dirty="0">
                <a:latin typeface="Calibri" panose="020F0502020204030204" pitchFamily="34" charset="0"/>
              </a:rPr>
              <a:t>taux euro à court et moyen terme sont sur leurs plus bas niveaux historiques </a:t>
            </a:r>
            <a:r>
              <a:rPr lang="fr-FR" sz="1500" dirty="0">
                <a:latin typeface="Calibri" panose="020F0502020204030204" pitchFamily="34" charset="0"/>
              </a:rPr>
              <a:t>du fait de la faiblesse persistante de la croissance et des actions  « quantitatives » de nombreuses banques centrales, dont la BCE, pour tenter de relancer l’inflation: taux monétaires négatifs, rachats massifs d’obligations pour faire baisser les taux fixés par l’offre et la demande et injections de liquidités pour favoriser les prêts.</a:t>
            </a:r>
          </a:p>
          <a:p>
            <a:pPr algn="just"/>
            <a:r>
              <a:rPr lang="fr-FR" sz="1500" dirty="0">
                <a:latin typeface="Calibri" panose="020F0502020204030204" pitchFamily="34" charset="0"/>
              </a:rPr>
              <a:t>En conséquence:</a:t>
            </a:r>
          </a:p>
          <a:p>
            <a:pPr marL="285750" indent="-285750" algn="just">
              <a:buFontTx/>
              <a:buChar char="-"/>
            </a:pPr>
            <a:r>
              <a:rPr lang="fr-FR" sz="1500" dirty="0">
                <a:latin typeface="Calibri" panose="020F0502020204030204" pitchFamily="34" charset="0"/>
              </a:rPr>
              <a:t>l’Euribor 3 mois projeté est négatif jusqu’à 2022;</a:t>
            </a:r>
          </a:p>
          <a:p>
            <a:pPr marL="285750" indent="-285750" algn="just">
              <a:buFontTx/>
              <a:buChar char="-"/>
            </a:pPr>
            <a:r>
              <a:rPr lang="fr-FR" sz="1500" dirty="0">
                <a:latin typeface="Calibri" panose="020F0502020204030204" pitchFamily="34" charset="0"/>
              </a:rPr>
              <a:t>les taux de swap sont positifs à partir d’une maturité supérieure à 1 an. </a:t>
            </a:r>
          </a:p>
          <a:p>
            <a:pPr algn="just">
              <a:spcBef>
                <a:spcPts val="300"/>
              </a:spcBef>
            </a:pPr>
            <a:r>
              <a:rPr lang="fr-FR" sz="1500" dirty="0">
                <a:latin typeface="Calibri" panose="020F0502020204030204" pitchFamily="34" charset="0"/>
              </a:rPr>
              <a:t>Face à ces taux négatifs, qui doivent normalement se répercuter sur les prêts au bénéfice des emprunteurs, qui devraient toucher des intérêts sur les montants empruntés, </a:t>
            </a:r>
            <a:r>
              <a:rPr lang="fr-FR" sz="1500" b="1" dirty="0">
                <a:latin typeface="Calibri" panose="020F0502020204030204" pitchFamily="34" charset="0"/>
              </a:rPr>
              <a:t>les banques ont instauré un plancher (« </a:t>
            </a:r>
            <a:r>
              <a:rPr lang="fr-FR" sz="1500" b="1" dirty="0" err="1">
                <a:latin typeface="Calibri" panose="020F0502020204030204" pitchFamily="34" charset="0"/>
              </a:rPr>
              <a:t>floor</a:t>
            </a:r>
            <a:r>
              <a:rPr lang="fr-FR" sz="1500" b="1" dirty="0">
                <a:latin typeface="Calibri" panose="020F0502020204030204" pitchFamily="34" charset="0"/>
              </a:rPr>
              <a:t> ») sur la rémunération de leurs financements</a:t>
            </a:r>
            <a:r>
              <a:rPr lang="fr-FR" sz="1500" dirty="0">
                <a:latin typeface="Calibri" panose="020F0502020204030204" pitchFamily="34" charset="0"/>
              </a:rPr>
              <a:t>.</a:t>
            </a:r>
          </a:p>
          <a:p>
            <a:pPr algn="just">
              <a:spcBef>
                <a:spcPts val="300"/>
              </a:spcBef>
            </a:pPr>
            <a:r>
              <a:rPr lang="fr-FR" sz="1500" dirty="0">
                <a:latin typeface="Calibri" panose="020F0502020204030204" pitchFamily="34" charset="0"/>
              </a:rPr>
              <a:t>Or, ces </a:t>
            </a:r>
            <a:r>
              <a:rPr lang="fr-FR" sz="1500" b="1" dirty="0">
                <a:latin typeface="Calibri" panose="020F0502020204030204" pitchFamily="34" charset="0"/>
              </a:rPr>
              <a:t>planchers annihilent l’efficacité des swaps (et des tunnels/</a:t>
            </a:r>
            <a:r>
              <a:rPr lang="fr-FR" sz="1500" b="1" dirty="0" err="1">
                <a:latin typeface="Calibri" panose="020F0502020204030204" pitchFamily="34" charset="0"/>
              </a:rPr>
              <a:t>collars</a:t>
            </a:r>
            <a:r>
              <a:rPr lang="fr-FR" sz="1500" b="1" dirty="0">
                <a:latin typeface="Calibri" panose="020F0502020204030204" pitchFamily="34" charset="0"/>
              </a:rPr>
              <a:t>) </a:t>
            </a:r>
            <a:r>
              <a:rPr lang="fr-FR" sz="1500" dirty="0">
                <a:latin typeface="Calibri" panose="020F0502020204030204" pitchFamily="34" charset="0"/>
              </a:rPr>
              <a:t>qui ne sont pas prévus pour répliquer cette situation de taux variables négatifs (</a:t>
            </a:r>
            <a:r>
              <a:rPr lang="fr-FR" sz="1500" dirty="0" err="1">
                <a:latin typeface="Calibri" panose="020F0502020204030204" pitchFamily="34" charset="0"/>
              </a:rPr>
              <a:t>cf</a:t>
            </a:r>
            <a:r>
              <a:rPr lang="fr-FR" sz="1500" dirty="0">
                <a:latin typeface="Calibri" panose="020F0502020204030204" pitchFamily="34" charset="0"/>
              </a:rPr>
              <a:t> informations ci-après).</a:t>
            </a:r>
          </a:p>
        </p:txBody>
      </p:sp>
      <p:sp>
        <p:nvSpPr>
          <p:cNvPr id="2" name="ZoneTexte 1"/>
          <p:cNvSpPr txBox="1"/>
          <p:nvPr/>
        </p:nvSpPr>
        <p:spPr>
          <a:xfrm>
            <a:off x="5007742" y="5860316"/>
            <a:ext cx="1164458" cy="246221"/>
          </a:xfrm>
          <a:prstGeom prst="rect">
            <a:avLst/>
          </a:prstGeom>
          <a:solidFill>
            <a:schemeClr val="bg1"/>
          </a:solidFill>
          <a:ln>
            <a:solidFill>
              <a:schemeClr val="bg1">
                <a:lumMod val="65000"/>
              </a:schemeClr>
            </a:solidFill>
          </a:ln>
        </p:spPr>
        <p:txBody>
          <a:bodyPr wrap="square" rtlCol="0">
            <a:spAutoFit/>
          </a:bodyPr>
          <a:lstStyle/>
          <a:p>
            <a:r>
              <a:rPr lang="fr-FR" sz="1000" dirty="0">
                <a:latin typeface="Calibri" panose="020F0502020204030204" pitchFamily="34" charset="0"/>
              </a:rPr>
              <a:t>Cours historiques</a:t>
            </a:r>
          </a:p>
        </p:txBody>
      </p:sp>
      <p:sp>
        <p:nvSpPr>
          <p:cNvPr id="7" name="ZoneTexte 6"/>
          <p:cNvSpPr txBox="1"/>
          <p:nvPr/>
        </p:nvSpPr>
        <p:spPr>
          <a:xfrm>
            <a:off x="5973547" y="4904826"/>
            <a:ext cx="1604683" cy="400110"/>
          </a:xfrm>
          <a:prstGeom prst="rect">
            <a:avLst/>
          </a:prstGeom>
          <a:solidFill>
            <a:schemeClr val="bg1"/>
          </a:solidFill>
          <a:ln>
            <a:solidFill>
              <a:schemeClr val="bg1">
                <a:lumMod val="65000"/>
              </a:schemeClr>
            </a:solidFill>
          </a:ln>
        </p:spPr>
        <p:txBody>
          <a:bodyPr wrap="square" rtlCol="0">
            <a:spAutoFit/>
          </a:bodyPr>
          <a:lstStyle/>
          <a:p>
            <a:pPr algn="just"/>
            <a:r>
              <a:rPr lang="fr-FR" sz="1000" dirty="0">
                <a:latin typeface="Calibri" panose="020F0502020204030204" pitchFamily="34" charset="0"/>
              </a:rPr>
              <a:t>Cours projetés (anticipés par le marché)</a:t>
            </a:r>
          </a:p>
        </p:txBody>
      </p:sp>
      <p:sp>
        <p:nvSpPr>
          <p:cNvPr id="11" name="ZoneTexte 10">
            <a:extLst>
              <a:ext uri="{FF2B5EF4-FFF2-40B4-BE49-F238E27FC236}">
                <a16:creationId xmlns:a16="http://schemas.microsoft.com/office/drawing/2014/main" id="{44D17FCA-E38E-5068-1DF8-B3EC02CBD538}"/>
              </a:ext>
            </a:extLst>
          </p:cNvPr>
          <p:cNvSpPr txBox="1"/>
          <p:nvPr/>
        </p:nvSpPr>
        <p:spPr>
          <a:xfrm>
            <a:off x="1376618" y="299395"/>
            <a:ext cx="6390751" cy="400110"/>
          </a:xfrm>
          <a:prstGeom prst="rect">
            <a:avLst/>
          </a:prstGeom>
          <a:noFill/>
        </p:spPr>
        <p:txBody>
          <a:bodyPr wrap="square" rtlCol="0">
            <a:spAutoFit/>
          </a:bodyPr>
          <a:lstStyle/>
          <a:p>
            <a:pPr algn="ctr"/>
            <a:r>
              <a:rPr lang="fr-FR" sz="2000" dirty="0">
                <a:latin typeface="Calibri" panose="020F0502020204030204" pitchFamily="34" charset="0"/>
              </a:rPr>
              <a:t>Problème lié aux taux négatifs</a:t>
            </a:r>
          </a:p>
        </p:txBody>
      </p:sp>
      <p:sp>
        <p:nvSpPr>
          <p:cNvPr id="8" name="ZoneTexte 7">
            <a:extLst>
              <a:ext uri="{FF2B5EF4-FFF2-40B4-BE49-F238E27FC236}">
                <a16:creationId xmlns:a16="http://schemas.microsoft.com/office/drawing/2014/main" id="{5F131B5C-1585-560B-C399-A9624D9DF14C}"/>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969151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921B4C6-12C7-488E-8003-A7C08801D677}"/>
              </a:ext>
            </a:extLst>
          </p:cNvPr>
          <p:cNvSpPr txBox="1"/>
          <p:nvPr/>
        </p:nvSpPr>
        <p:spPr>
          <a:xfrm>
            <a:off x="1557335" y="222914"/>
            <a:ext cx="6029325" cy="707886"/>
          </a:xfrm>
          <a:prstGeom prst="rect">
            <a:avLst/>
          </a:prstGeom>
          <a:noFill/>
        </p:spPr>
        <p:txBody>
          <a:bodyPr wrap="square" rtlCol="0">
            <a:spAutoFit/>
          </a:bodyPr>
          <a:lstStyle/>
          <a:p>
            <a:pPr algn="ctr"/>
            <a:r>
              <a:rPr lang="fr-FR" sz="2000" dirty="0">
                <a:latin typeface="Calibri" panose="020F0502020204030204" pitchFamily="34" charset="0"/>
              </a:rPr>
              <a:t>Valorisation des couvertures en vie </a:t>
            </a:r>
          </a:p>
          <a:p>
            <a:pPr algn="ctr"/>
            <a:r>
              <a:rPr lang="fr-FR" sz="2000" dirty="0">
                <a:latin typeface="Calibri" panose="020F0502020204030204" pitchFamily="34" charset="0"/>
              </a:rPr>
              <a:t>(23/05/2022)</a:t>
            </a:r>
          </a:p>
        </p:txBody>
      </p:sp>
      <p:pic>
        <p:nvPicPr>
          <p:cNvPr id="2" name="Image 1">
            <a:extLst>
              <a:ext uri="{FF2B5EF4-FFF2-40B4-BE49-F238E27FC236}">
                <a16:creationId xmlns:a16="http://schemas.microsoft.com/office/drawing/2014/main" id="{9EE7E8B8-2030-DB9D-C8F8-66145A6D19BE}"/>
              </a:ext>
            </a:extLst>
          </p:cNvPr>
          <p:cNvPicPr>
            <a:picLocks noChangeAspect="1"/>
          </p:cNvPicPr>
          <p:nvPr/>
        </p:nvPicPr>
        <p:blipFill>
          <a:blip r:embed="rId2"/>
          <a:stretch>
            <a:fillRect/>
          </a:stretch>
        </p:blipFill>
        <p:spPr>
          <a:xfrm>
            <a:off x="128584" y="1033462"/>
            <a:ext cx="8886825" cy="3305175"/>
          </a:xfrm>
          <a:prstGeom prst="rect">
            <a:avLst/>
          </a:prstGeom>
        </p:spPr>
      </p:pic>
      <p:pic>
        <p:nvPicPr>
          <p:cNvPr id="3" name="Image 2">
            <a:extLst>
              <a:ext uri="{FF2B5EF4-FFF2-40B4-BE49-F238E27FC236}">
                <a16:creationId xmlns:a16="http://schemas.microsoft.com/office/drawing/2014/main" id="{19E518AE-5C1A-02C7-AC7A-7EBADACBEA4F}"/>
              </a:ext>
            </a:extLst>
          </p:cNvPr>
          <p:cNvPicPr>
            <a:picLocks noChangeAspect="1"/>
          </p:cNvPicPr>
          <p:nvPr/>
        </p:nvPicPr>
        <p:blipFill>
          <a:blip r:embed="rId3"/>
          <a:stretch>
            <a:fillRect/>
          </a:stretch>
        </p:blipFill>
        <p:spPr>
          <a:xfrm>
            <a:off x="1647821" y="4511011"/>
            <a:ext cx="5848350" cy="2124075"/>
          </a:xfrm>
          <a:prstGeom prst="rect">
            <a:avLst/>
          </a:prstGeom>
        </p:spPr>
      </p:pic>
      <p:sp>
        <p:nvSpPr>
          <p:cNvPr id="5" name="ZoneTexte 4">
            <a:extLst>
              <a:ext uri="{FF2B5EF4-FFF2-40B4-BE49-F238E27FC236}">
                <a16:creationId xmlns:a16="http://schemas.microsoft.com/office/drawing/2014/main" id="{646A7ADD-8EB6-5B43-853B-6024B93AC847}"/>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24313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2870" y="1008104"/>
            <a:ext cx="8964930" cy="5824671"/>
          </a:xfrm>
          <a:prstGeom prst="rect">
            <a:avLst/>
          </a:prstGeom>
          <a:noFill/>
          <a:ln>
            <a:noFill/>
          </a:ln>
        </p:spPr>
        <p:txBody>
          <a:bodyPr wrap="square" rtlCol="0">
            <a:spAutoFit/>
          </a:bodyPr>
          <a:lstStyle/>
          <a:p>
            <a:pPr algn="just"/>
            <a:r>
              <a:rPr lang="fr-FR" sz="1500" dirty="0">
                <a:latin typeface="Calibri" panose="020F0502020204030204" pitchFamily="34" charset="0"/>
              </a:rPr>
              <a:t>Une vidéo détaillant ce souci est visible sur le blog de KERIUS Finance </a:t>
            </a:r>
            <a:r>
              <a:rPr lang="fr-FR" sz="1500" dirty="0">
                <a:latin typeface="Calibri" panose="020F0502020204030204" pitchFamily="34" charset="0"/>
                <a:hlinkClick r:id="rId3"/>
              </a:rPr>
              <a:t>en cliquant ici</a:t>
            </a:r>
            <a:r>
              <a:rPr lang="fr-FR" sz="1500" dirty="0">
                <a:latin typeface="Calibri" panose="020F0502020204030204" pitchFamily="34" charset="0"/>
              </a:rPr>
              <a:t>.</a:t>
            </a:r>
          </a:p>
          <a:p>
            <a:pPr algn="just"/>
            <a:endParaRPr lang="fr-FR" sz="1500" dirty="0">
              <a:latin typeface="Calibri" panose="020F0502020204030204" pitchFamily="34" charset="0"/>
            </a:endParaRPr>
          </a:p>
          <a:p>
            <a:pPr algn="just"/>
            <a:r>
              <a:rPr lang="fr-FR" sz="1500" dirty="0">
                <a:latin typeface="Calibri" panose="020F0502020204030204" pitchFamily="34" charset="0"/>
              </a:rPr>
              <a:t>Le contrat de financement prévoit que l’Euribor ne peut pas être négatif, donc que la banque ne paiera pas d’intérêts à l’emprunteur. </a:t>
            </a:r>
          </a:p>
          <a:p>
            <a:pPr algn="just">
              <a:spcBef>
                <a:spcPts val="300"/>
              </a:spcBef>
            </a:pPr>
            <a:r>
              <a:rPr lang="fr-FR" sz="1500" dirty="0">
                <a:latin typeface="Calibri" panose="020F0502020204030204" pitchFamily="34" charset="0"/>
              </a:rPr>
              <a:t>Or, un swap de taux qui permet de fixer le taux d’une dette est un contrat par lequel l’entreprise s’engage à:</a:t>
            </a:r>
          </a:p>
          <a:p>
            <a:pPr marL="285750" indent="-285750" algn="just">
              <a:buFontTx/>
              <a:buChar char="-"/>
            </a:pPr>
            <a:r>
              <a:rPr lang="fr-FR" sz="1500" dirty="0">
                <a:latin typeface="Calibri" panose="020F0502020204030204" pitchFamily="34" charset="0"/>
              </a:rPr>
              <a:t>recevoir un taux variable sur le montant de la dette couverte (pour annuler celui du financement) </a:t>
            </a:r>
          </a:p>
          <a:p>
            <a:pPr marL="285750" indent="-285750" algn="just">
              <a:buFontTx/>
              <a:buChar char="-"/>
            </a:pPr>
            <a:r>
              <a:rPr lang="fr-FR" sz="1500" dirty="0">
                <a:latin typeface="Calibri" panose="020F0502020204030204" pitchFamily="34" charset="0"/>
              </a:rPr>
              <a:t>payer un taux fixe sur le même montant.</a:t>
            </a:r>
          </a:p>
          <a:p>
            <a:pPr algn="just"/>
            <a:endParaRPr lang="fr-FR" sz="1500" dirty="0">
              <a:latin typeface="Calibri" panose="020F0502020204030204" pitchFamily="34" charset="0"/>
            </a:endParaRPr>
          </a:p>
          <a:p>
            <a:pPr algn="just"/>
            <a:r>
              <a:rPr lang="fr-FR" sz="1500" dirty="0">
                <a:latin typeface="Calibri" panose="020F0502020204030204" pitchFamily="34" charset="0"/>
              </a:rPr>
              <a:t>Une couverture par swap classique, qui ne réplique pas ce plancher, c’est-à-dire dont la « jambe » variable n’inclurait pas également un plancher, présente deux inconvénients:</a:t>
            </a:r>
          </a:p>
          <a:p>
            <a:pPr marL="742950" lvl="1" indent="-285750" algn="just">
              <a:spcBef>
                <a:spcPts val="600"/>
              </a:spcBef>
              <a:buFontTx/>
              <a:buChar char="-"/>
            </a:pPr>
            <a:r>
              <a:rPr lang="fr-FR" sz="1500" dirty="0">
                <a:latin typeface="Calibri" panose="020F0502020204030204" pitchFamily="34" charset="0"/>
              </a:rPr>
              <a:t>Pas de plafonnement du taux de financement global: le taux Euribor négatif s’ajoute au taux fixe à payer par l’entreprise.</a:t>
            </a:r>
          </a:p>
          <a:p>
            <a:pPr marL="742950" lvl="1" indent="-285750" algn="just">
              <a:spcBef>
                <a:spcPts val="600"/>
              </a:spcBef>
              <a:buFontTx/>
              <a:buChar char="-"/>
            </a:pPr>
            <a:r>
              <a:rPr lang="fr-FR" sz="1500" dirty="0">
                <a:latin typeface="Calibri" panose="020F0502020204030204" pitchFamily="34" charset="0"/>
              </a:rPr>
              <a:t>Problème potentiel pour l’application de la comptabilité de couverture: si les couvertures ne sont plus considérées comme efficaces par les CAC du fait de ce déplafonnement du taux de financement, l’intégralité des variations de valorisation (mark to </a:t>
            </a:r>
            <a:r>
              <a:rPr lang="fr-FR" sz="1500" dirty="0" err="1">
                <a:latin typeface="Calibri" panose="020F0502020204030204" pitchFamily="34" charset="0"/>
              </a:rPr>
              <a:t>market</a:t>
            </a:r>
            <a:r>
              <a:rPr lang="fr-FR" sz="1500" dirty="0">
                <a:latin typeface="Calibri" panose="020F0502020204030204" pitchFamily="34" charset="0"/>
              </a:rPr>
              <a:t>) des swaps sera enregistrée en résultat financier (autrement dit, pas différé dans le temps).</a:t>
            </a:r>
          </a:p>
          <a:p>
            <a:pPr algn="just"/>
            <a:endParaRPr lang="fr-FR" sz="1500" u="sng" dirty="0">
              <a:latin typeface="Calibri" panose="020F0502020204030204" pitchFamily="34" charset="0"/>
            </a:endParaRPr>
          </a:p>
          <a:p>
            <a:pPr algn="just"/>
            <a:r>
              <a:rPr lang="fr-FR" sz="1500" dirty="0">
                <a:latin typeface="Calibri" panose="020F0502020204030204" pitchFamily="34" charset="0"/>
              </a:rPr>
              <a:t>Un problème similaire se présente avec le </a:t>
            </a:r>
            <a:r>
              <a:rPr lang="fr-FR" sz="1500" dirty="0" err="1">
                <a:latin typeface="Calibri" panose="020F0502020204030204" pitchFamily="34" charset="0"/>
              </a:rPr>
              <a:t>collar</a:t>
            </a:r>
            <a:r>
              <a:rPr lang="fr-FR" sz="1500" dirty="0">
                <a:latin typeface="Calibri" panose="020F0502020204030204" pitchFamily="34" charset="0"/>
              </a:rPr>
              <a:t>: le plancher du </a:t>
            </a:r>
            <a:r>
              <a:rPr lang="fr-FR" sz="1500" dirty="0" err="1">
                <a:latin typeface="Calibri" panose="020F0502020204030204" pitchFamily="34" charset="0"/>
              </a:rPr>
              <a:t>collar</a:t>
            </a:r>
            <a:r>
              <a:rPr lang="fr-FR" sz="1500" dirty="0">
                <a:latin typeface="Calibri" panose="020F0502020204030204" pitchFamily="34" charset="0"/>
              </a:rPr>
              <a:t> doublonne le plancher du financement. En cas de taux négatifs, il induit une perte qui accroît les frais financiers au-delà du taux plafond (cap).</a:t>
            </a:r>
          </a:p>
          <a:p>
            <a:pPr algn="just"/>
            <a:endParaRPr lang="fr-FR" sz="1500" u="sng" dirty="0">
              <a:latin typeface="Calibri" panose="020F0502020204030204" pitchFamily="34" charset="0"/>
            </a:endParaRPr>
          </a:p>
          <a:p>
            <a:pPr algn="just"/>
            <a:r>
              <a:rPr lang="fr-FR" sz="1500" b="1" u="sng" dirty="0">
                <a:latin typeface="Calibri" panose="020F0502020204030204" pitchFamily="34" charset="0"/>
              </a:rPr>
              <a:t>Solutions techniques</a:t>
            </a:r>
            <a:r>
              <a:rPr lang="fr-FR" sz="1500" dirty="0">
                <a:latin typeface="Calibri" panose="020F0502020204030204" pitchFamily="34" charset="0"/>
              </a:rPr>
              <a:t>: </a:t>
            </a:r>
          </a:p>
          <a:p>
            <a:pPr marL="285750" indent="-285750" algn="just">
              <a:buFontTx/>
              <a:buChar char="-"/>
            </a:pPr>
            <a:r>
              <a:rPr lang="fr-FR" sz="1500" dirty="0">
                <a:latin typeface="Calibri" panose="020F0502020204030204" pitchFamily="34" charset="0"/>
              </a:rPr>
              <a:t>Inclure dans le swap un plancher répliquant celui du financement, mais cela a un coût. </a:t>
            </a:r>
            <a:r>
              <a:rPr lang="fr-FR" sz="1500" dirty="0" err="1">
                <a:latin typeface="Calibri" panose="020F0502020204030204" pitchFamily="34" charset="0"/>
              </a:rPr>
              <a:t>Cf</a:t>
            </a:r>
            <a:r>
              <a:rPr lang="fr-FR" sz="1500" dirty="0">
                <a:latin typeface="Calibri" panose="020F0502020204030204" pitchFamily="34" charset="0"/>
              </a:rPr>
              <a:t> simulations.</a:t>
            </a:r>
          </a:p>
          <a:p>
            <a:pPr marL="285750" indent="-285750" algn="just">
              <a:buFontTx/>
              <a:buChar char="-"/>
            </a:pPr>
            <a:r>
              <a:rPr lang="fr-FR" sz="1500" dirty="0">
                <a:latin typeface="Calibri" panose="020F0502020204030204" pitchFamily="34" charset="0"/>
              </a:rPr>
              <a:t>Opter pour une couverture par cap (plafond), qui ne peut générer de valorisation négative en cas de taux négatifs.</a:t>
            </a:r>
            <a:endParaRPr lang="fr-FR" sz="1500" u="sng" dirty="0">
              <a:latin typeface="Calibri" panose="020F0502020204030204" pitchFamily="34" charset="0"/>
            </a:endParaRPr>
          </a:p>
        </p:txBody>
      </p:sp>
      <p:sp>
        <p:nvSpPr>
          <p:cNvPr id="5" name="ZoneTexte 4">
            <a:extLst>
              <a:ext uri="{FF2B5EF4-FFF2-40B4-BE49-F238E27FC236}">
                <a16:creationId xmlns:a16="http://schemas.microsoft.com/office/drawing/2014/main" id="{C555043B-6960-3837-2685-B99197BFF267}"/>
              </a:ext>
            </a:extLst>
          </p:cNvPr>
          <p:cNvSpPr txBox="1"/>
          <p:nvPr/>
        </p:nvSpPr>
        <p:spPr>
          <a:xfrm>
            <a:off x="1573481" y="145507"/>
            <a:ext cx="5997024" cy="707886"/>
          </a:xfrm>
          <a:prstGeom prst="rect">
            <a:avLst/>
          </a:prstGeom>
          <a:noFill/>
        </p:spPr>
        <p:txBody>
          <a:bodyPr wrap="square" rtlCol="0">
            <a:spAutoFit/>
          </a:bodyPr>
          <a:lstStyle/>
          <a:p>
            <a:pPr algn="ctr"/>
            <a:r>
              <a:rPr lang="fr-FR" sz="2000" dirty="0">
                <a:latin typeface="Calibri" panose="020F0502020204030204" pitchFamily="34" charset="0"/>
              </a:rPr>
              <a:t>Inefficacité des swaps simples (et des tunnels/</a:t>
            </a:r>
            <a:r>
              <a:rPr lang="fr-FR" sz="2000" dirty="0" err="1">
                <a:latin typeface="Calibri" panose="020F0502020204030204" pitchFamily="34" charset="0"/>
              </a:rPr>
              <a:t>collars</a:t>
            </a:r>
            <a:r>
              <a:rPr lang="fr-FR" sz="2000" dirty="0">
                <a:latin typeface="Calibri" panose="020F0502020204030204" pitchFamily="34" charset="0"/>
              </a:rPr>
              <a:t>)</a:t>
            </a:r>
          </a:p>
          <a:p>
            <a:pPr algn="ctr"/>
            <a:r>
              <a:rPr lang="fr-FR" sz="2000" dirty="0">
                <a:latin typeface="Calibri" panose="020F0502020204030204" pitchFamily="34" charset="0"/>
              </a:rPr>
              <a:t>si le financement embarque un plancher sur Euribor</a:t>
            </a:r>
          </a:p>
        </p:txBody>
      </p:sp>
      <p:sp>
        <p:nvSpPr>
          <p:cNvPr id="4" name="ZoneTexte 3">
            <a:extLst>
              <a:ext uri="{FF2B5EF4-FFF2-40B4-BE49-F238E27FC236}">
                <a16:creationId xmlns:a16="http://schemas.microsoft.com/office/drawing/2014/main" id="{B3EF2309-2EB1-7BA8-EED1-AC6812E9634D}"/>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2044173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954" y="4121210"/>
            <a:ext cx="4397605" cy="271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Rectangle 3"/>
          <p:cNvSpPr>
            <a:spLocks noChangeArrowheads="1"/>
          </p:cNvSpPr>
          <p:nvPr/>
        </p:nvSpPr>
        <p:spPr bwMode="auto">
          <a:xfrm>
            <a:off x="268288" y="1065213"/>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7" name="Rectangle 3"/>
          <p:cNvSpPr>
            <a:spLocks noChangeArrowheads="1"/>
          </p:cNvSpPr>
          <p:nvPr/>
        </p:nvSpPr>
        <p:spPr bwMode="auto">
          <a:xfrm>
            <a:off x="141288" y="943976"/>
            <a:ext cx="8858250" cy="5595937"/>
          </a:xfrm>
          <a:prstGeom prst="roundRect">
            <a:avLst>
              <a:gd name="adj" fmla="val 7400"/>
            </a:avLst>
          </a:prstGeom>
          <a:noFill/>
          <a:ln w="3175" cmpd="sng">
            <a:noFill/>
            <a:miter lim="800000"/>
            <a:headEnd/>
            <a:tailEnd/>
          </a:ln>
        </p:spPr>
        <p:txBody>
          <a:bodyPr/>
          <a:lstStyle/>
          <a:p>
            <a:pPr algn="just">
              <a:spcBef>
                <a:spcPts val="0"/>
              </a:spcBef>
              <a:defRPr/>
            </a:pPr>
            <a:r>
              <a:rPr lang="fr-FR" sz="1600" b="1" u="sng" dirty="0">
                <a:solidFill>
                  <a:srgbClr val="302421"/>
                </a:solidFill>
                <a:latin typeface="Calibri" pitchFamily="34" charset="0"/>
                <a:cs typeface="Calibri" pitchFamily="34" charset="0"/>
              </a:rPr>
              <a:t>Swap de taux (payeur de taux fixe contre variable)</a:t>
            </a:r>
            <a:r>
              <a:rPr lang="fr-FR" sz="1600" dirty="0">
                <a:solidFill>
                  <a:srgbClr val="302421"/>
                </a:solidFill>
                <a:latin typeface="Calibri" pitchFamily="34" charset="0"/>
                <a:cs typeface="Calibri" pitchFamily="34" charset="0"/>
              </a:rPr>
              <a:t>: Engagement ferme de payer un flux à taux fixe à une fréquence et pendant une durée déterminée, en échange d’un flux reçu correspondant au taux variable. La périodicité de l’indice de taux variable détermine le nombre de paiements par année. Le net des deux flux peut être positif ou négatif à chaque période.</a:t>
            </a:r>
          </a:p>
          <a:p>
            <a:pPr algn="just">
              <a:spcBef>
                <a:spcPts val="600"/>
              </a:spcBef>
              <a:defRPr/>
            </a:pPr>
            <a:r>
              <a:rPr lang="fr-FR" sz="1600" dirty="0">
                <a:solidFill>
                  <a:srgbClr val="302421"/>
                </a:solidFill>
                <a:latin typeface="Calibri" pitchFamily="34" charset="0"/>
                <a:cs typeface="Calibri" pitchFamily="34" charset="0"/>
              </a:rPr>
              <a:t>Avantages: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Coût nul (pas de prime à payer)</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Les charges financières sont connues à l’avance</a:t>
            </a:r>
          </a:p>
          <a:p>
            <a:pPr marL="0" lvl="1" algn="just">
              <a:spcBef>
                <a:spcPts val="600"/>
              </a:spcBef>
              <a:defRPr/>
            </a:pPr>
            <a:r>
              <a:rPr lang="fr-FR" sz="1600" dirty="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Aucune opportunité de profiter  de mouvements favorables des taux;</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Risque de perte illimitée en cas de débouclement anticipé.</a:t>
            </a:r>
          </a:p>
          <a:p>
            <a:pPr marL="177800" lvl="1" indent="-177800" algn="just">
              <a:spcBef>
                <a:spcPts val="100"/>
              </a:spcBef>
              <a:buFont typeface="Wingdings" pitchFamily="2" charset="2"/>
              <a:buChar char="Ø"/>
              <a:defRPr/>
            </a:pPr>
            <a:r>
              <a:rPr lang="fr-FR" sz="1500" dirty="0">
                <a:solidFill>
                  <a:srgbClr val="302421"/>
                </a:solidFill>
                <a:latin typeface="Calibri" pitchFamily="34" charset="0"/>
                <a:cs typeface="Calibri" pitchFamily="34" charset="0"/>
              </a:rPr>
              <a:t>Produit simple mais </a:t>
            </a:r>
            <a:r>
              <a:rPr lang="fr-FR" sz="1500" u="sng" dirty="0">
                <a:solidFill>
                  <a:srgbClr val="302421"/>
                </a:solidFill>
                <a:latin typeface="Calibri" pitchFamily="34" charset="0"/>
                <a:cs typeface="Calibri" pitchFamily="34" charset="0"/>
              </a:rPr>
              <a:t>risqué</a:t>
            </a:r>
            <a:r>
              <a:rPr lang="fr-FR" sz="1500" dirty="0">
                <a:solidFill>
                  <a:srgbClr val="302421"/>
                </a:solidFill>
                <a:latin typeface="Calibri" pitchFamily="34" charset="0"/>
                <a:cs typeface="Calibri" pitchFamily="34" charset="0"/>
              </a:rPr>
              <a:t> </a:t>
            </a:r>
            <a:r>
              <a:rPr lang="fr-FR" sz="1500" u="sng" dirty="0">
                <a:solidFill>
                  <a:srgbClr val="302421"/>
                </a:solidFill>
                <a:latin typeface="Calibri" pitchFamily="34" charset="0"/>
                <a:cs typeface="Calibri" pitchFamily="34" charset="0"/>
              </a:rPr>
              <a:t>en cas de réduction de l’exposition sous-jacente </a:t>
            </a:r>
            <a:r>
              <a:rPr lang="fr-FR" sz="1500" dirty="0">
                <a:solidFill>
                  <a:srgbClr val="302421"/>
                </a:solidFill>
                <a:latin typeface="Calibri" pitchFamily="34" charset="0"/>
                <a:cs typeface="Calibri" pitchFamily="34" charset="0"/>
              </a:rPr>
              <a:t>(réduction de dette par ex.) ou de débouclement de la couverture dans un scénario de valorisation négative (mark to </a:t>
            </a:r>
            <a:r>
              <a:rPr lang="fr-FR" sz="1500" dirty="0" err="1">
                <a:solidFill>
                  <a:srgbClr val="302421"/>
                </a:solidFill>
                <a:latin typeface="Calibri" pitchFamily="34" charset="0"/>
                <a:cs typeface="Calibri" pitchFamily="34" charset="0"/>
              </a:rPr>
              <a:t>market</a:t>
            </a:r>
            <a:r>
              <a:rPr lang="fr-FR" sz="1500" dirty="0">
                <a:solidFill>
                  <a:srgbClr val="302421"/>
                </a:solidFill>
                <a:latin typeface="Calibri" pitchFamily="34" charset="0"/>
                <a:cs typeface="Calibri" pitchFamily="34" charset="0"/>
              </a:rPr>
              <a:t>).</a:t>
            </a:r>
          </a:p>
          <a:p>
            <a:pPr marL="800100" lvl="1" indent="-342900" algn="just">
              <a:spcBef>
                <a:spcPts val="100"/>
              </a:spcBef>
              <a:buFont typeface="Wingdings" pitchFamily="2" charset="2"/>
              <a:buChar char="Ø"/>
              <a:defRPr/>
            </a:pPr>
            <a:endParaRPr lang="fr-FR" sz="1600" dirty="0">
              <a:solidFill>
                <a:srgbClr val="302421"/>
              </a:solidFill>
              <a:latin typeface="Calibri" pitchFamily="34" charset="0"/>
              <a:cs typeface="Calibri" pitchFamily="34" charset="0"/>
            </a:endParaRPr>
          </a:p>
        </p:txBody>
      </p:sp>
      <p:sp>
        <p:nvSpPr>
          <p:cNvPr id="6" name="Rectangle 3"/>
          <p:cNvSpPr>
            <a:spLocks noChangeArrowheads="1"/>
          </p:cNvSpPr>
          <p:nvPr/>
        </p:nvSpPr>
        <p:spPr bwMode="auto">
          <a:xfrm>
            <a:off x="446381" y="4901575"/>
            <a:ext cx="1538288" cy="304799"/>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a:solidFill>
                  <a:schemeClr val="tx1">
                    <a:lumMod val="95000"/>
                    <a:lumOff val="5000"/>
                  </a:schemeClr>
                </a:solidFill>
                <a:latin typeface="Calibri" pitchFamily="34" charset="0"/>
                <a:cs typeface="Calibri" pitchFamily="34" charset="0"/>
              </a:rPr>
              <a:t>Taux figé par le swap</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cs typeface="Calibri" pitchFamily="34" charset="0"/>
            </a:endParaRPr>
          </a:p>
        </p:txBody>
      </p:sp>
      <p:cxnSp>
        <p:nvCxnSpPr>
          <p:cNvPr id="8" name="Connecteur droit avec flèche 7"/>
          <p:cNvCxnSpPr>
            <a:stCxn id="6" idx="3"/>
          </p:cNvCxnSpPr>
          <p:nvPr/>
        </p:nvCxnSpPr>
        <p:spPr>
          <a:xfrm>
            <a:off x="1984669" y="5053975"/>
            <a:ext cx="1015184" cy="47407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9" name="Rectangle 3"/>
          <p:cNvSpPr>
            <a:spLocks noChangeArrowheads="1"/>
          </p:cNvSpPr>
          <p:nvPr/>
        </p:nvSpPr>
        <p:spPr bwMode="auto">
          <a:xfrm>
            <a:off x="7182144" y="4854251"/>
            <a:ext cx="1346200" cy="769937"/>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a:solidFill>
                  <a:schemeClr val="tx1">
                    <a:lumMod val="95000"/>
                    <a:lumOff val="5000"/>
                  </a:schemeClr>
                </a:solidFill>
                <a:latin typeface="Calibri" pitchFamily="34" charset="0"/>
                <a:cs typeface="Calibri" pitchFamily="34" charset="0"/>
              </a:rPr>
              <a:t>Taux variable sous-jacent non couvert</a:t>
            </a:r>
          </a:p>
        </p:txBody>
      </p:sp>
      <p:cxnSp>
        <p:nvCxnSpPr>
          <p:cNvPr id="10" name="Connecteur droit avec flèche 9"/>
          <p:cNvCxnSpPr>
            <a:stCxn id="9" idx="1"/>
          </p:cNvCxnSpPr>
          <p:nvPr/>
        </p:nvCxnSpPr>
        <p:spPr>
          <a:xfrm flipH="1" flipV="1">
            <a:off x="5924286" y="5053974"/>
            <a:ext cx="1257858" cy="185246"/>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6090082" y="1817436"/>
            <a:ext cx="2625293" cy="692497"/>
          </a:xfrm>
          <a:prstGeom prst="rect">
            <a:avLst/>
          </a:prstGeom>
          <a:solidFill>
            <a:schemeClr val="bg1">
              <a:lumMod val="95000"/>
            </a:schemeClr>
          </a:solidFill>
          <a:ln>
            <a:solidFill>
              <a:srgbClr val="C00000"/>
            </a:solidFill>
          </a:ln>
        </p:spPr>
        <p:txBody>
          <a:bodyPr wrap="square" rtlCol="0">
            <a:spAutoFit/>
          </a:bodyPr>
          <a:lstStyle/>
          <a:p>
            <a:pPr algn="just"/>
            <a:r>
              <a:rPr lang="fr-FR" sz="1300" b="1" dirty="0">
                <a:solidFill>
                  <a:srgbClr val="1051B0"/>
                </a:solidFill>
                <a:latin typeface="Calibri" pitchFamily="34" charset="0"/>
              </a:rPr>
              <a:t>A réserver à la partie incompressible de l’exposition (risque de valorisation négative).</a:t>
            </a:r>
          </a:p>
        </p:txBody>
      </p:sp>
      <p:sp>
        <p:nvSpPr>
          <p:cNvPr id="13" name="ZoneTexte 12"/>
          <p:cNvSpPr txBox="1"/>
          <p:nvPr/>
        </p:nvSpPr>
        <p:spPr>
          <a:xfrm>
            <a:off x="268289" y="6033011"/>
            <a:ext cx="1379641" cy="646331"/>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ctr"/>
            <a:r>
              <a:rPr lang="fr-FR" sz="1200" dirty="0">
                <a:latin typeface="Calibri" panose="020F0502020204030204" pitchFamily="34" charset="0"/>
              </a:rPr>
              <a:t>Graphique illustratif: données  non actualisées</a:t>
            </a:r>
          </a:p>
        </p:txBody>
      </p:sp>
      <p:sp>
        <p:nvSpPr>
          <p:cNvPr id="12" name="ZoneTexte 11"/>
          <p:cNvSpPr txBox="1"/>
          <p:nvPr/>
        </p:nvSpPr>
        <p:spPr>
          <a:xfrm>
            <a:off x="6090082" y="2574127"/>
            <a:ext cx="2625293" cy="1092607"/>
          </a:xfrm>
          <a:prstGeom prst="rect">
            <a:avLst/>
          </a:prstGeom>
          <a:solidFill>
            <a:srgbClr val="E8D418"/>
          </a:solidFill>
          <a:ln>
            <a:solidFill>
              <a:schemeClr val="bg1">
                <a:lumMod val="50000"/>
              </a:schemeClr>
            </a:solidFill>
          </a:ln>
        </p:spPr>
        <p:txBody>
          <a:bodyPr wrap="square" rtlCol="0">
            <a:spAutoFit/>
          </a:bodyPr>
          <a:lstStyle/>
          <a:p>
            <a:pPr algn="ctr"/>
            <a:r>
              <a:rPr lang="fr-FR" sz="1300" dirty="0">
                <a:latin typeface="Calibri" panose="020F0502020204030204" pitchFamily="34" charset="0"/>
              </a:rPr>
              <a:t>Produit qui ne garantit plus un taux de financement dans un contexte de taux négatifs pour un financement dont l’indice (Euribor ou autre) est « </a:t>
            </a:r>
            <a:r>
              <a:rPr lang="fr-FR" sz="1300" dirty="0" err="1">
                <a:latin typeface="Calibri" panose="020F0502020204030204" pitchFamily="34" charset="0"/>
              </a:rPr>
              <a:t>flooré</a:t>
            </a:r>
            <a:r>
              <a:rPr lang="fr-FR" sz="1300" dirty="0">
                <a:latin typeface="Calibri" panose="020F0502020204030204" pitchFamily="34" charset="0"/>
              </a:rPr>
              <a:t> » </a:t>
            </a:r>
          </a:p>
        </p:txBody>
      </p:sp>
      <p:sp>
        <p:nvSpPr>
          <p:cNvPr id="14" name="Rectangle 9">
            <a:extLst>
              <a:ext uri="{FF2B5EF4-FFF2-40B4-BE49-F238E27FC236}">
                <a16:creationId xmlns:a16="http://schemas.microsoft.com/office/drawing/2014/main" id="{6AFA65BF-049C-202C-B4F3-C8298093F862}"/>
              </a:ext>
            </a:extLst>
          </p:cNvPr>
          <p:cNvSpPr>
            <a:spLocks noChangeArrowheads="1"/>
          </p:cNvSpPr>
          <p:nvPr/>
        </p:nvSpPr>
        <p:spPr bwMode="auto">
          <a:xfrm>
            <a:off x="428616" y="270820"/>
            <a:ext cx="8286750" cy="400110"/>
          </a:xfrm>
          <a:prstGeom prst="rect">
            <a:avLst/>
          </a:prstGeom>
          <a:noFill/>
          <a:ln w="9525">
            <a:noFill/>
            <a:miter lim="800000"/>
            <a:headEnd/>
            <a:tailEnd/>
          </a:ln>
        </p:spPr>
        <p:txBody>
          <a:bodyPr>
            <a:spAutoFit/>
          </a:bodyPr>
          <a:lstStyle/>
          <a:p>
            <a:pPr algn="ctr"/>
            <a:r>
              <a:rPr lang="fr-FR" sz="2000" dirty="0">
                <a:solidFill>
                  <a:srgbClr val="302421"/>
                </a:solidFill>
                <a:latin typeface="Calibri" pitchFamily="34" charset="0"/>
              </a:rPr>
              <a:t>Fiches produits </a:t>
            </a:r>
          </a:p>
        </p:txBody>
      </p:sp>
      <p:sp>
        <p:nvSpPr>
          <p:cNvPr id="15" name="ZoneTexte 14">
            <a:extLst>
              <a:ext uri="{FF2B5EF4-FFF2-40B4-BE49-F238E27FC236}">
                <a16:creationId xmlns:a16="http://schemas.microsoft.com/office/drawing/2014/main" id="{621604EC-3FB6-F79E-7ABD-98A289AC33A5}"/>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392899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967" y="4248151"/>
            <a:ext cx="4012728" cy="248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
          <p:cNvSpPr>
            <a:spLocks noChangeArrowheads="1"/>
          </p:cNvSpPr>
          <p:nvPr/>
        </p:nvSpPr>
        <p:spPr bwMode="auto">
          <a:xfrm>
            <a:off x="268288" y="1150938"/>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7" name="Rectangle 3"/>
          <p:cNvSpPr>
            <a:spLocks noChangeArrowheads="1"/>
          </p:cNvSpPr>
          <p:nvPr/>
        </p:nvSpPr>
        <p:spPr bwMode="auto">
          <a:xfrm>
            <a:off x="141288" y="1065213"/>
            <a:ext cx="8858250" cy="3692525"/>
          </a:xfrm>
          <a:prstGeom prst="roundRect">
            <a:avLst>
              <a:gd name="adj" fmla="val 7400"/>
            </a:avLst>
          </a:prstGeom>
          <a:noFill/>
          <a:ln w="3175" cmpd="sng">
            <a:noFill/>
            <a:miter lim="800000"/>
            <a:headEnd/>
            <a:tailEnd/>
          </a:ln>
        </p:spPr>
        <p:txBody>
          <a:bodyPr/>
          <a:lstStyle/>
          <a:p>
            <a:pPr algn="just">
              <a:spcBef>
                <a:spcPts val="100"/>
              </a:spcBef>
              <a:defRPr/>
            </a:pPr>
            <a:r>
              <a:rPr lang="fr-FR" sz="1600" b="1" u="sng" dirty="0">
                <a:solidFill>
                  <a:srgbClr val="302421"/>
                </a:solidFill>
                <a:latin typeface="Calibri" pitchFamily="34" charset="0"/>
                <a:cs typeface="Calibri" pitchFamily="34" charset="0"/>
              </a:rPr>
              <a:t>Achat de cap de taux</a:t>
            </a:r>
            <a:r>
              <a:rPr lang="fr-FR" sz="1600" dirty="0">
                <a:solidFill>
                  <a:srgbClr val="302421"/>
                </a:solidFill>
                <a:latin typeface="Calibri" pitchFamily="34" charset="0"/>
                <a:cs typeface="Calibri" pitchFamily="34" charset="0"/>
              </a:rPr>
              <a:t>: Droit de recevoir un flux si l’indice de taux sous-jacent (couvert) est supérieur au cours d’exercice du cap (</a:t>
            </a:r>
            <a:r>
              <a:rPr lang="fr-FR" sz="1600" dirty="0" err="1">
                <a:solidFill>
                  <a:srgbClr val="302421"/>
                </a:solidFill>
                <a:latin typeface="Calibri" pitchFamily="34" charset="0"/>
                <a:cs typeface="Calibri" pitchFamily="34" charset="0"/>
              </a:rPr>
              <a:t>strike</a:t>
            </a:r>
            <a:r>
              <a:rPr lang="fr-FR" sz="1600" dirty="0">
                <a:solidFill>
                  <a:srgbClr val="302421"/>
                </a:solidFill>
                <a:latin typeface="Calibri" pitchFamily="34" charset="0"/>
                <a:cs typeface="Calibri" pitchFamily="34" charset="0"/>
              </a:rPr>
              <a:t>). Le flux reçu correspondra alors à la différence entre le taux variable et le taux fixe, multiplié par le notionnel. Dans le cadre d’un financement, ce flux a pour effet d’annuler ce qui aurait du être payé sur le sous-jacent au-delà du cours d’exercice du cap.</a:t>
            </a:r>
          </a:p>
          <a:p>
            <a:pPr algn="just">
              <a:spcBef>
                <a:spcPts val="1200"/>
              </a:spcBef>
              <a:defRPr/>
            </a:pPr>
            <a:r>
              <a:rPr lang="fr-FR" sz="1600" dirty="0">
                <a:solidFill>
                  <a:srgbClr val="302421"/>
                </a:solidFill>
                <a:latin typeface="Calibri" pitchFamily="34" charset="0"/>
                <a:cs typeface="Calibri" pitchFamily="34" charset="0"/>
              </a:rPr>
              <a:t>Avantages: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Opportunité de profiter d’un taux bas si celui-ci reste inférieur au cours d’exercice du cap;</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Flexibilité totale pour revendre la couverture en cas de modification du sous-jacent;</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Aucun risque de perte au delà de la prime payée.</a:t>
            </a:r>
          </a:p>
          <a:p>
            <a:pPr marL="0" lvl="1" algn="just">
              <a:spcBef>
                <a:spcPts val="1200"/>
              </a:spcBef>
              <a:defRPr/>
            </a:pPr>
            <a:r>
              <a:rPr lang="fr-FR" sz="1600" dirty="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Prime à payer: dépend des caractéristiques de l’option (montant, durée, cours d’exercice plus ou moins favorable...)</a:t>
            </a:r>
          </a:p>
          <a:p>
            <a:pPr marL="800100" lvl="1" indent="-342900" algn="just">
              <a:spcBef>
                <a:spcPts val="100"/>
              </a:spcBef>
              <a:defRPr/>
            </a:pPr>
            <a:endParaRPr lang="fr-FR" sz="1600" dirty="0">
              <a:solidFill>
                <a:srgbClr val="302421"/>
              </a:solidFill>
              <a:latin typeface="Calibri" pitchFamily="34" charset="0"/>
              <a:cs typeface="Calibri" pitchFamily="34" charset="0"/>
            </a:endParaRPr>
          </a:p>
        </p:txBody>
      </p:sp>
      <p:sp>
        <p:nvSpPr>
          <p:cNvPr id="8" name="Rectangle 3"/>
          <p:cNvSpPr>
            <a:spLocks noChangeArrowheads="1"/>
          </p:cNvSpPr>
          <p:nvPr/>
        </p:nvSpPr>
        <p:spPr bwMode="auto">
          <a:xfrm>
            <a:off x="6994526" y="5560220"/>
            <a:ext cx="1757362" cy="442913"/>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a:solidFill>
                  <a:schemeClr val="tx1">
                    <a:lumMod val="95000"/>
                    <a:lumOff val="5000"/>
                  </a:schemeClr>
                </a:solidFill>
                <a:latin typeface="Calibri" pitchFamily="34" charset="0"/>
                <a:cs typeface="Calibri" pitchFamily="34" charset="0"/>
              </a:rPr>
              <a:t>Taux maximum garanti par le cap (protection)</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cs typeface="Calibri" pitchFamily="34" charset="0"/>
            </a:endParaRPr>
          </a:p>
        </p:txBody>
      </p:sp>
      <p:sp>
        <p:nvSpPr>
          <p:cNvPr id="9" name="Rectangle 3"/>
          <p:cNvSpPr>
            <a:spLocks noChangeArrowheads="1"/>
          </p:cNvSpPr>
          <p:nvPr/>
        </p:nvSpPr>
        <p:spPr bwMode="auto">
          <a:xfrm>
            <a:off x="762001" y="5053458"/>
            <a:ext cx="1705318" cy="869950"/>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a:solidFill>
                  <a:schemeClr val="tx1">
                    <a:lumMod val="95000"/>
                    <a:lumOff val="5000"/>
                  </a:schemeClr>
                </a:solidFill>
                <a:latin typeface="Calibri" pitchFamily="34" charset="0"/>
                <a:cs typeface="Calibri" pitchFamily="34" charset="0"/>
              </a:rPr>
              <a:t>Le cap permet de profiter de mouvements favorables à la baisse</a:t>
            </a:r>
          </a:p>
        </p:txBody>
      </p:sp>
      <p:cxnSp>
        <p:nvCxnSpPr>
          <p:cNvPr id="10" name="Connecteur droit avec flèche 9"/>
          <p:cNvCxnSpPr>
            <a:stCxn id="8" idx="1"/>
          </p:cNvCxnSpPr>
          <p:nvPr/>
        </p:nvCxnSpPr>
        <p:spPr>
          <a:xfrm flipH="1" flipV="1">
            <a:off x="6480175" y="5296930"/>
            <a:ext cx="514351" cy="48474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stCxn id="9" idx="3"/>
          </p:cNvCxnSpPr>
          <p:nvPr/>
        </p:nvCxnSpPr>
        <p:spPr>
          <a:xfrm>
            <a:off x="2467319" y="5488433"/>
            <a:ext cx="1776862" cy="212151"/>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268289" y="6033011"/>
            <a:ext cx="1379641" cy="646331"/>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ctr"/>
            <a:r>
              <a:rPr lang="fr-FR" sz="1200" dirty="0">
                <a:latin typeface="Calibri" panose="020F0502020204030204" pitchFamily="34" charset="0"/>
              </a:rPr>
              <a:t>Graphique illustratif: données  non actualisées</a:t>
            </a:r>
          </a:p>
        </p:txBody>
      </p:sp>
      <p:sp>
        <p:nvSpPr>
          <p:cNvPr id="13" name="Rectangle 9">
            <a:extLst>
              <a:ext uri="{FF2B5EF4-FFF2-40B4-BE49-F238E27FC236}">
                <a16:creationId xmlns:a16="http://schemas.microsoft.com/office/drawing/2014/main" id="{0D5480B8-21FC-8B42-9E4A-D2ACDBE61F54}"/>
              </a:ext>
            </a:extLst>
          </p:cNvPr>
          <p:cNvSpPr>
            <a:spLocks noChangeArrowheads="1"/>
          </p:cNvSpPr>
          <p:nvPr/>
        </p:nvSpPr>
        <p:spPr bwMode="auto">
          <a:xfrm>
            <a:off x="428616" y="270820"/>
            <a:ext cx="8286750" cy="400110"/>
          </a:xfrm>
          <a:prstGeom prst="rect">
            <a:avLst/>
          </a:prstGeom>
          <a:noFill/>
          <a:ln w="9525">
            <a:noFill/>
            <a:miter lim="800000"/>
            <a:headEnd/>
            <a:tailEnd/>
          </a:ln>
        </p:spPr>
        <p:txBody>
          <a:bodyPr>
            <a:spAutoFit/>
          </a:bodyPr>
          <a:lstStyle/>
          <a:p>
            <a:pPr algn="ctr"/>
            <a:r>
              <a:rPr lang="fr-FR" sz="2000" dirty="0">
                <a:solidFill>
                  <a:srgbClr val="302421"/>
                </a:solidFill>
                <a:latin typeface="Calibri" pitchFamily="34" charset="0"/>
              </a:rPr>
              <a:t>Fiches produits </a:t>
            </a:r>
          </a:p>
        </p:txBody>
      </p:sp>
      <p:sp>
        <p:nvSpPr>
          <p:cNvPr id="14" name="ZoneTexte 13">
            <a:extLst>
              <a:ext uri="{FF2B5EF4-FFF2-40B4-BE49-F238E27FC236}">
                <a16:creationId xmlns:a16="http://schemas.microsoft.com/office/drawing/2014/main" id="{BA3F18C2-42AB-EDFB-24A0-E01B331C17E4}"/>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1977151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973" y="3661721"/>
            <a:ext cx="4001527" cy="247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3"/>
          <p:cNvSpPr>
            <a:spLocks noChangeArrowheads="1"/>
          </p:cNvSpPr>
          <p:nvPr/>
        </p:nvSpPr>
        <p:spPr bwMode="auto">
          <a:xfrm>
            <a:off x="268288" y="1150938"/>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35844" name="Rectangle 3"/>
          <p:cNvSpPr>
            <a:spLocks noChangeArrowheads="1"/>
          </p:cNvSpPr>
          <p:nvPr/>
        </p:nvSpPr>
        <p:spPr bwMode="auto">
          <a:xfrm>
            <a:off x="141288" y="1065213"/>
            <a:ext cx="8858250" cy="5230812"/>
          </a:xfrm>
          <a:prstGeom prst="roundRect">
            <a:avLst>
              <a:gd name="adj" fmla="val 7398"/>
            </a:avLst>
          </a:prstGeom>
          <a:noFill/>
          <a:ln w="3175">
            <a:noFill/>
            <a:miter lim="800000"/>
            <a:headEnd/>
            <a:tailEnd/>
          </a:ln>
        </p:spPr>
        <p:txBody>
          <a:bodyPr/>
          <a:lstStyle/>
          <a:p>
            <a:pPr marL="342900" indent="-342900" algn="just">
              <a:spcBef>
                <a:spcPts val="600"/>
              </a:spcBef>
            </a:pPr>
            <a:r>
              <a:rPr lang="fr-FR" sz="1600" b="1" u="sng" dirty="0">
                <a:solidFill>
                  <a:srgbClr val="302421"/>
                </a:solidFill>
                <a:latin typeface="Calibri" pitchFamily="34" charset="0"/>
              </a:rPr>
              <a:t>Tunnels / </a:t>
            </a:r>
            <a:r>
              <a:rPr lang="fr-FR" sz="1600" b="1" u="sng" dirty="0" err="1">
                <a:solidFill>
                  <a:srgbClr val="302421"/>
                </a:solidFill>
                <a:latin typeface="Calibri" pitchFamily="34" charset="0"/>
              </a:rPr>
              <a:t>collars</a:t>
            </a:r>
            <a:r>
              <a:rPr lang="fr-FR" sz="1600" b="1" u="sng" dirty="0">
                <a:solidFill>
                  <a:srgbClr val="302421"/>
                </a:solidFill>
                <a:latin typeface="Calibri" pitchFamily="34" charset="0"/>
              </a:rPr>
              <a:t> d’options</a:t>
            </a:r>
            <a:r>
              <a:rPr lang="fr-FR" sz="1600" dirty="0">
                <a:solidFill>
                  <a:srgbClr val="302421"/>
                </a:solidFill>
                <a:latin typeface="Calibri" pitchFamily="34" charset="0"/>
              </a:rPr>
              <a:t>:</a:t>
            </a:r>
          </a:p>
          <a:p>
            <a:pPr marL="0" lvl="1" algn="just">
              <a:spcBef>
                <a:spcPts val="100"/>
              </a:spcBef>
            </a:pPr>
            <a:r>
              <a:rPr lang="fr-FR" sz="1600" dirty="0">
                <a:solidFill>
                  <a:srgbClr val="302421"/>
                </a:solidFill>
                <a:latin typeface="Calibri" pitchFamily="34" charset="0"/>
              </a:rPr>
              <a:t>Mix d’options achetées (cap) et vendues (floor) qui permet d’encadrer le taux de financement entre un plancher et un plafond. Entre ces seuils, le taux payé varie en fonction de l’indice </a:t>
            </a:r>
            <a:r>
              <a:rPr lang="fr-FR" sz="1600" dirty="0" err="1">
                <a:solidFill>
                  <a:srgbClr val="302421"/>
                </a:solidFill>
                <a:latin typeface="Calibri" pitchFamily="34" charset="0"/>
              </a:rPr>
              <a:t>Euribor</a:t>
            </a:r>
            <a:r>
              <a:rPr lang="fr-FR" sz="1600" dirty="0">
                <a:solidFill>
                  <a:srgbClr val="302421"/>
                </a:solidFill>
                <a:latin typeface="Calibri" pitchFamily="34" charset="0"/>
              </a:rPr>
              <a:t>. </a:t>
            </a:r>
          </a:p>
          <a:p>
            <a:pPr lvl="0" algn="just">
              <a:spcBef>
                <a:spcPts val="600"/>
              </a:spcBef>
              <a:defRPr/>
            </a:pPr>
            <a:r>
              <a:rPr lang="fr-FR" sz="1600" dirty="0">
                <a:solidFill>
                  <a:srgbClr val="302421"/>
                </a:solidFill>
                <a:latin typeface="Calibri" pitchFamily="34" charset="0"/>
                <a:cs typeface="Calibri" pitchFamily="34" charset="0"/>
              </a:rPr>
              <a:t>Avantages: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Protection au delà du cours d’exercice du cap;</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Opportunité de profiter d’une baisse de l’indice jusqu’au niveau du </a:t>
            </a:r>
            <a:r>
              <a:rPr lang="fr-FR" sz="1500" dirty="0" err="1">
                <a:solidFill>
                  <a:srgbClr val="302421"/>
                </a:solidFill>
                <a:latin typeface="Calibri" pitchFamily="34" charset="0"/>
                <a:cs typeface="Calibri" pitchFamily="34" charset="0"/>
              </a:rPr>
              <a:t>floor</a:t>
            </a:r>
            <a:r>
              <a:rPr lang="fr-FR" sz="1500" dirty="0">
                <a:solidFill>
                  <a:srgbClr val="302421"/>
                </a:solidFill>
                <a:latin typeface="Calibri" pitchFamily="34" charset="0"/>
                <a:cs typeface="Calibri" pitchFamily="34" charset="0"/>
              </a:rPr>
              <a:t> (plancher);</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Financement de l’option achetée par l’option vendue;</a:t>
            </a:r>
          </a:p>
          <a:p>
            <a:pPr lvl="0" algn="just">
              <a:spcBef>
                <a:spcPts val="600"/>
              </a:spcBef>
              <a:defRPr/>
            </a:pPr>
            <a:r>
              <a:rPr lang="fr-FR" sz="1600" dirty="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Risque de perte en cas de débouclement anticipé et de baisse des taux (comme pour un swap);</a:t>
            </a:r>
          </a:p>
        </p:txBody>
      </p:sp>
      <p:sp>
        <p:nvSpPr>
          <p:cNvPr id="13" name="Rectangle 3"/>
          <p:cNvSpPr>
            <a:spLocks noChangeArrowheads="1"/>
          </p:cNvSpPr>
          <p:nvPr/>
        </p:nvSpPr>
        <p:spPr bwMode="auto">
          <a:xfrm>
            <a:off x="287338" y="4904923"/>
            <a:ext cx="1597025" cy="47828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a:solidFill>
                  <a:schemeClr val="tx1">
                    <a:lumMod val="95000"/>
                    <a:lumOff val="5000"/>
                  </a:schemeClr>
                </a:solidFill>
                <a:latin typeface="Calibri" pitchFamily="34" charset="0"/>
                <a:ea typeface="+mn-ea"/>
                <a:cs typeface="Calibri" pitchFamily="34" charset="0"/>
              </a:rPr>
              <a:t>Taux minimum payé (floor)</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ea typeface="+mn-ea"/>
              <a:cs typeface="Calibri" pitchFamily="34" charset="0"/>
            </a:endParaRPr>
          </a:p>
        </p:txBody>
      </p:sp>
      <p:cxnSp>
        <p:nvCxnSpPr>
          <p:cNvPr id="14" name="Connecteur droit avec flèche 13"/>
          <p:cNvCxnSpPr>
            <a:stCxn id="13" idx="3"/>
          </p:cNvCxnSpPr>
          <p:nvPr/>
        </p:nvCxnSpPr>
        <p:spPr>
          <a:xfrm>
            <a:off x="1884363" y="5144068"/>
            <a:ext cx="1146389" cy="376056"/>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3"/>
          <p:cNvSpPr>
            <a:spLocks noChangeArrowheads="1"/>
          </p:cNvSpPr>
          <p:nvPr/>
        </p:nvSpPr>
        <p:spPr bwMode="auto">
          <a:xfrm>
            <a:off x="7159882" y="4371974"/>
            <a:ext cx="1590675" cy="114814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a:solidFill>
                  <a:schemeClr val="tx1">
                    <a:lumMod val="95000"/>
                    <a:lumOff val="5000"/>
                  </a:schemeClr>
                </a:solidFill>
                <a:latin typeface="Calibri" pitchFamily="34" charset="0"/>
                <a:cs typeface="Calibri" pitchFamily="34" charset="0"/>
              </a:rPr>
              <a:t>Zone délimitée par les deux cours d’exercices au sein de laquelle l’indice variable varie librement </a:t>
            </a:r>
            <a:endParaRPr lang="en-GB" sz="1200" dirty="0">
              <a:solidFill>
                <a:schemeClr val="tx1">
                  <a:lumMod val="95000"/>
                  <a:lumOff val="5000"/>
                </a:schemeClr>
              </a:solidFill>
              <a:latin typeface="Calibri" pitchFamily="34" charset="0"/>
              <a:ea typeface="+mn-ea"/>
              <a:cs typeface="Calibri" pitchFamily="34" charset="0"/>
            </a:endParaRPr>
          </a:p>
        </p:txBody>
      </p:sp>
      <p:cxnSp>
        <p:nvCxnSpPr>
          <p:cNvPr id="18" name="Connecteur droit avec flèche 17"/>
          <p:cNvCxnSpPr>
            <a:stCxn id="17" idx="1"/>
          </p:cNvCxnSpPr>
          <p:nvPr/>
        </p:nvCxnSpPr>
        <p:spPr>
          <a:xfrm flipH="1">
            <a:off x="6811920" y="4946049"/>
            <a:ext cx="347962" cy="0"/>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9" name="Accolade fermante 18"/>
          <p:cNvSpPr/>
          <p:nvPr/>
        </p:nvSpPr>
        <p:spPr>
          <a:xfrm flipV="1">
            <a:off x="6432550" y="4371973"/>
            <a:ext cx="282575" cy="1148150"/>
          </a:xfrm>
          <a:prstGeom prst="rightBrace">
            <a:avLst/>
          </a:prstGeom>
          <a:ln w="19050" cmpd="sng">
            <a:solidFill>
              <a:srgbClr val="663228"/>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cxnSp>
        <p:nvCxnSpPr>
          <p:cNvPr id="20" name="Connecteur droit avec flèche 19"/>
          <p:cNvCxnSpPr>
            <a:stCxn id="21" idx="3"/>
          </p:cNvCxnSpPr>
          <p:nvPr/>
        </p:nvCxnSpPr>
        <p:spPr>
          <a:xfrm>
            <a:off x="2272206" y="4460081"/>
            <a:ext cx="2340211" cy="444843"/>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3"/>
          <p:cNvSpPr>
            <a:spLocks noChangeArrowheads="1"/>
          </p:cNvSpPr>
          <p:nvPr/>
        </p:nvSpPr>
        <p:spPr bwMode="auto">
          <a:xfrm>
            <a:off x="840281" y="4233861"/>
            <a:ext cx="1431925" cy="45243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en-GB" sz="1200" dirty="0">
                <a:solidFill>
                  <a:schemeClr val="tx1">
                    <a:lumMod val="95000"/>
                    <a:lumOff val="5000"/>
                  </a:schemeClr>
                </a:solidFill>
                <a:latin typeface="Calibri" pitchFamily="34" charset="0"/>
                <a:ea typeface="+mn-ea"/>
                <a:cs typeface="Calibri" pitchFamily="34" charset="0"/>
              </a:rPr>
              <a:t>Tunnel à prime </a:t>
            </a:r>
            <a:r>
              <a:rPr lang="en-GB" sz="1200" dirty="0" err="1">
                <a:solidFill>
                  <a:schemeClr val="tx1">
                    <a:lumMod val="95000"/>
                    <a:lumOff val="5000"/>
                  </a:schemeClr>
                </a:solidFill>
                <a:latin typeface="Calibri" pitchFamily="34" charset="0"/>
                <a:ea typeface="+mn-ea"/>
                <a:cs typeface="Calibri" pitchFamily="34" charset="0"/>
              </a:rPr>
              <a:t>nulle</a:t>
            </a:r>
            <a:endParaRPr lang="en-GB"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en-GB"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en-GB" sz="1200" dirty="0">
              <a:solidFill>
                <a:schemeClr val="tx1">
                  <a:lumMod val="95000"/>
                  <a:lumOff val="5000"/>
                </a:schemeClr>
              </a:solidFill>
              <a:latin typeface="Calibri" pitchFamily="34" charset="0"/>
              <a:ea typeface="+mn-ea"/>
              <a:cs typeface="Calibri" pitchFamily="34" charset="0"/>
            </a:endParaRPr>
          </a:p>
        </p:txBody>
      </p:sp>
      <p:sp>
        <p:nvSpPr>
          <p:cNvPr id="16" name="Rectangle 3"/>
          <p:cNvSpPr>
            <a:spLocks noChangeArrowheads="1"/>
          </p:cNvSpPr>
          <p:nvPr/>
        </p:nvSpPr>
        <p:spPr bwMode="auto">
          <a:xfrm>
            <a:off x="6762643" y="3661721"/>
            <a:ext cx="1597025" cy="47828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a:solidFill>
                  <a:schemeClr val="tx1">
                    <a:lumMod val="95000"/>
                    <a:lumOff val="5000"/>
                  </a:schemeClr>
                </a:solidFill>
                <a:latin typeface="Calibri" pitchFamily="34" charset="0"/>
                <a:ea typeface="+mn-ea"/>
                <a:cs typeface="Calibri" pitchFamily="34" charset="0"/>
              </a:rPr>
              <a:t>Taux maximum payé (cap)</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ea typeface="+mn-ea"/>
              <a:cs typeface="Calibri" pitchFamily="34" charset="0"/>
            </a:endParaRPr>
          </a:p>
        </p:txBody>
      </p:sp>
      <p:cxnSp>
        <p:nvCxnSpPr>
          <p:cNvPr id="22" name="Connecteur droit avec flèche 21"/>
          <p:cNvCxnSpPr/>
          <p:nvPr/>
        </p:nvCxnSpPr>
        <p:spPr>
          <a:xfrm flipH="1">
            <a:off x="6267450" y="3900866"/>
            <a:ext cx="495193" cy="47110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7414054" y="2108886"/>
            <a:ext cx="1301321" cy="892552"/>
          </a:xfrm>
          <a:prstGeom prst="rect">
            <a:avLst/>
          </a:prstGeom>
          <a:solidFill>
            <a:schemeClr val="bg1">
              <a:lumMod val="95000"/>
            </a:schemeClr>
          </a:solidFill>
          <a:ln>
            <a:solidFill>
              <a:srgbClr val="C00000"/>
            </a:solidFill>
          </a:ln>
        </p:spPr>
        <p:txBody>
          <a:bodyPr wrap="square" rtlCol="0">
            <a:spAutoFit/>
          </a:bodyPr>
          <a:lstStyle/>
          <a:p>
            <a:pPr algn="just"/>
            <a:r>
              <a:rPr lang="fr-FR" sz="1300" b="1" dirty="0">
                <a:solidFill>
                  <a:srgbClr val="1051B0"/>
                </a:solidFill>
                <a:latin typeface="Calibri" pitchFamily="34" charset="0"/>
              </a:rPr>
              <a:t>A réserver à la partie incompressible de l’exposition.</a:t>
            </a:r>
          </a:p>
        </p:txBody>
      </p:sp>
      <p:sp>
        <p:nvSpPr>
          <p:cNvPr id="23" name="ZoneTexte 22"/>
          <p:cNvSpPr txBox="1"/>
          <p:nvPr/>
        </p:nvSpPr>
        <p:spPr>
          <a:xfrm>
            <a:off x="176602" y="5793472"/>
            <a:ext cx="1379641" cy="646331"/>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ctr"/>
            <a:r>
              <a:rPr lang="fr-FR" sz="1200" dirty="0">
                <a:latin typeface="Calibri" panose="020F0502020204030204" pitchFamily="34" charset="0"/>
              </a:rPr>
              <a:t>Graphique illustratif: données  non actualisées</a:t>
            </a:r>
          </a:p>
        </p:txBody>
      </p:sp>
      <p:sp>
        <p:nvSpPr>
          <p:cNvPr id="24" name="ZoneTexte 23"/>
          <p:cNvSpPr txBox="1"/>
          <p:nvPr/>
        </p:nvSpPr>
        <p:spPr>
          <a:xfrm>
            <a:off x="673101" y="6373400"/>
            <a:ext cx="8326437" cy="461665"/>
          </a:xfrm>
          <a:prstGeom prst="rect">
            <a:avLst/>
          </a:prstGeom>
          <a:solidFill>
            <a:srgbClr val="E8D418"/>
          </a:solidFill>
          <a:ln>
            <a:solidFill>
              <a:schemeClr val="bg1">
                <a:lumMod val="50000"/>
              </a:schemeClr>
            </a:solidFill>
          </a:ln>
        </p:spPr>
        <p:txBody>
          <a:bodyPr wrap="square" rtlCol="0">
            <a:spAutoFit/>
          </a:bodyPr>
          <a:lstStyle/>
          <a:p>
            <a:pPr algn="ctr"/>
            <a:r>
              <a:rPr lang="fr-FR" sz="1200" dirty="0">
                <a:latin typeface="Calibri" panose="020F0502020204030204" pitchFamily="34" charset="0"/>
              </a:rPr>
              <a:t>Produit inintéressant dans les conditions de taux négatifs car le plancher reste trop proche de 0% indépendamment du niveau de plafond et le plafond n’est plus garanti si le financement est </a:t>
            </a:r>
            <a:r>
              <a:rPr lang="fr-FR" sz="1200" dirty="0" err="1">
                <a:latin typeface="Calibri" panose="020F0502020204030204" pitchFamily="34" charset="0"/>
              </a:rPr>
              <a:t>flooré</a:t>
            </a:r>
            <a:r>
              <a:rPr lang="fr-FR" sz="1200" dirty="0">
                <a:latin typeface="Calibri" panose="020F0502020204030204" pitchFamily="34" charset="0"/>
              </a:rPr>
              <a:t> (problème taux négatifs).</a:t>
            </a:r>
          </a:p>
        </p:txBody>
      </p:sp>
      <p:sp>
        <p:nvSpPr>
          <p:cNvPr id="25" name="Rectangle 9">
            <a:extLst>
              <a:ext uri="{FF2B5EF4-FFF2-40B4-BE49-F238E27FC236}">
                <a16:creationId xmlns:a16="http://schemas.microsoft.com/office/drawing/2014/main" id="{3E489F81-CAC6-B4EF-7321-9604EC299DFD}"/>
              </a:ext>
            </a:extLst>
          </p:cNvPr>
          <p:cNvSpPr>
            <a:spLocks noChangeArrowheads="1"/>
          </p:cNvSpPr>
          <p:nvPr/>
        </p:nvSpPr>
        <p:spPr bwMode="auto">
          <a:xfrm>
            <a:off x="428616" y="270820"/>
            <a:ext cx="8286750" cy="400110"/>
          </a:xfrm>
          <a:prstGeom prst="rect">
            <a:avLst/>
          </a:prstGeom>
          <a:noFill/>
          <a:ln w="9525">
            <a:noFill/>
            <a:miter lim="800000"/>
            <a:headEnd/>
            <a:tailEnd/>
          </a:ln>
        </p:spPr>
        <p:txBody>
          <a:bodyPr>
            <a:spAutoFit/>
          </a:bodyPr>
          <a:lstStyle/>
          <a:p>
            <a:pPr algn="ctr"/>
            <a:r>
              <a:rPr lang="fr-FR" sz="2000" dirty="0">
                <a:solidFill>
                  <a:srgbClr val="302421"/>
                </a:solidFill>
                <a:latin typeface="Calibri" pitchFamily="34" charset="0"/>
              </a:rPr>
              <a:t>Fiches produits </a:t>
            </a:r>
          </a:p>
        </p:txBody>
      </p:sp>
      <p:sp>
        <p:nvSpPr>
          <p:cNvPr id="26" name="ZoneTexte 25">
            <a:extLst>
              <a:ext uri="{FF2B5EF4-FFF2-40B4-BE49-F238E27FC236}">
                <a16:creationId xmlns:a16="http://schemas.microsoft.com/office/drawing/2014/main" id="{171EC52C-7E78-77F3-B837-E07B6BC29917}"/>
              </a:ext>
            </a:extLst>
          </p:cNvPr>
          <p:cNvSpPr txBox="1"/>
          <p:nvPr/>
        </p:nvSpPr>
        <p:spPr>
          <a:xfrm>
            <a:off x="1718380" y="-76200"/>
            <a:ext cx="5707228" cy="369332"/>
          </a:xfrm>
          <a:prstGeom prst="rect">
            <a:avLst/>
          </a:prstGeom>
          <a:noFill/>
        </p:spPr>
        <p:txBody>
          <a:bodyPr wrap="square" rtlCol="0">
            <a:spAutoFit/>
          </a:bodyPr>
          <a:lstStyle/>
          <a:p>
            <a:pPr algn="ctr"/>
            <a:r>
              <a:rPr lang="fr-FR" dirty="0">
                <a:solidFill>
                  <a:srgbClr val="0070C0"/>
                </a:solidFill>
                <a:latin typeface="Calibri" panose="020F0502020204030204" pitchFamily="34" charset="0"/>
              </a:rPr>
              <a:t>Extrait des rapports d’analyse produits durant la mission</a:t>
            </a:r>
          </a:p>
        </p:txBody>
      </p:sp>
    </p:spTree>
    <p:extLst>
      <p:ext uri="{BB962C8B-B14F-4D97-AF65-F5344CB8AC3E}">
        <p14:creationId xmlns:p14="http://schemas.microsoft.com/office/powerpoint/2010/main" val="529187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eaLnBrk="1" hangingPunct="1">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endParaRPr lang="fr-FR" kern="0" dirty="0">
              <a:solidFill>
                <a:srgbClr val="302421"/>
              </a:solidFill>
              <a:latin typeface="Calibri" pitchFamily="34" charset="0"/>
              <a:cs typeface="Calibri" pitchFamily="34" charset="0"/>
            </a:endParaRPr>
          </a:p>
          <a:p>
            <a:pPr algn="just" eaLnBrk="1" hangingPunct="1">
              <a:defRPr/>
            </a:pPr>
            <a:endParaRPr lang="fr-FR" sz="1600" dirty="0">
              <a:solidFill>
                <a:srgbClr val="302421"/>
              </a:solidFill>
            </a:endParaRPr>
          </a:p>
          <a:p>
            <a:pPr marL="666750" lvl="2" indent="-266700" algn="just" eaLnBrk="1" hangingPunct="1">
              <a:spcBef>
                <a:spcPts val="200"/>
              </a:spcBef>
              <a:defRPr/>
            </a:pPr>
            <a:endParaRPr lang="fr-FR" sz="1600" dirty="0">
              <a:solidFill>
                <a:srgbClr val="302421"/>
              </a:solidFill>
              <a:latin typeface="Verdana" pitchFamily="34" charset="0"/>
              <a:ea typeface="Verdana" pitchFamily="34" charset="0"/>
              <a:cs typeface="Verdana" pitchFamily="34" charset="0"/>
            </a:endParaRPr>
          </a:p>
          <a:p>
            <a:pPr eaLnBrk="1" hangingPunct="1">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eaLnBrk="1" hangingPunct="1">
              <a:defRPr/>
            </a:pPr>
            <a:endParaRPr lang="fr-FR" sz="1600" b="1" dirty="0">
              <a:solidFill>
                <a:srgbClr val="302421"/>
              </a:solidFill>
            </a:endParaRPr>
          </a:p>
        </p:txBody>
      </p:sp>
      <p:sp>
        <p:nvSpPr>
          <p:cNvPr id="10" name="Rectangle 3"/>
          <p:cNvSpPr>
            <a:spLocks noChangeArrowheads="1"/>
          </p:cNvSpPr>
          <p:nvPr/>
        </p:nvSpPr>
        <p:spPr bwMode="auto">
          <a:xfrm>
            <a:off x="4700588"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ct val="40000"/>
              </a:spcBef>
              <a:defRPr/>
            </a:pPr>
            <a:endParaRPr lang="en-US" kern="0" dirty="0">
              <a:solidFill>
                <a:srgbClr val="302421"/>
              </a:solidFill>
              <a:latin typeface="Arial"/>
            </a:endParaRP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eaLnBrk="1" hangingPunct="1">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eaLnBrk="1" hangingPunct="1">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eaLnBrk="1" hangingPunct="1">
              <a:defRPr/>
            </a:pPr>
            <a:endParaRPr lang="fr-FR" sz="1600" dirty="0">
              <a:solidFill>
                <a:srgbClr val="302421"/>
              </a:solidFill>
            </a:endParaRPr>
          </a:p>
          <a:p>
            <a:pPr marL="666750" lvl="2" indent="-266700" algn="just" eaLnBrk="1" hangingPunct="1">
              <a:spcBef>
                <a:spcPts val="200"/>
              </a:spcBef>
              <a:defRPr/>
            </a:pPr>
            <a:endParaRPr lang="fr-FR" sz="1600" dirty="0">
              <a:solidFill>
                <a:srgbClr val="302421"/>
              </a:solidFill>
              <a:latin typeface="Verdana" pitchFamily="34" charset="0"/>
              <a:ea typeface="Verdana" pitchFamily="34" charset="0"/>
              <a:cs typeface="Verdana" pitchFamily="34" charset="0"/>
            </a:endParaRPr>
          </a:p>
          <a:p>
            <a:pPr eaLnBrk="1" hangingPunct="1">
              <a:defRPr/>
            </a:pPr>
            <a:endParaRPr lang="fr-FR" sz="1600" dirty="0">
              <a:solidFill>
                <a:srgbClr val="302421"/>
              </a:solidFill>
            </a:endParaRPr>
          </a:p>
        </p:txBody>
      </p:sp>
      <p:sp>
        <p:nvSpPr>
          <p:cNvPr id="11" name="Rectangle 3"/>
          <p:cNvSpPr>
            <a:spLocks noChangeArrowheads="1"/>
          </p:cNvSpPr>
          <p:nvPr/>
        </p:nvSpPr>
        <p:spPr bwMode="auto">
          <a:xfrm>
            <a:off x="309563"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eaLnBrk="1" hangingPunct="1">
              <a:spcBef>
                <a:spcPct val="40000"/>
              </a:spcBef>
              <a:defRPr/>
            </a:pPr>
            <a:endParaRPr lang="en-US" dirty="0">
              <a:solidFill>
                <a:srgbClr val="302421"/>
              </a:solidFill>
            </a:endParaRPr>
          </a:p>
          <a:p>
            <a:pPr marL="342900" indent="-342900" algn="ctr" defTabSz="914400" eaLnBrk="1" hangingPunct="1">
              <a:defRPr/>
            </a:pPr>
            <a:r>
              <a:rPr lang="en-US" dirty="0">
                <a:solidFill>
                  <a:srgbClr val="302421"/>
                </a:solidFill>
                <a:latin typeface="Calibri" pitchFamily="34" charset="0"/>
              </a:rPr>
              <a:t>KERIUS Finance SAS</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eaLnBrk="1" hangingPunct="1">
              <a:spcBef>
                <a:spcPct val="20000"/>
              </a:spcBef>
              <a:defRPr/>
            </a:pPr>
            <a:endParaRPr lang="en-US" dirty="0">
              <a:solidFill>
                <a:srgbClr val="302421"/>
              </a:solidFill>
              <a:latin typeface="Calibri" pitchFamily="34" charset="0"/>
            </a:endParaRPr>
          </a:p>
          <a:p>
            <a:pPr marL="342900" indent="-342900" algn="ctr" defTabSz="914400" eaLnBrk="1" hangingPunct="1">
              <a:spcBef>
                <a:spcPts val="0"/>
              </a:spcBef>
              <a:defRPr/>
            </a:pPr>
            <a:r>
              <a:rPr lang="en-US" dirty="0">
                <a:solidFill>
                  <a:srgbClr val="302421"/>
                </a:solidFill>
                <a:latin typeface="Calibri" pitchFamily="34" charset="0"/>
              </a:rPr>
              <a:t>Tel: +33 1 83 62 27 61</a:t>
            </a:r>
          </a:p>
          <a:p>
            <a:pPr marL="342900" indent="-342900" algn="ctr" defTabSz="914400" eaLnBrk="1" hangingPunct="1">
              <a:spcBef>
                <a:spcPts val="1800"/>
              </a:spcBef>
              <a:defRPr/>
            </a:pPr>
            <a:r>
              <a:rPr lang="fr-FR" sz="1200" i="1" dirty="0">
                <a:solidFill>
                  <a:srgbClr val="302421"/>
                </a:solidFill>
                <a:latin typeface="Calibri" pitchFamily="34" charset="0"/>
              </a:rPr>
              <a:t>RC Paris: 520 300 948</a:t>
            </a:r>
          </a:p>
          <a:p>
            <a:pPr algn="just" eaLnBrk="1" hangingPunct="1">
              <a:spcBef>
                <a:spcPts val="600"/>
              </a:spcBef>
              <a:spcAft>
                <a:spcPts val="0"/>
              </a:spcAft>
              <a:tabLst>
                <a:tab pos="0" algn="l"/>
              </a:tabLst>
              <a:defRPr/>
            </a:pPr>
            <a:r>
              <a:rPr lang="fr-FR" sz="1100" dirty="0">
                <a:latin typeface="Calibri" pitchFamily="34" charset="0"/>
                <a:ea typeface="Andale Sans UI"/>
                <a:cs typeface="Times New Roman"/>
              </a:rPr>
              <a:t>Immatriculé au Registre Unique des Intermédiaires en Assurance, Banque et Finance (ORIAS) sous le n°13000716 au titre des activités de </a:t>
            </a:r>
            <a:r>
              <a:rPr lang="fr-FR" sz="1100" b="1" dirty="0">
                <a:latin typeface="Calibri" pitchFamily="34" charset="0"/>
                <a:ea typeface="Andale Sans UI"/>
                <a:cs typeface="Times New Roman"/>
              </a:rPr>
              <a:t>Conseiller en Investissements Financiers</a:t>
            </a:r>
            <a:r>
              <a:rPr lang="fr-FR" sz="1100" dirty="0">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eaLnBrk="1" hangingPunct="1">
              <a:spcBef>
                <a:spcPts val="200"/>
              </a:spcBef>
              <a:defRPr/>
            </a:pPr>
            <a:endParaRPr lang="fr-FR" sz="1600" dirty="0">
              <a:solidFill>
                <a:srgbClr val="302421"/>
              </a:solidFill>
              <a:latin typeface="Verdana" pitchFamily="34" charset="0"/>
            </a:endParaRPr>
          </a:p>
          <a:p>
            <a:pPr marL="342900" indent="-342900" defTabSz="914400" eaLnBrk="1" hangingPunct="1">
              <a:defRPr/>
            </a:pPr>
            <a:endParaRPr lang="fr-FR" sz="1600" dirty="0">
              <a:solidFill>
                <a:srgbClr val="302421"/>
              </a:solidFill>
            </a:endParaRPr>
          </a:p>
        </p:txBody>
      </p:sp>
    </p:spTree>
    <p:extLst>
      <p:ext uri="{BB962C8B-B14F-4D97-AF65-F5344CB8AC3E}">
        <p14:creationId xmlns:p14="http://schemas.microsoft.com/office/powerpoint/2010/main" val="167234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240" y="3018608"/>
            <a:ext cx="8890000" cy="1077218"/>
          </a:xfrm>
          <a:prstGeom prst="rect">
            <a:avLst/>
          </a:prstGeom>
          <a:ln>
            <a:solidFill>
              <a:schemeClr val="bg1">
                <a:lumMod val="50000"/>
              </a:schemeClr>
            </a:solidFill>
          </a:ln>
        </p:spPr>
        <p:txBody>
          <a:bodyPr wrap="square">
            <a:spAutoFit/>
          </a:bodyPr>
          <a:lstStyle/>
          <a:p>
            <a:r>
              <a:rPr lang="fr-FR" sz="1600" b="1" dirty="0">
                <a:solidFill>
                  <a:schemeClr val="accent3">
                    <a:lumMod val="75000"/>
                  </a:schemeClr>
                </a:solidFill>
                <a:latin typeface="Calibri" panose="020F0502020204030204" pitchFamily="34" charset="0"/>
              </a:rPr>
              <a:t>Couverture LCL</a:t>
            </a:r>
          </a:p>
          <a:p>
            <a:r>
              <a:rPr lang="fr-FR" sz="1600" b="1" dirty="0">
                <a:latin typeface="Calibri" panose="020F0502020204030204" pitchFamily="34" charset="0"/>
              </a:rPr>
              <a:t>Nominal de départ</a:t>
            </a:r>
            <a:r>
              <a:rPr lang="fr-FR" sz="1600" dirty="0">
                <a:latin typeface="Calibri" panose="020F0502020204030204" pitchFamily="34" charset="0"/>
              </a:rPr>
              <a:t>	: €14’520’000 amortissement spécifique, cf. tableau en annexe</a:t>
            </a:r>
            <a:endParaRPr lang="fr-FR" sz="1050" dirty="0">
              <a:latin typeface="Calibri" panose="020F0502020204030204" pitchFamily="34" charset="0"/>
            </a:endParaRPr>
          </a:p>
          <a:p>
            <a:pPr algn="just"/>
            <a:r>
              <a:rPr lang="fr-FR" sz="1600" b="1" dirty="0">
                <a:latin typeface="Calibri" panose="020F0502020204030204" pitchFamily="34" charset="0"/>
              </a:rPr>
              <a:t>Prime annuelle </a:t>
            </a:r>
            <a:r>
              <a:rPr lang="fr-FR" sz="1600" dirty="0">
                <a:latin typeface="Calibri" panose="020F0502020204030204" pitchFamily="34" charset="0"/>
              </a:rPr>
              <a:t>à payer semestriellement jusqu’au 30/06/2026</a:t>
            </a:r>
            <a:r>
              <a:rPr lang="fr-FR" sz="1600" b="1" dirty="0">
                <a:latin typeface="Calibri" panose="020F0502020204030204" pitchFamily="34" charset="0"/>
              </a:rPr>
              <a:t> </a:t>
            </a:r>
            <a:r>
              <a:rPr lang="fr-FR" sz="1600" dirty="0">
                <a:latin typeface="Calibri" panose="020F0502020204030204" pitchFamily="34" charset="0"/>
              </a:rPr>
              <a:t>: </a:t>
            </a:r>
            <a:r>
              <a:rPr lang="fr-FR" sz="1600" b="1" dirty="0">
                <a:latin typeface="Calibri" panose="020F0502020204030204" pitchFamily="34" charset="0"/>
              </a:rPr>
              <a:t>1,723%, </a:t>
            </a:r>
            <a:r>
              <a:rPr lang="fr-FR" sz="1600" dirty="0">
                <a:latin typeface="Calibri" panose="020F0502020204030204" pitchFamily="34" charset="0"/>
              </a:rPr>
              <a:t>correspondant à une prime payée à la mise en place (up-front) de </a:t>
            </a:r>
            <a:r>
              <a:rPr lang="fr-FR" sz="1600" b="1" dirty="0">
                <a:latin typeface="Calibri" panose="020F0502020204030204" pitchFamily="34" charset="0"/>
              </a:rPr>
              <a:t>€1’167’991.</a:t>
            </a:r>
            <a:endParaRPr lang="fr-FR" sz="1600" dirty="0">
              <a:latin typeface="Calibri" panose="020F0502020204030204" pitchFamily="34" charset="0"/>
            </a:endParaRPr>
          </a:p>
        </p:txBody>
      </p:sp>
      <p:sp>
        <p:nvSpPr>
          <p:cNvPr id="2" name="Rectangle 1"/>
          <p:cNvSpPr/>
          <p:nvPr/>
        </p:nvSpPr>
        <p:spPr>
          <a:xfrm>
            <a:off x="142240" y="1177470"/>
            <a:ext cx="8890000" cy="1815882"/>
          </a:xfrm>
          <a:prstGeom prst="rect">
            <a:avLst/>
          </a:prstGeom>
          <a:ln>
            <a:solidFill>
              <a:schemeClr val="bg1">
                <a:lumMod val="50000"/>
              </a:schemeClr>
            </a:solidFill>
          </a:ln>
        </p:spPr>
        <p:txBody>
          <a:bodyPr wrap="square">
            <a:spAutoFit/>
          </a:bodyPr>
          <a:lstStyle/>
          <a:p>
            <a:pPr lvl="0"/>
            <a:r>
              <a:rPr lang="fr-FR" sz="1600" b="1" dirty="0">
                <a:solidFill>
                  <a:prstClr val="black"/>
                </a:solidFill>
                <a:latin typeface="Calibri" panose="020F0502020204030204" pitchFamily="34" charset="0"/>
              </a:rPr>
              <a:t>Produit</a:t>
            </a:r>
            <a:r>
              <a:rPr lang="fr-FR" sz="1600" dirty="0">
                <a:solidFill>
                  <a:prstClr val="black"/>
                </a:solidFill>
                <a:latin typeface="Calibri" panose="020F0502020204030204" pitchFamily="34" charset="0"/>
              </a:rPr>
              <a:t> 			: </a:t>
            </a:r>
            <a:r>
              <a:rPr lang="fr-FR" sz="1600" b="1" dirty="0">
                <a:solidFill>
                  <a:prstClr val="black"/>
                </a:solidFill>
                <a:latin typeface="Calibri" panose="020F0502020204030204" pitchFamily="34" charset="0"/>
              </a:rPr>
              <a:t>Cap à Prime lissée</a:t>
            </a:r>
          </a:p>
          <a:p>
            <a:pPr lvl="0"/>
            <a:r>
              <a:rPr lang="fr-FR" sz="1600" b="1" dirty="0">
                <a:solidFill>
                  <a:prstClr val="black"/>
                </a:solidFill>
                <a:latin typeface="Calibri" panose="020F0502020204030204" pitchFamily="34" charset="0"/>
              </a:rPr>
              <a:t>Cours d’exercice	</a:t>
            </a:r>
            <a:r>
              <a:rPr lang="fr-FR" sz="1600" b="1" dirty="0">
                <a:latin typeface="Calibri" panose="020F0502020204030204" pitchFamily="34" charset="0"/>
              </a:rPr>
              <a:t>	</a:t>
            </a:r>
            <a:r>
              <a:rPr lang="fr-FR" sz="1600" dirty="0">
                <a:latin typeface="Calibri" panose="020F0502020204030204" pitchFamily="34" charset="0"/>
              </a:rPr>
              <a:t>: 0% (« </a:t>
            </a:r>
            <a:r>
              <a:rPr lang="fr-FR" sz="1600" dirty="0">
                <a:solidFill>
                  <a:prstClr val="black"/>
                </a:solidFill>
                <a:latin typeface="Calibri" panose="020F0502020204030204" pitchFamily="34" charset="0"/>
              </a:rPr>
              <a:t>strike » ou plafond)</a:t>
            </a:r>
          </a:p>
          <a:p>
            <a:pPr lvl="0"/>
            <a:r>
              <a:rPr lang="fr-FR" sz="1600" b="1" dirty="0">
                <a:solidFill>
                  <a:prstClr val="black"/>
                </a:solidFill>
                <a:latin typeface="Calibri" panose="020F0502020204030204" pitchFamily="34" charset="0"/>
              </a:rPr>
              <a:t>Date de transaction</a:t>
            </a:r>
            <a:r>
              <a:rPr lang="fr-FR" sz="1600" dirty="0">
                <a:solidFill>
                  <a:prstClr val="black"/>
                </a:solidFill>
                <a:latin typeface="Calibri" panose="020F0502020204030204" pitchFamily="34" charset="0"/>
              </a:rPr>
              <a:t> 	: </a:t>
            </a:r>
            <a:r>
              <a:rPr lang="fr-FR" sz="1600" dirty="0">
                <a:solidFill>
                  <a:srgbClr val="FF0000"/>
                </a:solidFill>
                <a:latin typeface="Calibri" panose="020F0502020204030204" pitchFamily="34" charset="0"/>
              </a:rPr>
              <a:t>18/07/2022</a:t>
            </a:r>
            <a:endParaRPr lang="fr-FR" sz="1600" b="1" dirty="0">
              <a:solidFill>
                <a:srgbClr val="FF0000"/>
              </a:solidFill>
              <a:latin typeface="Calibri" panose="020F0502020204030204" pitchFamily="34" charset="0"/>
            </a:endParaRPr>
          </a:p>
          <a:p>
            <a:pPr lvl="0"/>
            <a:r>
              <a:rPr lang="fr-FR" sz="1600" b="1" dirty="0">
                <a:solidFill>
                  <a:prstClr val="black"/>
                </a:solidFill>
                <a:latin typeface="Calibri" panose="020F0502020204030204" pitchFamily="34" charset="0"/>
              </a:rPr>
              <a:t>Date de début 	</a:t>
            </a:r>
            <a:r>
              <a:rPr lang="fr-FR" sz="1600" b="1" dirty="0">
                <a:latin typeface="Calibri" panose="020F0502020204030204" pitchFamily="34" charset="0"/>
              </a:rPr>
              <a:t>	</a:t>
            </a:r>
            <a:r>
              <a:rPr lang="fr-FR" sz="1600" dirty="0">
                <a:latin typeface="Calibri" panose="020F0502020204030204" pitchFamily="34" charset="0"/>
              </a:rPr>
              <a:t>: 30/06/2022</a:t>
            </a:r>
            <a:endParaRPr lang="fr-FR" sz="1600" b="1" dirty="0">
              <a:latin typeface="Calibri" panose="020F0502020204030204" pitchFamily="34" charset="0"/>
            </a:endParaRPr>
          </a:p>
          <a:p>
            <a:pPr lvl="0"/>
            <a:r>
              <a:rPr lang="fr-FR" sz="1600" b="1" dirty="0">
                <a:latin typeface="Calibri" panose="020F0502020204030204" pitchFamily="34" charset="0"/>
              </a:rPr>
              <a:t>Date de Fin</a:t>
            </a:r>
            <a:r>
              <a:rPr lang="fr-FR" sz="1600" dirty="0">
                <a:latin typeface="Calibri" panose="020F0502020204030204" pitchFamily="34" charset="0"/>
              </a:rPr>
              <a:t> 		: 30/06/2026</a:t>
            </a:r>
            <a:endParaRPr lang="fr-FR" sz="1600" b="1" dirty="0">
              <a:latin typeface="Calibri" panose="020F0502020204030204" pitchFamily="34" charset="0"/>
            </a:endParaRPr>
          </a:p>
          <a:p>
            <a:pPr lvl="0"/>
            <a:r>
              <a:rPr lang="fr-FR" sz="1600" b="1" dirty="0">
                <a:solidFill>
                  <a:prstClr val="black"/>
                </a:solidFill>
                <a:latin typeface="Calibri" panose="020F0502020204030204" pitchFamily="34" charset="0"/>
              </a:rPr>
              <a:t>Index</a:t>
            </a:r>
            <a:r>
              <a:rPr lang="fr-FR" sz="1600" dirty="0">
                <a:solidFill>
                  <a:prstClr val="black"/>
                </a:solidFill>
                <a:latin typeface="Calibri" panose="020F0502020204030204" pitchFamily="34" charset="0"/>
              </a:rPr>
              <a:t> 			: Euribor 6 Mois</a:t>
            </a:r>
          </a:p>
          <a:p>
            <a:pPr lvl="0"/>
            <a:r>
              <a:rPr lang="fr-FR" sz="1600" b="1" dirty="0">
                <a:solidFill>
                  <a:prstClr val="black"/>
                </a:solidFill>
                <a:latin typeface="Calibri" panose="020F0502020204030204" pitchFamily="34" charset="0"/>
              </a:rPr>
              <a:t>Base				</a:t>
            </a:r>
            <a:r>
              <a:rPr lang="fr-FR" sz="1600" dirty="0">
                <a:solidFill>
                  <a:prstClr val="black"/>
                </a:solidFill>
                <a:latin typeface="Calibri" panose="020F0502020204030204" pitchFamily="34" charset="0"/>
              </a:rPr>
              <a:t>: ACTUAL/360</a:t>
            </a:r>
          </a:p>
        </p:txBody>
      </p:sp>
      <p:sp>
        <p:nvSpPr>
          <p:cNvPr id="7" name="ZoneTexte 6">
            <a:extLst>
              <a:ext uri="{FF2B5EF4-FFF2-40B4-BE49-F238E27FC236}">
                <a16:creationId xmlns:a16="http://schemas.microsoft.com/office/drawing/2014/main" id="{95E2DF4C-29B0-4B93-A015-FAA69D56C9D7}"/>
              </a:ext>
            </a:extLst>
          </p:cNvPr>
          <p:cNvSpPr txBox="1"/>
          <p:nvPr/>
        </p:nvSpPr>
        <p:spPr>
          <a:xfrm>
            <a:off x="1545444" y="285145"/>
            <a:ext cx="6029325" cy="461665"/>
          </a:xfrm>
          <a:prstGeom prst="rect">
            <a:avLst/>
          </a:prstGeom>
          <a:noFill/>
        </p:spPr>
        <p:txBody>
          <a:bodyPr wrap="square" rtlCol="0">
            <a:spAutoFit/>
          </a:bodyPr>
          <a:lstStyle/>
          <a:p>
            <a:pPr algn="ctr"/>
            <a:r>
              <a:rPr lang="fr-FR" sz="2400" dirty="0">
                <a:latin typeface="Calibri" panose="020F0502020204030204" pitchFamily="34" charset="0"/>
              </a:rPr>
              <a:t>Détail de la couverture réalisée</a:t>
            </a:r>
          </a:p>
        </p:txBody>
      </p:sp>
    </p:spTree>
    <p:extLst>
      <p:ext uri="{BB962C8B-B14F-4D97-AF65-F5344CB8AC3E}">
        <p14:creationId xmlns:p14="http://schemas.microsoft.com/office/powerpoint/2010/main" val="2053352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130000"/>
              <a:buFont typeface="Wingdings" pitchFamily="2" charset="2"/>
              <a:buChar char="§"/>
              <a:defRPr>
                <a:solidFill>
                  <a:srgbClr val="404040"/>
                </a:solidFill>
                <a:latin typeface="News Gothic MT"/>
              </a:defRPr>
            </a:lvl1pPr>
            <a:lvl2pPr marL="742950" indent="-285750">
              <a:spcBef>
                <a:spcPts val="600"/>
              </a:spcBef>
              <a:buClr>
                <a:schemeClr val="accent2"/>
              </a:buClr>
              <a:buSzPct val="130000"/>
              <a:buFont typeface="Wingdings" pitchFamily="2" charset="2"/>
              <a:buChar char="§"/>
              <a:defRPr>
                <a:solidFill>
                  <a:srgbClr val="404040"/>
                </a:solidFill>
                <a:latin typeface="News Gothic MT"/>
              </a:defRPr>
            </a:lvl2pPr>
            <a:lvl3pPr marL="1143000" indent="-228600">
              <a:spcBef>
                <a:spcPts val="600"/>
              </a:spcBef>
              <a:buClr>
                <a:schemeClr val="accent1"/>
              </a:buClr>
              <a:buSzPct val="130000"/>
              <a:buFont typeface="Wingdings" pitchFamily="2" charset="2"/>
              <a:buChar char="§"/>
              <a:defRPr>
                <a:solidFill>
                  <a:srgbClr val="404040"/>
                </a:solidFill>
                <a:latin typeface="News Gothic MT"/>
              </a:defRPr>
            </a:lvl3pPr>
            <a:lvl4pPr marL="1600200" indent="-228600">
              <a:spcBef>
                <a:spcPts val="600"/>
              </a:spcBef>
              <a:buClr>
                <a:schemeClr val="accent2"/>
              </a:buClr>
              <a:buSzPct val="130000"/>
              <a:buFont typeface="Wingdings" pitchFamily="2" charset="2"/>
              <a:buChar char="§"/>
              <a:defRPr>
                <a:solidFill>
                  <a:srgbClr val="404040"/>
                </a:solidFill>
                <a:latin typeface="News Gothic MT"/>
              </a:defRPr>
            </a:lvl4pPr>
            <a:lvl5pPr marL="2057400" indent="-228600">
              <a:spcBef>
                <a:spcPts val="600"/>
              </a:spcBef>
              <a:buClr>
                <a:schemeClr val="accent1"/>
              </a:buClr>
              <a:buSzPct val="130000"/>
              <a:buFont typeface="Wingdings" pitchFamily="2" charset="2"/>
              <a:buChar char="§"/>
              <a:defRPr>
                <a:solidFill>
                  <a:srgbClr val="404040"/>
                </a:solidFill>
                <a:latin typeface="News Gothic MT"/>
              </a:defRPr>
            </a:lvl5pPr>
            <a:lvl6pPr marL="25146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6pPr>
            <a:lvl7pPr marL="29718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7pPr>
            <a:lvl8pPr marL="34290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8pPr>
            <a:lvl9pPr marL="38862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9pPr>
          </a:lstStyle>
          <a:p>
            <a:pPr algn="ctr" eaLnBrk="1" hangingPunct="1">
              <a:spcBef>
                <a:spcPct val="0"/>
              </a:spcBef>
              <a:buClrTx/>
              <a:buSzTx/>
              <a:buFontTx/>
              <a:buNone/>
            </a:pPr>
            <a:r>
              <a:rPr lang="en-US" altLang="fr-FR" sz="2400" b="1">
                <a:solidFill>
                  <a:srgbClr val="302421"/>
                </a:solidFill>
                <a:latin typeface="Calibri" pitchFamily="34" charset="0"/>
              </a:rPr>
              <a:t>AVERTISSEMENT - DISCLAIMER</a:t>
            </a:r>
            <a:endParaRPr lang="en-US" altLang="fr-FR"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eaLnBrk="1" fontAlgn="auto" hangingPunct="1">
              <a:spcBef>
                <a:spcPct val="20000"/>
              </a:spcBef>
              <a:spcAft>
                <a:spcPts val="0"/>
              </a:spcAft>
              <a:defRPr/>
            </a:pPr>
            <a:r>
              <a:rPr lang="fr-FR" sz="1200" b="1" dirty="0">
                <a:solidFill>
                  <a:schemeClr val="bg2">
                    <a:lumMod val="50000"/>
                  </a:scheme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fr-FR" sz="1200" dirty="0">
                <a:solidFill>
                  <a:schemeClr val="bg2">
                    <a:lumMod val="50000"/>
                  </a:scheme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eaLnBrk="1" fontAlgn="auto" hangingPunct="1">
              <a:spcBef>
                <a:spcPct val="20000"/>
              </a:spcBef>
              <a:spcAft>
                <a:spcPts val="0"/>
              </a:spcAft>
              <a:defRPr/>
            </a:pPr>
            <a:r>
              <a:rPr lang="fr-FR" sz="1200" dirty="0">
                <a:solidFill>
                  <a:schemeClr val="bg2">
                    <a:lumMod val="50000"/>
                  </a:scheme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chemeClr val="bg2">
                  <a:lumMod val="50000"/>
                </a:schemeClr>
              </a:solidFill>
              <a:latin typeface="Calibri" pitchFamily="34" charset="0"/>
              <a:cs typeface="Calibri" pitchFamily="34" charset="0"/>
            </a:endParaRPr>
          </a:p>
          <a:p>
            <a:pPr defTabSz="914400" eaLnBrk="1" fontAlgn="auto" hangingPunct="1">
              <a:spcBef>
                <a:spcPct val="20000"/>
              </a:spcBef>
              <a:spcAft>
                <a:spcPts val="0"/>
              </a:spcAft>
              <a:buFont typeface="Arial" pitchFamily="34" charset="0"/>
              <a:buChar char="•"/>
              <a:defRPr/>
            </a:pPr>
            <a:endParaRPr lang="fr-FR" sz="1200" dirty="0">
              <a:solidFill>
                <a:schemeClr val="bg2">
                  <a:lumMod val="50000"/>
                </a:schemeClr>
              </a:solidFill>
              <a:latin typeface="Calibri" pitchFamily="34" charset="0"/>
              <a:cs typeface="Calibri" pitchFamily="34" charset="0"/>
            </a:endParaRPr>
          </a:p>
          <a:p>
            <a:pPr defTabSz="914400" eaLnBrk="1" fontAlgn="auto" hangingPunct="1">
              <a:spcBef>
                <a:spcPct val="20000"/>
              </a:spcBef>
              <a:spcAft>
                <a:spcPts val="0"/>
              </a:spcAft>
              <a:buFont typeface="Arial" pitchFamily="34" charset="0"/>
              <a:buChar char="•"/>
              <a:defRPr/>
            </a:pPr>
            <a:endParaRPr lang="fr-CH"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fr-CH" sz="1200" b="1" dirty="0">
                <a:solidFill>
                  <a:schemeClr val="bg2">
                    <a:lumMod val="50000"/>
                  </a:schemeClr>
                </a:solidFill>
                <a:latin typeface="Calibri" pitchFamily="34" charset="0"/>
                <a:cs typeface="Calibri" pitchFamily="34" charset="0"/>
              </a:rPr>
              <a:t>This document has been </a:t>
            </a:r>
            <a:r>
              <a:rPr lang="fr-CH" sz="1200" b="1" dirty="0" err="1">
                <a:solidFill>
                  <a:schemeClr val="bg2">
                    <a:lumMod val="50000"/>
                  </a:schemeClr>
                </a:solidFill>
                <a:latin typeface="Calibri" pitchFamily="34" charset="0"/>
                <a:cs typeface="Calibri" pitchFamily="34" charset="0"/>
              </a:rPr>
              <a:t>prepared</a:t>
            </a:r>
            <a:r>
              <a:rPr lang="fr-CH" sz="1200" b="1" dirty="0">
                <a:solidFill>
                  <a:schemeClr val="bg2">
                    <a:lumMod val="50000"/>
                  </a:schemeClr>
                </a:solidFill>
                <a:latin typeface="Calibri" pitchFamily="34" charset="0"/>
                <a:cs typeface="Calibri" pitchFamily="34" charset="0"/>
              </a:rPr>
              <a:t> for the Finance </a:t>
            </a:r>
            <a:r>
              <a:rPr lang="fr-CH" sz="1200" b="1" dirty="0" err="1">
                <a:solidFill>
                  <a:schemeClr val="bg2">
                    <a:lumMod val="50000"/>
                  </a:schemeClr>
                </a:solidFill>
                <a:latin typeface="Calibri" pitchFamily="34" charset="0"/>
                <a:cs typeface="Calibri" pitchFamily="34" charset="0"/>
              </a:rPr>
              <a:t>department</a:t>
            </a:r>
            <a:r>
              <a:rPr lang="fr-CH" sz="1200" b="1" dirty="0">
                <a:solidFill>
                  <a:schemeClr val="bg2">
                    <a:lumMod val="50000"/>
                  </a:schemeClr>
                </a:solidFill>
                <a:latin typeface="Calibri" pitchFamily="34" charset="0"/>
                <a:cs typeface="Calibri" pitchFamily="34" charset="0"/>
              </a:rPr>
              <a:t> of the Client. It must not </a:t>
            </a:r>
            <a:r>
              <a:rPr lang="fr-CH" sz="1200" b="1" dirty="0" err="1">
                <a:solidFill>
                  <a:schemeClr val="bg2">
                    <a:lumMod val="50000"/>
                  </a:schemeClr>
                </a:solidFill>
                <a:latin typeface="Calibri" pitchFamily="34" charset="0"/>
                <a:cs typeface="Calibri" pitchFamily="34" charset="0"/>
              </a:rPr>
              <a:t>be</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communicated</a:t>
            </a:r>
            <a:r>
              <a:rPr lang="fr-CH" sz="1200" b="1">
                <a:solidFill>
                  <a:schemeClr val="bg2">
                    <a:lumMod val="50000"/>
                  </a:schemeClr>
                </a:solidFill>
                <a:latin typeface="Calibri" pitchFamily="34" charset="0"/>
                <a:cs typeface="Calibri" pitchFamily="34" charset="0"/>
              </a:rPr>
              <a:t> or published</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externally</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without</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prior</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written</a:t>
            </a:r>
            <a:r>
              <a:rPr lang="fr-CH" sz="1200" b="1" dirty="0">
                <a:solidFill>
                  <a:schemeClr val="bg2">
                    <a:lumMod val="50000"/>
                  </a:schemeClr>
                </a:solidFill>
                <a:latin typeface="Calibri" pitchFamily="34" charset="0"/>
                <a:cs typeface="Calibri" pitchFamily="34" charset="0"/>
              </a:rPr>
              <a:t> consent of  KERIUS FINANCE </a:t>
            </a:r>
          </a:p>
          <a:p>
            <a:pPr defTabSz="914400" eaLnBrk="1" fontAlgn="auto" hangingPunct="1">
              <a:spcBef>
                <a:spcPct val="20000"/>
              </a:spcBef>
              <a:spcAft>
                <a:spcPts val="0"/>
              </a:spcAft>
              <a:defRPr/>
            </a:pP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en-GB" sz="1200" dirty="0">
                <a:solidFill>
                  <a:schemeClr val="bg2">
                    <a:lumMod val="50000"/>
                  </a:scheme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chemeClr val="bg2">
                    <a:lumMod val="50000"/>
                  </a:scheme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chemeClr val="bg2">
                    <a:lumMod val="50000"/>
                  </a:schemeClr>
                </a:solidFill>
                <a:latin typeface="Calibri" pitchFamily="34" charset="0"/>
                <a:cs typeface="Calibri" pitchFamily="34" charset="0"/>
              </a:rPr>
              <a:t>solicitation</a:t>
            </a:r>
            <a:r>
              <a:rPr lang="fr-FR" sz="1200" dirty="0">
                <a:solidFill>
                  <a:schemeClr val="bg2">
                    <a:lumMod val="50000"/>
                  </a:schemeClr>
                </a:solidFill>
                <a:latin typeface="Calibri" pitchFamily="34" charset="0"/>
                <a:cs typeface="Calibri" pitchFamily="34" charset="0"/>
              </a:rPr>
              <a:t> to enter </a:t>
            </a:r>
            <a:r>
              <a:rPr lang="fr-FR" sz="1200" dirty="0" err="1">
                <a:solidFill>
                  <a:schemeClr val="bg2">
                    <a:lumMod val="50000"/>
                  </a:schemeClr>
                </a:solidFill>
                <a:latin typeface="Calibri" pitchFamily="34" charset="0"/>
                <a:cs typeface="Calibri" pitchFamily="34" charset="0"/>
              </a:rPr>
              <a:t>into</a:t>
            </a:r>
            <a:r>
              <a:rPr lang="fr-FR" sz="1200" dirty="0">
                <a:solidFill>
                  <a:schemeClr val="bg2">
                    <a:lumMod val="50000"/>
                  </a:schemeClr>
                </a:solidFill>
                <a:latin typeface="Calibri" pitchFamily="34" charset="0"/>
                <a:cs typeface="Calibri" pitchFamily="34" charset="0"/>
              </a:rPr>
              <a:t> the transactions or processes described </a:t>
            </a:r>
            <a:r>
              <a:rPr lang="fr-FR" sz="1200" dirty="0" err="1">
                <a:solidFill>
                  <a:schemeClr val="bg2">
                    <a:lumMod val="50000"/>
                  </a:schemeClr>
                </a:solidFill>
                <a:latin typeface="Calibri" pitchFamily="34" charset="0"/>
                <a:cs typeface="Calibri" pitchFamily="34" charset="0"/>
              </a:rPr>
              <a:t>herein</a:t>
            </a:r>
            <a:r>
              <a:rPr lang="fr-FR" sz="1200" dirty="0">
                <a:solidFill>
                  <a:schemeClr val="bg2">
                    <a:lumMod val="50000"/>
                  </a:schemeClr>
                </a:solidFill>
                <a:latin typeface="Calibri" pitchFamily="34" charset="0"/>
                <a:cs typeface="Calibri" pitchFamily="34" charset="0"/>
              </a:rPr>
              <a:t>.  If the Client </a:t>
            </a:r>
            <a:r>
              <a:rPr lang="fr-FR" sz="1200" dirty="0" err="1">
                <a:solidFill>
                  <a:schemeClr val="bg2">
                    <a:lumMod val="50000"/>
                  </a:schemeClr>
                </a:solidFill>
                <a:latin typeface="Calibri" pitchFamily="34" charset="0"/>
                <a:cs typeface="Calibri" pitchFamily="34" charset="0"/>
              </a:rPr>
              <a:t>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interested</a:t>
            </a:r>
            <a:r>
              <a:rPr lang="fr-FR" sz="1200" dirty="0">
                <a:solidFill>
                  <a:schemeClr val="bg2">
                    <a:lumMod val="50000"/>
                  </a:schemeClr>
                </a:solidFill>
                <a:latin typeface="Calibri" pitchFamily="34" charset="0"/>
                <a:cs typeface="Calibri" pitchFamily="34" charset="0"/>
              </a:rPr>
              <a:t> in setting up this type of transactions or processes, the Client </a:t>
            </a:r>
            <a:r>
              <a:rPr lang="fr-FR" sz="1200" dirty="0" err="1">
                <a:solidFill>
                  <a:schemeClr val="bg2">
                    <a:lumMod val="50000"/>
                  </a:schemeClr>
                </a:solidFill>
                <a:latin typeface="Calibri" pitchFamily="34" charset="0"/>
                <a:cs typeface="Calibri" pitchFamily="34" charset="0"/>
              </a:rPr>
              <a:t>should</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conduct</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own</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analysis</a:t>
            </a:r>
            <a:r>
              <a:rPr lang="fr-FR" sz="1200" dirty="0">
                <a:solidFill>
                  <a:schemeClr val="bg2">
                    <a:lumMod val="50000"/>
                  </a:schemeClr>
                </a:solidFill>
                <a:latin typeface="Calibri" pitchFamily="34" charset="0"/>
                <a:cs typeface="Calibri" pitchFamily="34" charset="0"/>
              </a:rPr>
              <a:t> of the </a:t>
            </a:r>
            <a:r>
              <a:rPr lang="fr-FR" sz="1200" dirty="0" err="1">
                <a:solidFill>
                  <a:schemeClr val="bg2">
                    <a:lumMod val="50000"/>
                  </a:schemeClr>
                </a:solidFill>
                <a:latin typeface="Calibri" pitchFamily="34" charset="0"/>
                <a:cs typeface="Calibri" pitchFamily="34" charset="0"/>
              </a:rPr>
              <a:t>suitability</a:t>
            </a:r>
            <a:r>
              <a:rPr lang="fr-FR" sz="1200" dirty="0">
                <a:solidFill>
                  <a:schemeClr val="bg2">
                    <a:lumMod val="50000"/>
                  </a:schemeClr>
                </a:solidFill>
                <a:latin typeface="Calibri" pitchFamily="34" charset="0"/>
                <a:cs typeface="Calibri" pitchFamily="34" charset="0"/>
              </a:rPr>
              <a:t> to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needs</a:t>
            </a:r>
            <a:r>
              <a:rPr lang="fr-FR" sz="1200" dirty="0">
                <a:solidFill>
                  <a:schemeClr val="bg2">
                    <a:lumMod val="50000"/>
                  </a:schemeClr>
                </a:solidFill>
                <a:latin typeface="Calibri" pitchFamily="34" charset="0"/>
                <a:cs typeface="Calibri" pitchFamily="34" charset="0"/>
              </a:rPr>
              <a:t>.  The Client must </a:t>
            </a:r>
            <a:r>
              <a:rPr lang="fr-FR" sz="1200" dirty="0" err="1">
                <a:solidFill>
                  <a:schemeClr val="bg2">
                    <a:lumMod val="50000"/>
                  </a:schemeClr>
                </a:solidFill>
                <a:latin typeface="Calibri" pitchFamily="34" charset="0"/>
                <a:cs typeface="Calibri" pitchFamily="34" charset="0"/>
              </a:rPr>
              <a:t>also</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verify</a:t>
            </a:r>
            <a:r>
              <a:rPr lang="fr-FR" sz="1200" dirty="0">
                <a:solidFill>
                  <a:schemeClr val="bg2">
                    <a:lumMod val="50000"/>
                  </a:schemeClr>
                </a:solidFill>
                <a:latin typeface="Calibri" pitchFamily="34" charset="0"/>
                <a:cs typeface="Calibri" pitchFamily="34" charset="0"/>
              </a:rPr>
              <a:t> the </a:t>
            </a:r>
            <a:r>
              <a:rPr lang="fr-FR" sz="1200" dirty="0" err="1">
                <a:solidFill>
                  <a:schemeClr val="bg2">
                    <a:lumMod val="50000"/>
                  </a:schemeClr>
                </a:solidFill>
                <a:latin typeface="Calibri" pitchFamily="34" charset="0"/>
                <a:cs typeface="Calibri" pitchFamily="34" charset="0"/>
              </a:rPr>
              <a:t>consequences</a:t>
            </a:r>
            <a:r>
              <a:rPr lang="fr-FR" sz="1200" dirty="0">
                <a:solidFill>
                  <a:schemeClr val="bg2">
                    <a:lumMod val="50000"/>
                  </a:schemeClr>
                </a:solidFill>
                <a:latin typeface="Calibri" pitchFamily="34" charset="0"/>
                <a:cs typeface="Calibri" pitchFamily="34" charset="0"/>
              </a:rPr>
              <a:t> of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decisions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including</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accounting</a:t>
            </a:r>
            <a:r>
              <a:rPr lang="fr-FR" sz="1200" dirty="0">
                <a:solidFill>
                  <a:schemeClr val="bg2">
                    <a:lumMod val="50000"/>
                  </a:schemeClr>
                </a:solidFill>
                <a:latin typeface="Calibri" pitchFamily="34" charset="0"/>
                <a:cs typeface="Calibri" pitchFamily="34" charset="0"/>
              </a:rPr>
              <a:t> and fiscal  aspects. </a:t>
            </a:r>
            <a:r>
              <a:rPr lang="en-GB" sz="1200" dirty="0">
                <a:solidFill>
                  <a:schemeClr val="bg2">
                    <a:lumMod val="50000"/>
                  </a:schemeClr>
                </a:solidFill>
                <a:latin typeface="Calibri" pitchFamily="34" charset="0"/>
                <a:cs typeface="Calibri" pitchFamily="34" charset="0"/>
              </a:rPr>
              <a:t>The Client is also responsible for the implementation of his decisions.</a:t>
            </a:r>
          </a:p>
          <a:p>
            <a:pPr algn="just" defTabSz="914400" eaLnBrk="1" fontAlgn="auto" hangingPunct="1">
              <a:spcBef>
                <a:spcPct val="20000"/>
              </a:spcBef>
              <a:spcAft>
                <a:spcPts val="0"/>
              </a:spcAft>
              <a:defRPr/>
            </a:pPr>
            <a:r>
              <a:rPr lang="fr-FR" sz="1200" dirty="0" err="1">
                <a:solidFill>
                  <a:schemeClr val="bg2">
                    <a:lumMod val="50000"/>
                  </a:schemeClr>
                </a:solidFill>
                <a:latin typeface="Calibri" pitchFamily="34" charset="0"/>
                <a:cs typeface="Calibri" pitchFamily="34" charset="0"/>
              </a:rPr>
              <a:t>Neither</a:t>
            </a:r>
            <a:r>
              <a:rPr lang="fr-FR" sz="1200" dirty="0">
                <a:solidFill>
                  <a:schemeClr val="bg2">
                    <a:lumMod val="50000"/>
                  </a:schemeClr>
                </a:solidFill>
                <a:latin typeface="Calibri" pitchFamily="34" charset="0"/>
                <a:cs typeface="Calibri" pitchFamily="34" charset="0"/>
              </a:rPr>
              <a:t>  KERIUS FINANCE </a:t>
            </a:r>
            <a:r>
              <a:rPr lang="fr-FR" sz="1200" dirty="0" err="1">
                <a:solidFill>
                  <a:schemeClr val="bg2">
                    <a:lumMod val="50000"/>
                  </a:schemeClr>
                </a:solidFill>
                <a:latin typeface="Calibri" pitchFamily="34" charset="0"/>
                <a:cs typeface="Calibri" pitchFamily="34" charset="0"/>
              </a:rPr>
              <a:t>nor</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its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directors</a:t>
            </a:r>
            <a:r>
              <a:rPr lang="fr-FR" sz="1200" dirty="0">
                <a:solidFill>
                  <a:schemeClr val="bg2">
                    <a:lumMod val="50000"/>
                  </a:schemeClr>
                </a:solidFill>
                <a:latin typeface="Calibri" pitchFamily="34" charset="0"/>
                <a:cs typeface="Calibri" pitchFamily="34" charset="0"/>
              </a:rPr>
              <a:t> and </a:t>
            </a:r>
            <a:r>
              <a:rPr lang="fr-FR" sz="1200" dirty="0" err="1">
                <a:solidFill>
                  <a:schemeClr val="bg2">
                    <a:lumMod val="50000"/>
                  </a:schemeClr>
                </a:solidFill>
                <a:latin typeface="Calibri" pitchFamily="34" charset="0"/>
                <a:cs typeface="Calibri" pitchFamily="34" charset="0"/>
              </a:rPr>
              <a:t>employees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accept</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liability</a:t>
            </a:r>
            <a:r>
              <a:rPr lang="fr-FR" sz="1200" dirty="0">
                <a:solidFill>
                  <a:schemeClr val="bg2">
                    <a:lumMod val="50000"/>
                  </a:schemeClr>
                </a:solidFill>
                <a:latin typeface="Calibri" pitchFamily="34" charset="0"/>
                <a:cs typeface="Calibri" pitchFamily="34" charset="0"/>
              </a:rPr>
              <a:t> for </a:t>
            </a:r>
            <a:r>
              <a:rPr lang="fr-FR" sz="1200" dirty="0" err="1">
                <a:solidFill>
                  <a:schemeClr val="bg2">
                    <a:lumMod val="50000"/>
                  </a:schemeClr>
                </a:solidFill>
                <a:latin typeface="Calibri" pitchFamily="34" charset="0"/>
                <a:cs typeface="Calibri" pitchFamily="34" charset="0"/>
              </a:rPr>
              <a:t>any</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loss</a:t>
            </a:r>
            <a:r>
              <a:rPr lang="fr-FR" sz="1200" dirty="0">
                <a:solidFill>
                  <a:schemeClr val="bg2">
                    <a:lumMod val="50000"/>
                  </a:schemeClr>
                </a:solidFill>
                <a:latin typeface="Calibri" pitchFamily="34" charset="0"/>
                <a:cs typeface="Calibri" pitchFamily="34" charset="0"/>
              </a:rPr>
              <a:t> or damage </a:t>
            </a:r>
            <a:r>
              <a:rPr lang="fr-FR" sz="1200" dirty="0" err="1">
                <a:solidFill>
                  <a:schemeClr val="bg2">
                    <a:lumMod val="50000"/>
                  </a:schemeClr>
                </a:solidFill>
                <a:latin typeface="Calibri" pitchFamily="34" charset="0"/>
                <a:cs typeface="Calibri" pitchFamily="34" charset="0"/>
              </a:rPr>
              <a:t>resulting</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from</a:t>
            </a:r>
            <a:r>
              <a:rPr lang="fr-FR" sz="1200" dirty="0">
                <a:solidFill>
                  <a:schemeClr val="bg2">
                    <a:lumMod val="50000"/>
                  </a:schemeClr>
                </a:solidFill>
                <a:latin typeface="Calibri" pitchFamily="34" charset="0"/>
                <a:cs typeface="Calibri" pitchFamily="34" charset="0"/>
              </a:rPr>
              <a:t> the use of this document and </a:t>
            </a:r>
            <a:r>
              <a:rPr lang="fr-FR" sz="1200" dirty="0" err="1">
                <a:solidFill>
                  <a:schemeClr val="bg2">
                    <a:lumMod val="50000"/>
                  </a:schemeClr>
                </a:solidFill>
                <a:latin typeface="Calibri" pitchFamily="34" charset="0"/>
                <a:cs typeface="Calibri" pitchFamily="34" charset="0"/>
              </a:rPr>
              <a:t>expressly</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excludes</a:t>
            </a:r>
            <a:r>
              <a:rPr lang="fr-FR" sz="1200" dirty="0">
                <a:solidFill>
                  <a:schemeClr val="bg2">
                    <a:lumMod val="50000"/>
                  </a:schemeClr>
                </a:solidFill>
                <a:latin typeface="Calibri" pitchFamily="34" charset="0"/>
                <a:cs typeface="Calibri" pitchFamily="34" charset="0"/>
              </a:rPr>
              <a:t> all </a:t>
            </a:r>
            <a:r>
              <a:rPr lang="fr-FR" sz="1200" dirty="0" err="1">
                <a:solidFill>
                  <a:schemeClr val="bg2">
                    <a:lumMod val="50000"/>
                  </a:schemeClr>
                </a:solidFill>
                <a:latin typeface="Calibri" pitchFamily="34" charset="0"/>
                <a:cs typeface="Calibri" pitchFamily="34" charset="0"/>
              </a:rPr>
              <a:t>liability</a:t>
            </a:r>
            <a:r>
              <a:rPr lang="fr-FR" sz="1200" dirty="0">
                <a:solidFill>
                  <a:schemeClr val="bg2">
                    <a:lumMod val="50000"/>
                  </a:schemeClr>
                </a:solidFill>
                <a:latin typeface="Calibri" pitchFamily="34" charset="0"/>
                <a:cs typeface="Calibri" pitchFamily="34" charset="0"/>
              </a:rPr>
              <a:t> in respect of </a:t>
            </a:r>
            <a:r>
              <a:rPr lang="fr-FR" sz="1200" dirty="0" err="1">
                <a:solidFill>
                  <a:schemeClr val="bg2">
                    <a:lumMod val="50000"/>
                  </a:schemeClr>
                </a:solidFill>
                <a:latin typeface="Calibri" pitchFamily="34" charset="0"/>
                <a:cs typeface="Calibri" pitchFamily="34" charset="0"/>
              </a:rPr>
              <a:t>any</a:t>
            </a:r>
            <a:r>
              <a:rPr lang="fr-FR" sz="1200" dirty="0">
                <a:solidFill>
                  <a:schemeClr val="bg2">
                    <a:lumMod val="50000"/>
                  </a:schemeClr>
                </a:solidFill>
                <a:latin typeface="Calibri" pitchFamily="34" charset="0"/>
                <a:cs typeface="Calibri" pitchFamily="34" charset="0"/>
              </a:rPr>
              <a:t> implication of the described </a:t>
            </a:r>
            <a:r>
              <a:rPr lang="fr-FR" sz="1200" dirty="0" err="1">
                <a:solidFill>
                  <a:schemeClr val="bg2">
                    <a:lumMod val="50000"/>
                  </a:schemeClr>
                </a:solidFill>
                <a:latin typeface="Calibri" pitchFamily="34" charset="0"/>
                <a:cs typeface="Calibri" pitchFamily="34" charset="0"/>
              </a:rPr>
              <a:t>ideas</a:t>
            </a:r>
            <a:r>
              <a:rPr lang="fr-FR" sz="1200" dirty="0">
                <a:solidFill>
                  <a:schemeClr val="bg2">
                    <a:lumMod val="50000"/>
                  </a:schemeClr>
                </a:solidFill>
                <a:latin typeface="Calibri" pitchFamily="34" charset="0"/>
                <a:cs typeface="Calibri" pitchFamily="34" charset="0"/>
              </a:rPr>
              <a:t> or transactions on the </a:t>
            </a:r>
            <a:r>
              <a:rPr lang="fr-FR" sz="1200" dirty="0" err="1">
                <a:solidFill>
                  <a:schemeClr val="bg2">
                    <a:lumMod val="50000"/>
                  </a:schemeClr>
                </a:solidFill>
                <a:latin typeface="Calibri" pitchFamily="34" charset="0"/>
                <a:cs typeface="Calibri" pitchFamily="34" charset="0"/>
              </a:rPr>
              <a:t>Client’s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own</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specific</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particulars</a:t>
            </a:r>
            <a:r>
              <a:rPr lang="fr-FR" sz="1200" dirty="0">
                <a:solidFill>
                  <a:schemeClr val="bg2">
                    <a:lumMod val="50000"/>
                  </a:schemeClr>
                </a:solidFill>
                <a:latin typeface="Calibri" pitchFamily="34" charset="0"/>
                <a:cs typeface="Calibri" pitchFamily="34" charset="0"/>
              </a:rPr>
              <a:t>.</a:t>
            </a:r>
          </a:p>
        </p:txBody>
      </p:sp>
    </p:spTree>
    <p:extLst>
      <p:ext uri="{BB962C8B-B14F-4D97-AF65-F5344CB8AC3E}">
        <p14:creationId xmlns:p14="http://schemas.microsoft.com/office/powerpoint/2010/main" val="316763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E1BEB08-2E59-406B-A443-48538FB63044}"/>
              </a:ext>
            </a:extLst>
          </p:cNvPr>
          <p:cNvSpPr txBox="1"/>
          <p:nvPr/>
        </p:nvSpPr>
        <p:spPr>
          <a:xfrm>
            <a:off x="1572577" y="281772"/>
            <a:ext cx="6029325" cy="461665"/>
          </a:xfrm>
          <a:prstGeom prst="rect">
            <a:avLst/>
          </a:prstGeom>
          <a:noFill/>
        </p:spPr>
        <p:txBody>
          <a:bodyPr wrap="square" rtlCol="0">
            <a:spAutoFit/>
          </a:bodyPr>
          <a:lstStyle/>
          <a:p>
            <a:pPr algn="ctr"/>
            <a:r>
              <a:rPr lang="fr-FR" sz="2400" dirty="0">
                <a:latin typeface="Calibri" panose="020F0502020204030204" pitchFamily="34" charset="0"/>
              </a:rPr>
              <a:t>Primes à payer</a:t>
            </a:r>
          </a:p>
        </p:txBody>
      </p:sp>
      <p:graphicFrame>
        <p:nvGraphicFramePr>
          <p:cNvPr id="4" name="Tableau 3">
            <a:extLst>
              <a:ext uri="{FF2B5EF4-FFF2-40B4-BE49-F238E27FC236}">
                <a16:creationId xmlns:a16="http://schemas.microsoft.com/office/drawing/2014/main" id="{CB937CCA-7E26-6954-A8DB-61EF4CAE2BEA}"/>
              </a:ext>
            </a:extLst>
          </p:cNvPr>
          <p:cNvGraphicFramePr>
            <a:graphicFrameLocks noGrp="1"/>
          </p:cNvGraphicFramePr>
          <p:nvPr>
            <p:extLst>
              <p:ext uri="{D42A27DB-BD31-4B8C-83A1-F6EECF244321}">
                <p14:modId xmlns:p14="http://schemas.microsoft.com/office/powerpoint/2010/main" val="335344834"/>
              </p:ext>
            </p:extLst>
          </p:nvPr>
        </p:nvGraphicFramePr>
        <p:xfrm>
          <a:off x="247648" y="1052328"/>
          <a:ext cx="8667750" cy="4691244"/>
        </p:xfrm>
        <a:graphic>
          <a:graphicData uri="http://schemas.openxmlformats.org/drawingml/2006/table">
            <a:tbl>
              <a:tblPr/>
              <a:tblGrid>
                <a:gridCol w="1238250">
                  <a:extLst>
                    <a:ext uri="{9D8B030D-6E8A-4147-A177-3AD203B41FA5}">
                      <a16:colId xmlns:a16="http://schemas.microsoft.com/office/drawing/2014/main" val="2463277367"/>
                    </a:ext>
                  </a:extLst>
                </a:gridCol>
                <a:gridCol w="1238250">
                  <a:extLst>
                    <a:ext uri="{9D8B030D-6E8A-4147-A177-3AD203B41FA5}">
                      <a16:colId xmlns:a16="http://schemas.microsoft.com/office/drawing/2014/main" val="1999447111"/>
                    </a:ext>
                  </a:extLst>
                </a:gridCol>
                <a:gridCol w="1238250">
                  <a:extLst>
                    <a:ext uri="{9D8B030D-6E8A-4147-A177-3AD203B41FA5}">
                      <a16:colId xmlns:a16="http://schemas.microsoft.com/office/drawing/2014/main" val="2141974007"/>
                    </a:ext>
                  </a:extLst>
                </a:gridCol>
                <a:gridCol w="1238250">
                  <a:extLst>
                    <a:ext uri="{9D8B030D-6E8A-4147-A177-3AD203B41FA5}">
                      <a16:colId xmlns:a16="http://schemas.microsoft.com/office/drawing/2014/main" val="2676845482"/>
                    </a:ext>
                  </a:extLst>
                </a:gridCol>
                <a:gridCol w="1238250">
                  <a:extLst>
                    <a:ext uri="{9D8B030D-6E8A-4147-A177-3AD203B41FA5}">
                      <a16:colId xmlns:a16="http://schemas.microsoft.com/office/drawing/2014/main" val="1544890305"/>
                    </a:ext>
                  </a:extLst>
                </a:gridCol>
                <a:gridCol w="1238250">
                  <a:extLst>
                    <a:ext uri="{9D8B030D-6E8A-4147-A177-3AD203B41FA5}">
                      <a16:colId xmlns:a16="http://schemas.microsoft.com/office/drawing/2014/main" val="3881308095"/>
                    </a:ext>
                  </a:extLst>
                </a:gridCol>
                <a:gridCol w="1238250">
                  <a:extLst>
                    <a:ext uri="{9D8B030D-6E8A-4147-A177-3AD203B41FA5}">
                      <a16:colId xmlns:a16="http://schemas.microsoft.com/office/drawing/2014/main" val="914361683"/>
                    </a:ext>
                  </a:extLst>
                </a:gridCol>
              </a:tblGrid>
              <a:tr h="1059874">
                <a:tc>
                  <a:txBody>
                    <a:bodyPr/>
                    <a:lstStyle/>
                    <a:p>
                      <a:pPr algn="ctr" fontAlgn="ctr"/>
                      <a:r>
                        <a:rPr lang="fr-FR" sz="1100" b="1" i="0" u="none" strike="noStrike">
                          <a:solidFill>
                            <a:srgbClr val="FFFFFF"/>
                          </a:solidFill>
                          <a:effectLst/>
                          <a:latin typeface="Calibri" panose="020F0502020204030204" pitchFamily="34" charset="0"/>
                        </a:rPr>
                        <a:t>Fixing</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Début</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Fin</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Paiement</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Notionnel</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Prime à payer</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ctr"/>
                      <a:r>
                        <a:rPr lang="fr-FR" sz="1100" b="1" i="0" u="none" strike="noStrike">
                          <a:solidFill>
                            <a:srgbClr val="FFFFFF"/>
                          </a:solidFill>
                          <a:effectLst/>
                          <a:latin typeface="Calibri" panose="020F0502020204030204" pitchFamily="34" charset="0"/>
                        </a:rPr>
                        <a:t>Restant à payer en cas de débouclement</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extLst>
                  <a:ext uri="{0D108BD9-81ED-4DB2-BD59-A6C34878D82A}">
                    <a16:rowId xmlns:a16="http://schemas.microsoft.com/office/drawing/2014/main" val="73758461"/>
                  </a:ext>
                </a:extLst>
              </a:tr>
              <a:tr h="363137">
                <a:tc>
                  <a:txBody>
                    <a:bodyPr/>
                    <a:lstStyle/>
                    <a:p>
                      <a:pPr algn="ctr" fontAlgn="b"/>
                      <a:r>
                        <a:rPr lang="fr-FR" sz="1100" b="0" i="0" u="none" strike="noStrike">
                          <a:solidFill>
                            <a:srgbClr val="FFFFFF"/>
                          </a:solidFill>
                          <a:effectLst/>
                          <a:latin typeface="Calibri" panose="020F0502020204030204" pitchFamily="34" charset="0"/>
                        </a:rPr>
                        <a:t>28/06/2022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30/06/2022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30/12/2022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30/12/2022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14 520 000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127 175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-1 040 817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155474"/>
                  </a:ext>
                </a:extLst>
              </a:tr>
              <a:tr h="363137">
                <a:tc>
                  <a:txBody>
                    <a:bodyPr/>
                    <a:lstStyle/>
                    <a:p>
                      <a:pPr algn="ctr" fontAlgn="b"/>
                      <a:r>
                        <a:rPr lang="fr-FR" sz="1100" b="0" i="0" u="none" strike="noStrike">
                          <a:solidFill>
                            <a:srgbClr val="FFFFFF"/>
                          </a:solidFill>
                          <a:effectLst/>
                          <a:latin typeface="Calibri" panose="020F0502020204030204" pitchFamily="34" charset="0"/>
                        </a:rPr>
                        <a:t>28/12/2022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30/12/2022</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30/06/2023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30/06/2023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13 865 500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120 779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-920 038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326808"/>
                  </a:ext>
                </a:extLst>
              </a:tr>
              <a:tr h="363137">
                <a:tc>
                  <a:txBody>
                    <a:bodyPr/>
                    <a:lstStyle/>
                    <a:p>
                      <a:pPr algn="ctr" fontAlgn="b"/>
                      <a:r>
                        <a:rPr lang="fr-FR" sz="1100" b="0" i="0" u="none" strike="noStrike">
                          <a:solidFill>
                            <a:srgbClr val="FFFFFF"/>
                          </a:solidFill>
                          <a:effectLst/>
                          <a:latin typeface="Calibri" panose="020F0502020204030204" pitchFamily="34" charset="0"/>
                        </a:rPr>
                        <a:t>28/06/2023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30/06/2023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29/12/2023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29/12/2023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20 016 667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174 360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-745 679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681621"/>
                  </a:ext>
                </a:extLst>
              </a:tr>
              <a:tr h="363137">
                <a:tc>
                  <a:txBody>
                    <a:bodyPr/>
                    <a:lstStyle/>
                    <a:p>
                      <a:pPr algn="ctr" fontAlgn="b"/>
                      <a:r>
                        <a:rPr lang="fr-FR" sz="1100" b="0" i="0" u="none" strike="noStrike">
                          <a:solidFill>
                            <a:srgbClr val="FFFFFF"/>
                          </a:solidFill>
                          <a:effectLst/>
                          <a:latin typeface="Calibri" panose="020F0502020204030204" pitchFamily="34" charset="0"/>
                        </a:rPr>
                        <a:t>27/12/2023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29/12/2023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28/06/2024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28/06/2024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19 025 000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165 721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-579 957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594154"/>
                  </a:ext>
                </a:extLst>
              </a:tr>
              <a:tr h="363137">
                <a:tc>
                  <a:txBody>
                    <a:bodyPr/>
                    <a:lstStyle/>
                    <a:p>
                      <a:pPr algn="ctr" fontAlgn="b"/>
                      <a:r>
                        <a:rPr lang="fr-FR" sz="1100" b="0" i="0" u="none" strike="noStrike">
                          <a:solidFill>
                            <a:srgbClr val="FFFFFF"/>
                          </a:solidFill>
                          <a:effectLst/>
                          <a:latin typeface="Calibri" panose="020F0502020204030204" pitchFamily="34" charset="0"/>
                        </a:rPr>
                        <a:t>26/06/2024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28/06/2024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31/12/2024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31/12/2024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18 033 333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160 536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-419 421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11470"/>
                  </a:ext>
                </a:extLst>
              </a:tr>
              <a:tr h="363137">
                <a:tc>
                  <a:txBody>
                    <a:bodyPr/>
                    <a:lstStyle/>
                    <a:p>
                      <a:pPr algn="ctr" fontAlgn="b"/>
                      <a:r>
                        <a:rPr lang="fr-FR" sz="1100" b="0" i="0" u="none" strike="noStrike">
                          <a:solidFill>
                            <a:srgbClr val="FFFFFF"/>
                          </a:solidFill>
                          <a:effectLst/>
                          <a:latin typeface="Calibri" panose="020F0502020204030204" pitchFamily="34" charset="0"/>
                        </a:rPr>
                        <a:t>27/12/2024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31/12/2024</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30/06/2025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30/06/2025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17 041 667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147 630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-271 792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675815"/>
                  </a:ext>
                </a:extLst>
              </a:tr>
              <a:tr h="363137">
                <a:tc>
                  <a:txBody>
                    <a:bodyPr/>
                    <a:lstStyle/>
                    <a:p>
                      <a:pPr algn="ctr" fontAlgn="b"/>
                      <a:r>
                        <a:rPr lang="fr-FR" sz="1100" b="0" i="0" u="none" strike="noStrike">
                          <a:solidFill>
                            <a:srgbClr val="FFFFFF"/>
                          </a:solidFill>
                          <a:effectLst/>
                          <a:latin typeface="Calibri" panose="020F0502020204030204" pitchFamily="34" charset="0"/>
                        </a:rPr>
                        <a:t>26/06/2025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30/06/2025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31/12/2025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31/12/2025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16 050 000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141 343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-130 448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126355"/>
                  </a:ext>
                </a:extLst>
              </a:tr>
              <a:tr h="363137">
                <a:tc>
                  <a:txBody>
                    <a:bodyPr/>
                    <a:lstStyle/>
                    <a:p>
                      <a:pPr algn="ctr" fontAlgn="b"/>
                      <a:r>
                        <a:rPr lang="fr-FR" sz="1100" b="0" i="0" u="none" strike="noStrike">
                          <a:solidFill>
                            <a:srgbClr val="FFFFFF"/>
                          </a:solidFill>
                          <a:effectLst/>
                          <a:latin typeface="Calibri" panose="020F0502020204030204" pitchFamily="34" charset="0"/>
                        </a:rPr>
                        <a:t>29/12/2025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31/12/2025</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30/06/2026</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FFFFFF"/>
                          </a:solidFill>
                          <a:effectLst/>
                          <a:latin typeface="Calibri" panose="020F0502020204030204" pitchFamily="34" charset="0"/>
                        </a:rPr>
                        <a:t>30/06/2026</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15 058 333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130 448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0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018786"/>
                  </a:ext>
                </a:extLst>
              </a:tr>
              <a:tr h="363137">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7107" marR="7107" marT="710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88948772"/>
                  </a:ext>
                </a:extLst>
              </a:tr>
              <a:tr h="363137">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FFFFFF"/>
                          </a:solidFill>
                          <a:effectLst/>
                          <a:latin typeface="Calibri" panose="020F0502020204030204" pitchFamily="34" charset="0"/>
                        </a:rPr>
                        <a:t>Prime lissée</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1,723%</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0" i="0" u="none" strike="noStrike">
                          <a:solidFill>
                            <a:srgbClr val="FFFFFF"/>
                          </a:solidFill>
                          <a:effectLst/>
                          <a:latin typeface="Calibri" panose="020F0502020204030204" pitchFamily="34" charset="0"/>
                        </a:rPr>
                        <a:t>Total à payer</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838"/>
                    </a:solidFill>
                  </a:tcPr>
                </a:tc>
                <a:tc>
                  <a:txBody>
                    <a:bodyPr/>
                    <a:lstStyle/>
                    <a:p>
                      <a:pPr algn="ctr" fontAlgn="b"/>
                      <a:r>
                        <a:rPr lang="fr-FR" sz="1100" b="0" i="0" u="none" strike="noStrike">
                          <a:solidFill>
                            <a:srgbClr val="000000"/>
                          </a:solidFill>
                          <a:effectLst/>
                          <a:latin typeface="Calibri" panose="020F0502020204030204" pitchFamily="34" charset="0"/>
                        </a:rPr>
                        <a:t>1 167 991 </a:t>
                      </a:r>
                    </a:p>
                  </a:txBody>
                  <a:tcPr marL="7107" marR="7107" marT="7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7107" marR="7107" marT="710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4702035"/>
                  </a:ext>
                </a:extLst>
              </a:tr>
            </a:tbl>
          </a:graphicData>
        </a:graphic>
      </p:graphicFrame>
    </p:spTree>
    <p:extLst>
      <p:ext uri="{BB962C8B-B14F-4D97-AF65-F5344CB8AC3E}">
        <p14:creationId xmlns:p14="http://schemas.microsoft.com/office/powerpoint/2010/main" val="255176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C3003B6-0E42-4ED5-8D20-AC50A4423B07}"/>
              </a:ext>
            </a:extLst>
          </p:cNvPr>
          <p:cNvSpPr txBox="1"/>
          <p:nvPr/>
        </p:nvSpPr>
        <p:spPr>
          <a:xfrm>
            <a:off x="1829741" y="277154"/>
            <a:ext cx="5484516" cy="461665"/>
          </a:xfrm>
          <a:prstGeom prst="rect">
            <a:avLst/>
          </a:prstGeom>
          <a:noFill/>
        </p:spPr>
        <p:txBody>
          <a:bodyPr wrap="square" rtlCol="0">
            <a:spAutoFit/>
          </a:bodyPr>
          <a:lstStyle/>
          <a:p>
            <a:pPr algn="ctr"/>
            <a:r>
              <a:rPr lang="fr-FR" sz="2400" dirty="0">
                <a:latin typeface="Calibri" panose="020F0502020204030204" pitchFamily="34" charset="0"/>
              </a:rPr>
              <a:t>Tableaux d’amortissement</a:t>
            </a:r>
          </a:p>
        </p:txBody>
      </p:sp>
      <p:graphicFrame>
        <p:nvGraphicFramePr>
          <p:cNvPr id="2" name="Tableau 1">
            <a:extLst>
              <a:ext uri="{FF2B5EF4-FFF2-40B4-BE49-F238E27FC236}">
                <a16:creationId xmlns:a16="http://schemas.microsoft.com/office/drawing/2014/main" id="{9686C19A-72B3-07E1-4824-B6C5F21A2025}"/>
              </a:ext>
            </a:extLst>
          </p:cNvPr>
          <p:cNvGraphicFramePr>
            <a:graphicFrameLocks noGrp="1"/>
          </p:cNvGraphicFramePr>
          <p:nvPr>
            <p:extLst>
              <p:ext uri="{D42A27DB-BD31-4B8C-83A1-F6EECF244321}">
                <p14:modId xmlns:p14="http://schemas.microsoft.com/office/powerpoint/2010/main" val="173328594"/>
              </p:ext>
            </p:extLst>
          </p:nvPr>
        </p:nvGraphicFramePr>
        <p:xfrm>
          <a:off x="247649" y="1046933"/>
          <a:ext cx="8677270" cy="5363399"/>
        </p:xfrm>
        <a:graphic>
          <a:graphicData uri="http://schemas.openxmlformats.org/drawingml/2006/table">
            <a:tbl>
              <a:tblPr/>
              <a:tblGrid>
                <a:gridCol w="867727">
                  <a:extLst>
                    <a:ext uri="{9D8B030D-6E8A-4147-A177-3AD203B41FA5}">
                      <a16:colId xmlns:a16="http://schemas.microsoft.com/office/drawing/2014/main" val="743777308"/>
                    </a:ext>
                  </a:extLst>
                </a:gridCol>
                <a:gridCol w="867727">
                  <a:extLst>
                    <a:ext uri="{9D8B030D-6E8A-4147-A177-3AD203B41FA5}">
                      <a16:colId xmlns:a16="http://schemas.microsoft.com/office/drawing/2014/main" val="422191524"/>
                    </a:ext>
                  </a:extLst>
                </a:gridCol>
                <a:gridCol w="867727">
                  <a:extLst>
                    <a:ext uri="{9D8B030D-6E8A-4147-A177-3AD203B41FA5}">
                      <a16:colId xmlns:a16="http://schemas.microsoft.com/office/drawing/2014/main" val="895898822"/>
                    </a:ext>
                  </a:extLst>
                </a:gridCol>
                <a:gridCol w="867727">
                  <a:extLst>
                    <a:ext uri="{9D8B030D-6E8A-4147-A177-3AD203B41FA5}">
                      <a16:colId xmlns:a16="http://schemas.microsoft.com/office/drawing/2014/main" val="3530867423"/>
                    </a:ext>
                  </a:extLst>
                </a:gridCol>
                <a:gridCol w="867727">
                  <a:extLst>
                    <a:ext uri="{9D8B030D-6E8A-4147-A177-3AD203B41FA5}">
                      <a16:colId xmlns:a16="http://schemas.microsoft.com/office/drawing/2014/main" val="2919735497"/>
                    </a:ext>
                  </a:extLst>
                </a:gridCol>
                <a:gridCol w="867727">
                  <a:extLst>
                    <a:ext uri="{9D8B030D-6E8A-4147-A177-3AD203B41FA5}">
                      <a16:colId xmlns:a16="http://schemas.microsoft.com/office/drawing/2014/main" val="2274098571"/>
                    </a:ext>
                  </a:extLst>
                </a:gridCol>
                <a:gridCol w="867727">
                  <a:extLst>
                    <a:ext uri="{9D8B030D-6E8A-4147-A177-3AD203B41FA5}">
                      <a16:colId xmlns:a16="http://schemas.microsoft.com/office/drawing/2014/main" val="3309101291"/>
                    </a:ext>
                  </a:extLst>
                </a:gridCol>
                <a:gridCol w="867727">
                  <a:extLst>
                    <a:ext uri="{9D8B030D-6E8A-4147-A177-3AD203B41FA5}">
                      <a16:colId xmlns:a16="http://schemas.microsoft.com/office/drawing/2014/main" val="188076029"/>
                    </a:ext>
                  </a:extLst>
                </a:gridCol>
                <a:gridCol w="867727">
                  <a:extLst>
                    <a:ext uri="{9D8B030D-6E8A-4147-A177-3AD203B41FA5}">
                      <a16:colId xmlns:a16="http://schemas.microsoft.com/office/drawing/2014/main" val="1427042050"/>
                    </a:ext>
                  </a:extLst>
                </a:gridCol>
                <a:gridCol w="867727">
                  <a:extLst>
                    <a:ext uri="{9D8B030D-6E8A-4147-A177-3AD203B41FA5}">
                      <a16:colId xmlns:a16="http://schemas.microsoft.com/office/drawing/2014/main" val="3401562342"/>
                    </a:ext>
                  </a:extLst>
                </a:gridCol>
              </a:tblGrid>
              <a:tr h="231143">
                <a:tc rowSpan="2">
                  <a:txBody>
                    <a:bodyPr/>
                    <a:lstStyle/>
                    <a:p>
                      <a:pPr algn="ctr" fontAlgn="ctr"/>
                      <a:r>
                        <a:rPr lang="fr-FR" sz="1050" b="0" i="0" u="none" strike="noStrike">
                          <a:solidFill>
                            <a:srgbClr val="000000"/>
                          </a:solidFill>
                          <a:effectLst/>
                          <a:latin typeface="Calibri" panose="020F0502020204030204" pitchFamily="34" charset="0"/>
                        </a:rPr>
                        <a:t>DATE FIXING</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1050" b="0" i="0" u="none" strike="noStrike">
                          <a:solidFill>
                            <a:srgbClr val="000000"/>
                          </a:solidFill>
                          <a:effectLst/>
                          <a:latin typeface="Calibri" panose="020F0502020204030204" pitchFamily="34" charset="0"/>
                        </a:rPr>
                        <a:t>DATE DEPART</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1050" b="0" i="0" u="none" strike="noStrike">
                          <a:solidFill>
                            <a:srgbClr val="000000"/>
                          </a:solidFill>
                          <a:effectLst/>
                          <a:latin typeface="Calibri" panose="020F0502020204030204" pitchFamily="34" charset="0"/>
                        </a:rPr>
                        <a:t>DATE FIN</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1050" b="0" i="0" u="none" strike="noStrike">
                          <a:solidFill>
                            <a:srgbClr val="000000"/>
                          </a:solidFill>
                          <a:effectLst/>
                          <a:latin typeface="Calibri" panose="020F0502020204030204" pitchFamily="34" charset="0"/>
                        </a:rPr>
                        <a:t>DATE PAIEMENT</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ctr" fontAlgn="ctr"/>
                      <a:r>
                        <a:rPr lang="fr-FR" sz="1050" b="0" i="0" u="none" strike="noStrike">
                          <a:solidFill>
                            <a:srgbClr val="000000"/>
                          </a:solidFill>
                          <a:effectLst/>
                          <a:latin typeface="Calibri" panose="020F0502020204030204" pitchFamily="34" charset="0"/>
                        </a:rPr>
                        <a:t>Tranche A</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gridSpan="2">
                  <a:txBody>
                    <a:bodyPr/>
                    <a:lstStyle/>
                    <a:p>
                      <a:pPr algn="ctr" fontAlgn="ctr"/>
                      <a:r>
                        <a:rPr lang="fr-FR" sz="1050" b="0" i="0" u="none" strike="noStrike">
                          <a:solidFill>
                            <a:srgbClr val="000000"/>
                          </a:solidFill>
                          <a:effectLst/>
                          <a:latin typeface="Calibri" panose="020F0502020204030204" pitchFamily="34" charset="0"/>
                        </a:rPr>
                        <a:t>Tranche B</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fr-FR"/>
                    </a:p>
                  </a:txBody>
                  <a:tcPr/>
                </a:tc>
                <a:tc rowSpan="2">
                  <a:txBody>
                    <a:bodyPr/>
                    <a:lstStyle/>
                    <a:p>
                      <a:pPr algn="ctr" fontAlgn="ctr"/>
                      <a:r>
                        <a:rPr lang="fr-FR" sz="1050" b="0" i="0" u="none" strike="noStrike">
                          <a:solidFill>
                            <a:srgbClr val="000000"/>
                          </a:solidFill>
                          <a:effectLst/>
                          <a:latin typeface="Calibri" panose="020F0502020204030204" pitchFamily="34" charset="0"/>
                        </a:rPr>
                        <a:t>TOTAL DETTE</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fontAlgn="ctr"/>
                      <a:r>
                        <a:rPr lang="fr-FR" sz="1050" b="0" i="0" u="none" strike="noStrike">
                          <a:solidFill>
                            <a:srgbClr val="000000"/>
                          </a:solidFill>
                          <a:effectLst/>
                          <a:latin typeface="Calibri" panose="020F0502020204030204" pitchFamily="34" charset="0"/>
                        </a:rPr>
                        <a:t>Couverture traitée</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19149855"/>
                  </a:ext>
                </a:extLst>
              </a:tr>
              <a:tr h="23114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1050" b="0" i="0" u="none" strike="noStrike">
                          <a:solidFill>
                            <a:srgbClr val="000000"/>
                          </a:solidFill>
                          <a:effectLst/>
                          <a:latin typeface="Calibri" panose="020F0502020204030204" pitchFamily="34" charset="0"/>
                        </a:rPr>
                        <a:t>Amort.</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CRD</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Amort.</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CRD</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483840452"/>
                  </a:ext>
                </a:extLst>
              </a:tr>
              <a:tr h="231143">
                <a:tc>
                  <a:txBody>
                    <a:bodyPr/>
                    <a:lstStyle/>
                    <a:p>
                      <a:pPr algn="ctr" fontAlgn="b"/>
                      <a:r>
                        <a:rPr lang="fr-FR" sz="1050" b="0" i="0" u="none" strike="noStrike">
                          <a:solidFill>
                            <a:srgbClr val="000000"/>
                          </a:solidFill>
                          <a:effectLst/>
                          <a:latin typeface="Calibri" panose="020F0502020204030204" pitchFamily="34" charset="0"/>
                        </a:rPr>
                        <a:t>13/06/2022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15/06/2022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20/06/2022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20/06/2022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11 900 000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22 000 000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5460889"/>
                  </a:ext>
                </a:extLst>
              </a:tr>
              <a:tr h="231143">
                <a:tc>
                  <a:txBody>
                    <a:bodyPr/>
                    <a:lstStyle/>
                    <a:p>
                      <a:pPr algn="ctr" fontAlgn="b"/>
                      <a:r>
                        <a:rPr lang="fr-FR" sz="1050" b="0" i="0" u="none" strike="noStrike">
                          <a:solidFill>
                            <a:srgbClr val="000000"/>
                          </a:solidFill>
                          <a:effectLst/>
                          <a:latin typeface="Calibri" panose="020F0502020204030204" pitchFamily="34" charset="0"/>
                        </a:rPr>
                        <a:t>17/06/2022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20/06/2022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30/06/2022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30/06/2022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11 900 000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22 000 000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024095"/>
                  </a:ext>
                </a:extLst>
              </a:tr>
              <a:tr h="231143">
                <a:tc>
                  <a:txBody>
                    <a:bodyPr/>
                    <a:lstStyle/>
                    <a:p>
                      <a:pPr algn="ctr" fontAlgn="b"/>
                      <a:r>
                        <a:rPr lang="fr-FR" sz="1050" b="0" i="0" u="none" strike="noStrike">
                          <a:solidFill>
                            <a:srgbClr val="000000"/>
                          </a:solidFill>
                          <a:effectLst/>
                          <a:latin typeface="Calibri" panose="020F0502020204030204" pitchFamily="34" charset="0"/>
                        </a:rPr>
                        <a:t>28/06/2022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30/12/2022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30/12/2022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11 900 000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22 000 000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14 520 000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688863"/>
                  </a:ext>
                </a:extLst>
              </a:tr>
              <a:tr h="231143">
                <a:tc>
                  <a:txBody>
                    <a:bodyPr/>
                    <a:lstStyle/>
                    <a:p>
                      <a:pPr algn="ctr" fontAlgn="b"/>
                      <a:r>
                        <a:rPr lang="fr-FR" sz="1050" b="0" i="0" u="none" strike="noStrike">
                          <a:solidFill>
                            <a:srgbClr val="000000"/>
                          </a:solidFill>
                          <a:effectLst/>
                          <a:latin typeface="Calibri" panose="020F0502020204030204" pitchFamily="34" charset="0"/>
                        </a:rPr>
                        <a:t>28/12/2022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30/12/2022</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10 908 333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21 008 333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13 865 500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537667"/>
                  </a:ext>
                </a:extLst>
              </a:tr>
              <a:tr h="231143">
                <a:tc>
                  <a:txBody>
                    <a:bodyPr/>
                    <a:lstStyle/>
                    <a:p>
                      <a:pPr algn="ctr" fontAlgn="b"/>
                      <a:r>
                        <a:rPr lang="fr-FR" sz="1050" b="0" i="0" u="none" strike="noStrike">
                          <a:solidFill>
                            <a:srgbClr val="000000"/>
                          </a:solidFill>
                          <a:effectLst/>
                          <a:latin typeface="Calibri" panose="020F0502020204030204" pitchFamily="34" charset="0"/>
                        </a:rPr>
                        <a:t>28/06/2023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29/12/2023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29/12/2023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9 916 667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20 016 667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20 016 667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498436"/>
                  </a:ext>
                </a:extLst>
              </a:tr>
              <a:tr h="231143">
                <a:tc>
                  <a:txBody>
                    <a:bodyPr/>
                    <a:lstStyle/>
                    <a:p>
                      <a:pPr algn="ctr" fontAlgn="b"/>
                      <a:r>
                        <a:rPr lang="fr-FR" sz="1050" b="0" i="0" u="none" strike="noStrike">
                          <a:solidFill>
                            <a:srgbClr val="000000"/>
                          </a:solidFill>
                          <a:effectLst/>
                          <a:latin typeface="Calibri" panose="020F0502020204030204" pitchFamily="34" charset="0"/>
                        </a:rPr>
                        <a:t>27/12/2023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29/12/2023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28/06/2024</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28/06/2024</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8 925 000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19 025 000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19 025 000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189798"/>
                  </a:ext>
                </a:extLst>
              </a:tr>
              <a:tr h="231143">
                <a:tc>
                  <a:txBody>
                    <a:bodyPr/>
                    <a:lstStyle/>
                    <a:p>
                      <a:pPr algn="ctr" fontAlgn="b"/>
                      <a:r>
                        <a:rPr lang="fr-FR" sz="1050" b="0" i="0" u="none" strike="noStrike">
                          <a:solidFill>
                            <a:srgbClr val="000000"/>
                          </a:solidFill>
                          <a:effectLst/>
                          <a:latin typeface="Calibri" panose="020F0502020204030204" pitchFamily="34" charset="0"/>
                        </a:rPr>
                        <a:t>26/06/2024</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28/06/2024</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31/12/2024</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31/12/2024</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7 933 333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18 033 333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18 033 333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901733"/>
                  </a:ext>
                </a:extLst>
              </a:tr>
              <a:tr h="231143">
                <a:tc>
                  <a:txBody>
                    <a:bodyPr/>
                    <a:lstStyle/>
                    <a:p>
                      <a:pPr algn="ctr" fontAlgn="b"/>
                      <a:r>
                        <a:rPr lang="fr-FR" sz="1050" b="0" i="0" u="none" strike="noStrike">
                          <a:solidFill>
                            <a:srgbClr val="000000"/>
                          </a:solidFill>
                          <a:effectLst/>
                          <a:latin typeface="Calibri" panose="020F0502020204030204" pitchFamily="34" charset="0"/>
                        </a:rPr>
                        <a:t>27/12/2024</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31/12/2024</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30/06/2025</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30/06/2025</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6 941 667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17 041 667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17 041 667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659239"/>
                  </a:ext>
                </a:extLst>
              </a:tr>
              <a:tr h="231143">
                <a:tc>
                  <a:txBody>
                    <a:bodyPr/>
                    <a:lstStyle/>
                    <a:p>
                      <a:pPr algn="ctr" fontAlgn="b"/>
                      <a:r>
                        <a:rPr lang="fr-FR" sz="1050" b="0" i="0" u="none" strike="noStrike">
                          <a:solidFill>
                            <a:srgbClr val="000000"/>
                          </a:solidFill>
                          <a:effectLst/>
                          <a:latin typeface="Calibri" panose="020F0502020204030204" pitchFamily="34" charset="0"/>
                        </a:rPr>
                        <a:t>26/06/2025</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30/06/2025</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31/12/2025</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31/12/2025</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5 950 000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16 050 000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16 050 000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622523"/>
                  </a:ext>
                </a:extLst>
              </a:tr>
              <a:tr h="231143">
                <a:tc>
                  <a:txBody>
                    <a:bodyPr/>
                    <a:lstStyle/>
                    <a:p>
                      <a:pPr algn="ctr" fontAlgn="b"/>
                      <a:r>
                        <a:rPr lang="fr-FR" sz="1050" b="0" i="0" u="none" strike="noStrike">
                          <a:solidFill>
                            <a:srgbClr val="000000"/>
                          </a:solidFill>
                          <a:effectLst/>
                          <a:latin typeface="Calibri" panose="020F0502020204030204" pitchFamily="34" charset="0"/>
                        </a:rPr>
                        <a:t>29/12/2025</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31/12/2025</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30/06/2026</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30/06/2026</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4 958 333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15 058 333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15 058 333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469415"/>
                  </a:ext>
                </a:extLst>
              </a:tr>
              <a:tr h="231143">
                <a:tc>
                  <a:txBody>
                    <a:bodyPr/>
                    <a:lstStyle/>
                    <a:p>
                      <a:pPr algn="ctr" fontAlgn="b"/>
                      <a:r>
                        <a:rPr lang="fr-FR" sz="1050" b="0" i="0" u="none" strike="noStrike">
                          <a:solidFill>
                            <a:srgbClr val="000000"/>
                          </a:solidFill>
                          <a:effectLst/>
                          <a:latin typeface="Calibri" panose="020F0502020204030204" pitchFamily="34" charset="0"/>
                        </a:rPr>
                        <a:t>26/06/2026</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30/06/2026</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31/12/2026</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31/12/2026</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3 966 667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14 066 667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577988"/>
                  </a:ext>
                </a:extLst>
              </a:tr>
              <a:tr h="231143">
                <a:tc>
                  <a:txBody>
                    <a:bodyPr/>
                    <a:lstStyle/>
                    <a:p>
                      <a:pPr algn="ctr" fontAlgn="b"/>
                      <a:r>
                        <a:rPr lang="fr-FR" sz="1050" b="0" i="0" u="none" strike="noStrike">
                          <a:solidFill>
                            <a:srgbClr val="000000"/>
                          </a:solidFill>
                          <a:effectLst/>
                          <a:latin typeface="Calibri" panose="020F0502020204030204" pitchFamily="34" charset="0"/>
                        </a:rPr>
                        <a:t>29/12/2026</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31/12/2026</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2 975 000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13 075 000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106617"/>
                  </a:ext>
                </a:extLst>
              </a:tr>
              <a:tr h="231143">
                <a:tc>
                  <a:txBody>
                    <a:bodyPr/>
                    <a:lstStyle/>
                    <a:p>
                      <a:pPr algn="ctr" fontAlgn="b"/>
                      <a:r>
                        <a:rPr lang="fr-FR" sz="1050" b="0" i="0" u="none" strike="noStrike">
                          <a:solidFill>
                            <a:srgbClr val="000000"/>
                          </a:solidFill>
                          <a:effectLst/>
                          <a:latin typeface="Calibri" panose="020F0502020204030204" pitchFamily="34" charset="0"/>
                        </a:rPr>
                        <a:t>28/06/2027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31/12/2027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1 983 333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12 083 333</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0429"/>
                  </a:ext>
                </a:extLst>
              </a:tr>
              <a:tr h="231143">
                <a:tc>
                  <a:txBody>
                    <a:bodyPr/>
                    <a:lstStyle/>
                    <a:p>
                      <a:pPr algn="ctr" fontAlgn="b"/>
                      <a:r>
                        <a:rPr lang="fr-FR" sz="1050" b="0" i="0" u="none" strike="noStrike">
                          <a:solidFill>
                            <a:srgbClr val="000000"/>
                          </a:solidFill>
                          <a:effectLst/>
                          <a:latin typeface="Calibri" panose="020F0502020204030204" pitchFamily="34" charset="0"/>
                        </a:rPr>
                        <a:t>29/12/2027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31/12/2027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15/06/2028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15/06/2028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11 091 667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17032"/>
                  </a:ext>
                </a:extLst>
              </a:tr>
              <a:tr h="231143">
                <a:tc>
                  <a:txBody>
                    <a:bodyPr/>
                    <a:lstStyle/>
                    <a:p>
                      <a:pPr algn="ctr" fontAlgn="b"/>
                      <a:r>
                        <a:rPr lang="fr-FR" sz="1050" b="0" i="0" u="none" strike="noStrike">
                          <a:solidFill>
                            <a:srgbClr val="000000"/>
                          </a:solidFill>
                          <a:effectLst/>
                          <a:latin typeface="Calibri" panose="020F0502020204030204" pitchFamily="34" charset="0"/>
                        </a:rPr>
                        <a:t>13/06/2028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15/06/2028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30/06/2028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30/06/2028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991 667</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10 100 000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688536"/>
                  </a:ext>
                </a:extLst>
              </a:tr>
              <a:tr h="231143">
                <a:tc>
                  <a:txBody>
                    <a:bodyPr/>
                    <a:lstStyle/>
                    <a:p>
                      <a:pPr algn="ctr" fontAlgn="b"/>
                      <a:r>
                        <a:rPr lang="fr-FR" sz="1050" b="0" i="0" u="none" strike="noStrike">
                          <a:solidFill>
                            <a:srgbClr val="000000"/>
                          </a:solidFill>
                          <a:effectLst/>
                          <a:latin typeface="Calibri" panose="020F0502020204030204" pitchFamily="34" charset="0"/>
                        </a:rPr>
                        <a:t>28/06/2028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30/06/2028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29/12/2028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29/12/2028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10 100 000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714501"/>
                  </a:ext>
                </a:extLst>
              </a:tr>
              <a:tr h="231143">
                <a:tc>
                  <a:txBody>
                    <a:bodyPr/>
                    <a:lstStyle/>
                    <a:p>
                      <a:pPr algn="ctr" fontAlgn="b"/>
                      <a:r>
                        <a:rPr lang="fr-FR" sz="1050" b="0" i="0" u="none" strike="noStrike">
                          <a:solidFill>
                            <a:srgbClr val="000000"/>
                          </a:solidFill>
                          <a:effectLst/>
                          <a:latin typeface="Calibri" panose="020F0502020204030204" pitchFamily="34" charset="0"/>
                        </a:rPr>
                        <a:t>27/12/2028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29/12/2028</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15/06/2029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15/06/2029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10 100 000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719070"/>
                  </a:ext>
                </a:extLst>
              </a:tr>
              <a:tr h="231143">
                <a:tc>
                  <a:txBody>
                    <a:bodyPr/>
                    <a:lstStyle/>
                    <a:p>
                      <a:pPr algn="ctr" fontAlgn="b"/>
                      <a:r>
                        <a:rPr lang="fr-FR" sz="1050" b="0" i="0" u="none" strike="noStrike">
                          <a:solidFill>
                            <a:srgbClr val="000000"/>
                          </a:solidFill>
                          <a:effectLst/>
                          <a:latin typeface="Calibri" panose="020F0502020204030204" pitchFamily="34" charset="0"/>
                        </a:rPr>
                        <a:t>13/06/2029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15/06/2029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29/06/2029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29/06/2029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5 100 000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5 000 000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608516"/>
                  </a:ext>
                </a:extLst>
              </a:tr>
              <a:tr h="231143">
                <a:tc>
                  <a:txBody>
                    <a:bodyPr/>
                    <a:lstStyle/>
                    <a:p>
                      <a:pPr algn="ctr" fontAlgn="b"/>
                      <a:r>
                        <a:rPr lang="fr-FR" sz="1050" b="0" i="0" u="none" strike="noStrike">
                          <a:solidFill>
                            <a:srgbClr val="000000"/>
                          </a:solidFill>
                          <a:effectLst/>
                          <a:latin typeface="Calibri" panose="020F0502020204030204" pitchFamily="34" charset="0"/>
                        </a:rPr>
                        <a:t>27/06/2029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29/06/2029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17/12/2029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17/12/2029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5 000 000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743456"/>
                  </a:ext>
                </a:extLst>
              </a:tr>
              <a:tr h="231143">
                <a:tc>
                  <a:txBody>
                    <a:bodyPr/>
                    <a:lstStyle/>
                    <a:p>
                      <a:pPr algn="ctr" fontAlgn="b"/>
                      <a:r>
                        <a:rPr lang="fr-FR" sz="1050" b="0" i="0" u="none" strike="noStrike">
                          <a:solidFill>
                            <a:srgbClr val="000000"/>
                          </a:solidFill>
                          <a:effectLst/>
                          <a:latin typeface="Calibri" panose="020F0502020204030204" pitchFamily="34" charset="0"/>
                        </a:rPr>
                        <a:t>14/12/2029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17/12/2029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17/12/2029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17/12/2029</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0</a:t>
                      </a:r>
                    </a:p>
                  </a:txBody>
                  <a:tcPr marL="5504" marR="5504" marT="5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364833"/>
                  </a:ext>
                </a:extLst>
              </a:tr>
              <a:tr h="278253">
                <a:tc>
                  <a:txBody>
                    <a:bodyPr/>
                    <a:lstStyle/>
                    <a:p>
                      <a:pPr algn="ctr" fontAlgn="b"/>
                      <a:endParaRPr lang="fr-FR" sz="1050" b="0" i="0" u="none" strike="noStrike">
                        <a:solidFill>
                          <a:srgbClr val="000000"/>
                        </a:solidFill>
                        <a:effectLst/>
                        <a:latin typeface="Calibri" panose="020F0502020204030204" pitchFamily="34" charset="0"/>
                      </a:endParaRPr>
                    </a:p>
                  </a:txBody>
                  <a:tcPr marL="5504" marR="5504" marT="55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solidFill>
                            <a:srgbClr val="000000"/>
                          </a:solidFill>
                          <a:effectLst/>
                          <a:latin typeface="Calibri" panose="020F0502020204030204" pitchFamily="34" charset="0"/>
                        </a:rPr>
                        <a:t>Période brisée</a:t>
                      </a:r>
                    </a:p>
                  </a:txBody>
                  <a:tcPr marL="5504" marR="5504" marT="5504"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endParaRPr lang="fr-FR" sz="1050" b="0" i="0" u="none" strike="noStrike">
                        <a:solidFill>
                          <a:srgbClr val="000000"/>
                        </a:solidFill>
                        <a:effectLst/>
                        <a:latin typeface="Calibri" panose="020F0502020204030204" pitchFamily="34" charset="0"/>
                      </a:endParaRPr>
                    </a:p>
                  </a:txBody>
                  <a:tcPr marL="5504" marR="5504" marT="55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50" b="0" i="0" u="none" strike="noStrike">
                        <a:solidFill>
                          <a:srgbClr val="000000"/>
                        </a:solidFill>
                        <a:effectLst/>
                        <a:latin typeface="Calibri" panose="020F0502020204030204" pitchFamily="34" charset="0"/>
                      </a:endParaRPr>
                    </a:p>
                  </a:txBody>
                  <a:tcPr marL="5504" marR="5504" marT="55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50" b="0" i="0" u="none" strike="noStrike">
                        <a:solidFill>
                          <a:srgbClr val="000000"/>
                        </a:solidFill>
                        <a:effectLst/>
                        <a:latin typeface="Calibri" panose="020F0502020204030204" pitchFamily="34" charset="0"/>
                      </a:endParaRPr>
                    </a:p>
                  </a:txBody>
                  <a:tcPr marL="5504" marR="5504" marT="55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50" b="0" i="0" u="none" strike="noStrike">
                        <a:solidFill>
                          <a:srgbClr val="000000"/>
                        </a:solidFill>
                        <a:effectLst/>
                        <a:latin typeface="Calibri" panose="020F0502020204030204" pitchFamily="34" charset="0"/>
                      </a:endParaRPr>
                    </a:p>
                  </a:txBody>
                  <a:tcPr marL="5504" marR="5504" marT="55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50" b="0" i="0" u="none" strike="noStrike">
                        <a:solidFill>
                          <a:srgbClr val="000000"/>
                        </a:solidFill>
                        <a:effectLst/>
                        <a:latin typeface="Calibri" panose="020F0502020204030204" pitchFamily="34" charset="0"/>
                      </a:endParaRPr>
                    </a:p>
                  </a:txBody>
                  <a:tcPr marL="5504" marR="5504" marT="55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50" b="0" i="0" u="none" strike="noStrike">
                        <a:solidFill>
                          <a:srgbClr val="000000"/>
                        </a:solidFill>
                        <a:effectLst/>
                        <a:latin typeface="Calibri" panose="020F0502020204030204" pitchFamily="34" charset="0"/>
                      </a:endParaRPr>
                    </a:p>
                  </a:txBody>
                  <a:tcPr marL="5504" marR="5504" marT="55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50" b="0" i="0" u="none" strike="noStrike">
                        <a:solidFill>
                          <a:srgbClr val="000000"/>
                        </a:solidFill>
                        <a:effectLst/>
                        <a:latin typeface="Calibri" panose="020F0502020204030204" pitchFamily="34" charset="0"/>
                      </a:endParaRPr>
                    </a:p>
                  </a:txBody>
                  <a:tcPr marL="5504" marR="5504" marT="55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50" b="0" i="0" u="none" strike="noStrike" dirty="0">
                        <a:solidFill>
                          <a:srgbClr val="000000"/>
                        </a:solidFill>
                        <a:effectLst/>
                        <a:latin typeface="Calibri" panose="020F0502020204030204" pitchFamily="34" charset="0"/>
                      </a:endParaRPr>
                    </a:p>
                  </a:txBody>
                  <a:tcPr marL="5504" marR="5504" marT="550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17799759"/>
                  </a:ext>
                </a:extLst>
              </a:tr>
            </a:tbl>
          </a:graphicData>
        </a:graphic>
      </p:graphicFrame>
    </p:spTree>
    <p:extLst>
      <p:ext uri="{BB962C8B-B14F-4D97-AF65-F5344CB8AC3E}">
        <p14:creationId xmlns:p14="http://schemas.microsoft.com/office/powerpoint/2010/main" val="318355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22C6BC9-DCA1-D334-0697-14E0244AC0E5}"/>
              </a:ext>
            </a:extLst>
          </p:cNvPr>
          <p:cNvPicPr>
            <a:picLocks noChangeAspect="1"/>
          </p:cNvPicPr>
          <p:nvPr/>
        </p:nvPicPr>
        <p:blipFill>
          <a:blip r:embed="rId2"/>
          <a:stretch>
            <a:fillRect/>
          </a:stretch>
        </p:blipFill>
        <p:spPr>
          <a:xfrm>
            <a:off x="523873" y="2551771"/>
            <a:ext cx="8096250" cy="4029075"/>
          </a:xfrm>
          <a:prstGeom prst="rect">
            <a:avLst/>
          </a:prstGeom>
        </p:spPr>
      </p:pic>
      <p:sp>
        <p:nvSpPr>
          <p:cNvPr id="2" name="Rectangle 1"/>
          <p:cNvSpPr/>
          <p:nvPr/>
        </p:nvSpPr>
        <p:spPr>
          <a:xfrm>
            <a:off x="142240" y="1177470"/>
            <a:ext cx="8890000" cy="1200329"/>
          </a:xfrm>
          <a:prstGeom prst="rect">
            <a:avLst/>
          </a:prstGeom>
          <a:ln>
            <a:solidFill>
              <a:schemeClr val="bg1">
                <a:lumMod val="50000"/>
              </a:schemeClr>
            </a:solidFill>
          </a:ln>
        </p:spPr>
        <p:txBody>
          <a:bodyPr wrap="square">
            <a:spAutoFit/>
          </a:bodyPr>
          <a:lstStyle/>
          <a:p>
            <a:pPr lvl="0" algn="just"/>
            <a:r>
              <a:rPr lang="fr-FR" dirty="0">
                <a:solidFill>
                  <a:prstClr val="black"/>
                </a:solidFill>
                <a:latin typeface="Calibri" panose="020F0502020204030204" pitchFamily="34" charset="0"/>
              </a:rPr>
              <a:t>Outre les aspects qualitatifs (analyses et choix de la stratégie la plus adaptée) et le gain de temps durant le processus, la prestation de KERIUS Finance a permis de générer les économies suivantes en permettant d’obtenir un taux de couverture inférieur à la pratique habituelle des banques pour ce montant :</a:t>
            </a:r>
          </a:p>
        </p:txBody>
      </p:sp>
      <p:sp>
        <p:nvSpPr>
          <p:cNvPr id="7" name="Ellipse 6"/>
          <p:cNvSpPr/>
          <p:nvPr/>
        </p:nvSpPr>
        <p:spPr>
          <a:xfrm>
            <a:off x="7720011" y="3222830"/>
            <a:ext cx="1176339" cy="4123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3E6C472-C605-4FB6-BA1B-AE197AF182AE}"/>
              </a:ext>
            </a:extLst>
          </p:cNvPr>
          <p:cNvSpPr txBox="1"/>
          <p:nvPr/>
        </p:nvSpPr>
        <p:spPr>
          <a:xfrm>
            <a:off x="1557336" y="277154"/>
            <a:ext cx="6029325" cy="461665"/>
          </a:xfrm>
          <a:prstGeom prst="rect">
            <a:avLst/>
          </a:prstGeom>
          <a:noFill/>
        </p:spPr>
        <p:txBody>
          <a:bodyPr wrap="square" rtlCol="0">
            <a:spAutoFit/>
          </a:bodyPr>
          <a:lstStyle/>
          <a:p>
            <a:pPr algn="ctr"/>
            <a:r>
              <a:rPr lang="fr-FR" sz="2400" dirty="0">
                <a:latin typeface="Calibri" panose="020F0502020204030204" pitchFamily="34" charset="0"/>
              </a:rPr>
              <a:t>Analyse de Retour sur Investissement</a:t>
            </a:r>
          </a:p>
        </p:txBody>
      </p:sp>
    </p:spTree>
    <p:extLst>
      <p:ext uri="{BB962C8B-B14F-4D97-AF65-F5344CB8AC3E}">
        <p14:creationId xmlns:p14="http://schemas.microsoft.com/office/powerpoint/2010/main" val="149718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68681" y="2213308"/>
            <a:ext cx="7799596" cy="284693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r-FR" sz="2200" dirty="0">
                <a:latin typeface="Calibri" panose="020F0502020204030204" pitchFamily="34" charset="0"/>
              </a:rPr>
              <a:t>Données de marché : Euribor historique et projeté</a:t>
            </a:r>
          </a:p>
          <a:p>
            <a:pPr marL="342900" indent="-342900">
              <a:spcBef>
                <a:spcPts val="600"/>
              </a:spcBef>
              <a:buFont typeface="Arial" panose="020B0604020202020204" pitchFamily="34" charset="0"/>
              <a:buChar char="•"/>
            </a:pPr>
            <a:r>
              <a:rPr lang="fr-FR" sz="2200" dirty="0">
                <a:latin typeface="Calibri" panose="020F0502020204030204" pitchFamily="34" charset="0"/>
              </a:rPr>
              <a:t>Rappel: Extrait de rapports d’analyse et simulations</a:t>
            </a:r>
          </a:p>
          <a:p>
            <a:pPr marL="342900" indent="-342900">
              <a:spcBef>
                <a:spcPts val="600"/>
              </a:spcBef>
              <a:buFont typeface="Arial" panose="020B0604020202020204" pitchFamily="34" charset="0"/>
              <a:buChar char="•"/>
            </a:pPr>
            <a:r>
              <a:rPr lang="fr-FR" sz="2200" dirty="0">
                <a:latin typeface="Calibri" panose="020F0502020204030204" pitchFamily="34" charset="0"/>
              </a:rPr>
              <a:t>Clauses contractuelles</a:t>
            </a:r>
          </a:p>
          <a:p>
            <a:pPr marL="342900" indent="-342900">
              <a:spcBef>
                <a:spcPts val="600"/>
              </a:spcBef>
              <a:buFont typeface="Arial" panose="020B0604020202020204" pitchFamily="34" charset="0"/>
              <a:buChar char="•"/>
            </a:pPr>
            <a:r>
              <a:rPr lang="fr-FR" sz="2200" dirty="0">
                <a:latin typeface="Calibri" panose="020F0502020204030204" pitchFamily="34" charset="0"/>
              </a:rPr>
              <a:t>Rappel : impact  des taux négatifs sur les swaps</a:t>
            </a:r>
          </a:p>
          <a:p>
            <a:pPr marL="342900" indent="-342900">
              <a:spcBef>
                <a:spcPts val="600"/>
              </a:spcBef>
              <a:buFont typeface="Arial" panose="020B0604020202020204" pitchFamily="34" charset="0"/>
              <a:buChar char="•"/>
            </a:pPr>
            <a:r>
              <a:rPr lang="fr-FR" sz="2200" dirty="0">
                <a:latin typeface="Calibri" panose="020F0502020204030204" pitchFamily="34" charset="0"/>
              </a:rPr>
              <a:t>Rappel : différents types de couverture</a:t>
            </a:r>
          </a:p>
          <a:p>
            <a:pPr>
              <a:spcBef>
                <a:spcPts val="600"/>
              </a:spcBef>
            </a:pPr>
            <a:endParaRPr lang="fr-FR" sz="2200" dirty="0">
              <a:latin typeface="Calibri" panose="020F0502020204030204" pitchFamily="34" charset="0"/>
            </a:endParaRPr>
          </a:p>
          <a:p>
            <a:pPr marL="342900" indent="-342900">
              <a:buFont typeface="Arial" panose="020B0604020202020204" pitchFamily="34" charset="0"/>
              <a:buChar char="•"/>
            </a:pPr>
            <a:endParaRPr lang="fr-FR" sz="2200" dirty="0">
              <a:latin typeface="Calibri" panose="020F0502020204030204" pitchFamily="34" charset="0"/>
            </a:endParaRPr>
          </a:p>
        </p:txBody>
      </p:sp>
      <p:sp>
        <p:nvSpPr>
          <p:cNvPr id="9" name="ZoneTexte 8">
            <a:extLst>
              <a:ext uri="{FF2B5EF4-FFF2-40B4-BE49-F238E27FC236}">
                <a16:creationId xmlns:a16="http://schemas.microsoft.com/office/drawing/2014/main" id="{158228FE-382D-408F-815C-F83403EA2037}"/>
              </a:ext>
            </a:extLst>
          </p:cNvPr>
          <p:cNvSpPr txBox="1"/>
          <p:nvPr/>
        </p:nvSpPr>
        <p:spPr>
          <a:xfrm>
            <a:off x="2309017" y="265647"/>
            <a:ext cx="4524375" cy="461665"/>
          </a:xfrm>
          <a:prstGeom prst="rect">
            <a:avLst/>
          </a:prstGeom>
          <a:noFill/>
        </p:spPr>
        <p:txBody>
          <a:bodyPr wrap="square" rtlCol="0">
            <a:spAutoFit/>
          </a:bodyPr>
          <a:lstStyle/>
          <a:p>
            <a:pPr algn="ctr"/>
            <a:r>
              <a:rPr lang="fr-FR" sz="2400" dirty="0">
                <a:latin typeface="Calibri" panose="020F0502020204030204" pitchFamily="34" charset="0"/>
              </a:rPr>
              <a:t>Annexes</a:t>
            </a:r>
          </a:p>
        </p:txBody>
      </p:sp>
    </p:spTree>
    <p:extLst>
      <p:ext uri="{BB962C8B-B14F-4D97-AF65-F5344CB8AC3E}">
        <p14:creationId xmlns:p14="http://schemas.microsoft.com/office/powerpoint/2010/main" val="426555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6709B27-8646-434B-97A5-6787B57030F5}"/>
              </a:ext>
            </a:extLst>
          </p:cNvPr>
          <p:cNvSpPr txBox="1"/>
          <p:nvPr/>
        </p:nvSpPr>
        <p:spPr>
          <a:xfrm>
            <a:off x="2506291" y="276267"/>
            <a:ext cx="4524375" cy="461665"/>
          </a:xfrm>
          <a:prstGeom prst="rect">
            <a:avLst/>
          </a:prstGeom>
          <a:noFill/>
        </p:spPr>
        <p:txBody>
          <a:bodyPr wrap="square" rtlCol="0">
            <a:spAutoFit/>
          </a:bodyPr>
          <a:lstStyle/>
          <a:p>
            <a:pPr algn="ctr"/>
            <a:r>
              <a:rPr lang="fr-FR" sz="2400" dirty="0">
                <a:latin typeface="Calibri" panose="020F0502020204030204" pitchFamily="34" charset="0"/>
              </a:rPr>
              <a:t>Données de marché</a:t>
            </a:r>
          </a:p>
        </p:txBody>
      </p:sp>
      <p:pic>
        <p:nvPicPr>
          <p:cNvPr id="3074" name="Image 1">
            <a:extLst>
              <a:ext uri="{FF2B5EF4-FFF2-40B4-BE49-F238E27FC236}">
                <a16:creationId xmlns:a16="http://schemas.microsoft.com/office/drawing/2014/main" id="{99BA9472-955C-6037-0D15-92616B7F1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090613"/>
            <a:ext cx="8229601"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93002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113</TotalTime>
  <Words>6984</Words>
  <Application>Microsoft Office PowerPoint</Application>
  <PresentationFormat>Affichage à l'écran (4:3)</PresentationFormat>
  <Paragraphs>2187</Paragraphs>
  <Slides>40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40</vt:i4>
      </vt:variant>
    </vt:vector>
  </HeadingPairs>
  <TitlesOfParts>
    <vt:vector size="46" baseType="lpstr">
      <vt:lpstr>Arial</vt:lpstr>
      <vt:lpstr>Calibri</vt:lpstr>
      <vt:lpstr>News Gothic MT</vt:lpstr>
      <vt:lpstr>Verdana</vt:lpstr>
      <vt:lpstr>Wingdings</vt:lpstr>
      <vt:lpstr>Inspiration</vt:lpstr>
      <vt:lpstr>Couverture de taux d’intérêts Rapport final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1161</cp:revision>
  <cp:lastPrinted>2015-10-05T15:07:54Z</cp:lastPrinted>
  <dcterms:created xsi:type="dcterms:W3CDTF">2010-04-23T15:09:35Z</dcterms:created>
  <dcterms:modified xsi:type="dcterms:W3CDTF">2022-07-22T15:54:57Z</dcterms:modified>
</cp:coreProperties>
</file>